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7556500" cy="10045700"/>
  <p:notesSz cx="7556500" cy="10045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114167"/>
            <a:ext cx="6428422" cy="21095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625592"/>
            <a:ext cx="5293995" cy="2511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310511"/>
            <a:ext cx="3289839" cy="6630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310511"/>
            <a:ext cx="3289839" cy="6630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03999" y="9582348"/>
            <a:ext cx="6634480" cy="0"/>
          </a:xfrm>
          <a:custGeom>
            <a:avLst/>
            <a:gdLst/>
            <a:ahLst/>
            <a:cxnLst/>
            <a:rect l="l" t="t" r="r" b="b"/>
            <a:pathLst>
              <a:path w="6634480" h="0">
                <a:moveTo>
                  <a:pt x="0" y="0"/>
                </a:moveTo>
                <a:lnTo>
                  <a:pt x="6634048" y="0"/>
                </a:lnTo>
              </a:path>
              <a:path w="6634480" h="0">
                <a:moveTo>
                  <a:pt x="0" y="0"/>
                </a:moveTo>
                <a:lnTo>
                  <a:pt x="6634048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04000" y="483055"/>
            <a:ext cx="6624320" cy="0"/>
          </a:xfrm>
          <a:custGeom>
            <a:avLst/>
            <a:gdLst/>
            <a:ahLst/>
            <a:cxnLst/>
            <a:rect l="l" t="t" r="r" b="b"/>
            <a:pathLst>
              <a:path w="6624320" h="0">
                <a:moveTo>
                  <a:pt x="0" y="0"/>
                </a:moveTo>
                <a:lnTo>
                  <a:pt x="6624002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01828"/>
            <a:ext cx="6806565" cy="1607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310511"/>
            <a:ext cx="6806565" cy="6630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1369" y="9342501"/>
            <a:ext cx="2420112" cy="502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342501"/>
            <a:ext cx="1739455" cy="502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5252" y="9342501"/>
            <a:ext cx="1739455" cy="502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oi.org/10.1038/s41592-023-02130-4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://orcid.org/0000-0002-2984-9003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://orcid.org/0000-0002-7228-903X" TargetMode="External"/><Relationship Id="rId7" Type="http://schemas.openxmlformats.org/officeDocument/2006/relationships/hyperlink" Target="http://orcid.org/0000-0003-2480-1972" TargetMode="External"/><Relationship Id="rId8" Type="http://schemas.openxmlformats.org/officeDocument/2006/relationships/hyperlink" Target="http://orcid.org/0000-0001-7290-1324" TargetMode="External"/><Relationship Id="rId9" Type="http://schemas.openxmlformats.org/officeDocument/2006/relationships/image" Target="../media/image3.png"/><Relationship Id="rId10" Type="http://schemas.openxmlformats.org/officeDocument/2006/relationships/hyperlink" Target="http://orcid.org/0000-0002-5821-4226" TargetMode="External"/><Relationship Id="rId11" Type="http://schemas.openxmlformats.org/officeDocument/2006/relationships/image" Target="../media/image4.png"/><Relationship Id="rId12" Type="http://schemas.openxmlformats.org/officeDocument/2006/relationships/image" Target="../media/image5.png"/><Relationship Id="rId13" Type="http://schemas.openxmlformats.org/officeDocument/2006/relationships/hyperlink" Target="http://orcid.org/0000-0002-2739-1916" TargetMode="External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slide" Target="slide10.xml"/><Relationship Id="rId17" Type="http://schemas.openxmlformats.org/officeDocument/2006/relationships/hyperlink" Target="http://crossmark.crossref.org/dialog/?doi=10.1038/s41592-023-02130-4&amp;domain=pdf" TargetMode="External"/><Relationship Id="rId18" Type="http://schemas.openxmlformats.org/officeDocument/2006/relationships/image" Target="../media/image8.png"/><Relationship Id="rId19" Type="http://schemas.openxmlformats.org/officeDocument/2006/relationships/image" Target="../media/image9.png"/><Relationship Id="rId20" Type="http://schemas.openxmlformats.org/officeDocument/2006/relationships/image" Target="../media/image10.png"/><Relationship Id="rId21" Type="http://schemas.openxmlformats.org/officeDocument/2006/relationships/hyperlink" Target="mailto:lydsf@umich.edu" TargetMode="External"/><Relationship Id="rId22" Type="http://schemas.openxmlformats.org/officeDocument/2006/relationships/hyperlink" Target="mailto:zhang@zhanggroup.org" TargetMode="External"/><Relationship Id="rId23" Type="http://schemas.openxmlformats.org/officeDocument/2006/relationships/hyperlink" Target="http://www.nature.com/naturemethods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1.xml"/><Relationship Id="rId3" Type="http://schemas.openxmlformats.org/officeDocument/2006/relationships/hyperlink" Target="https://doi.org/10.1038/s41592-023-02130-4" TargetMode="External"/><Relationship Id="rId4" Type="http://schemas.openxmlformats.org/officeDocument/2006/relationships/hyperlink" Target="https://doi.org/10.1101/2021.10.04.463034" TargetMode="External"/><Relationship Id="rId5" Type="http://schemas.openxmlformats.org/officeDocument/2006/relationships/hyperlink" Target="https://doi.org/10.1126/science.ade2574" TargetMode="External"/><Relationship Id="rId6" Type="http://schemas.openxmlformats.org/officeDocument/2006/relationships/hyperlink" Target="https://doi.org/10.1101/2022.07.21.500999" TargetMode="External"/><Relationship Id="rId7" Type="http://schemas.openxmlformats.org/officeDocument/2006/relationships/hyperlink" Target="https://predictioncenter.org/casp15/doc/presentations/Day2/Assessment_Assembly-CASP_EKaraca.pdf" TargetMode="External"/><Relationship Id="rId8" Type="http://schemas.openxmlformats.org/officeDocument/2006/relationships/hyperlink" Target="http://www.nature.com/naturemethods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creativecommons.org/licenses/by/4.0/" TargetMode="External"/><Relationship Id="rId3" Type="http://schemas.openxmlformats.org/officeDocument/2006/relationships/hyperlink" Target="http://www.nature.com/naturemethods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uniprot.org/uniprot/A3B2C2" TargetMode="External"/><Relationship Id="rId3" Type="http://schemas.openxmlformats.org/officeDocument/2006/relationships/hyperlink" Target="https://www.uniprot.org/uniprotkb/?facets=reviewed%3Atrue&amp;query=proteome%3AUP000005640" TargetMode="External"/><Relationship Id="rId4" Type="http://schemas.openxmlformats.org/officeDocument/2006/relationships/slide" Target="slide11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slide" Target="slide10.xml"/><Relationship Id="rId8" Type="http://schemas.openxmlformats.org/officeDocument/2006/relationships/hyperlink" Target="http://www.nature.com/naturemethods" TargetMode="Externa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5.xml"/><Relationship Id="rId3" Type="http://schemas.openxmlformats.org/officeDocument/2006/relationships/slide" Target="slide10.xml"/><Relationship Id="rId4" Type="http://schemas.openxmlformats.org/officeDocument/2006/relationships/hyperlink" Target="https://www.ebi.ac.uk/metagenomics/studies/ERP001736" TargetMode="External"/><Relationship Id="rId5" Type="http://schemas.openxmlformats.org/officeDocument/2006/relationships/slide" Target="slide11.xml"/><Relationship Id="rId6" Type="http://schemas.openxmlformats.org/officeDocument/2006/relationships/hyperlink" Target="https://www.ebi.ac.uk/metagenomics/" TargetMode="External"/><Relationship Id="rId7" Type="http://schemas.openxmlformats.org/officeDocument/2006/relationships/slide" Target="slide3.xml"/><Relationship Id="rId8" Type="http://schemas.openxmlformats.org/officeDocument/2006/relationships/hyperlink" Target="http://www.nature.com/naturemethods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3.xml"/><Relationship Id="rId3" Type="http://schemas.openxmlformats.org/officeDocument/2006/relationships/hyperlink" Target="https://www.uniprot.org/uniprot/A2B2C1" TargetMode="External"/><Relationship Id="rId4" Type="http://schemas.openxmlformats.org/officeDocument/2006/relationships/slide" Target="slide12.xml"/><Relationship Id="rId5" Type="http://schemas.openxmlformats.org/officeDocument/2006/relationships/slide" Target="slide11.xml"/><Relationship Id="rId6" Type="http://schemas.openxmlformats.org/officeDocument/2006/relationships/slide" Target="slide10.xml"/><Relationship Id="rId7" Type="http://schemas.openxmlformats.org/officeDocument/2006/relationships/slide" Target="slide15.xml"/><Relationship Id="rId8" Type="http://schemas.openxmlformats.org/officeDocument/2006/relationships/hyperlink" Target="http://www.nature.com/naturemethods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5.xml"/><Relationship Id="rId3" Type="http://schemas.openxmlformats.org/officeDocument/2006/relationships/hyperlink" Target="https://gwdu111.gwdg.de/~compbiol/uniclust/" TargetMode="External"/><Relationship Id="rId4" Type="http://schemas.openxmlformats.org/officeDocument/2006/relationships/hyperlink" Target="https://bfd.mmseqs.com/" TargetMode="External"/><Relationship Id="rId5" Type="http://schemas.openxmlformats.org/officeDocument/2006/relationships/hyperlink" Target="https://ftp.uniprot.org/pub/databases/uniprot/current_release/uniref/uniref90/" TargetMode="External"/><Relationship Id="rId6" Type="http://schemas.openxmlformats.org/officeDocument/2006/relationships/hyperlink" Target="https://metaclust.mmseqs.org/" TargetMode="External"/><Relationship Id="rId7" Type="http://schemas.openxmlformats.org/officeDocument/2006/relationships/hyperlink" Target="http://ftp.ebi.ac.uk/pub/databases/metagenomics/peptide_database/" TargetMode="External"/><Relationship Id="rId8" Type="http://schemas.openxmlformats.org/officeDocument/2006/relationships/hyperlink" Target="https://zhanggroup.org/DMFold/" TargetMode="External"/><Relationship Id="rId9" Type="http://schemas.openxmlformats.org/officeDocument/2006/relationships/hyperlink" Target="https://zenodo.org/record/8371924" TargetMode="External"/><Relationship Id="rId10" Type="http://schemas.openxmlformats.org/officeDocument/2006/relationships/hyperlink" Target="https://zhanggroup.org/DMFold/human" TargetMode="External"/><Relationship Id="rId11" Type="http://schemas.openxmlformats.org/officeDocument/2006/relationships/hyperlink" Target="https://zenodo.org/records/10099696" TargetMode="External"/><Relationship Id="rId12" Type="http://schemas.openxmlformats.org/officeDocument/2006/relationships/hyperlink" Target="https://zhanggroup.org/DeepMSA/" TargetMode="External"/><Relationship Id="rId13" Type="http://schemas.openxmlformats.org/officeDocument/2006/relationships/hyperlink" Target="https://zhanggroup.org/DMFold" TargetMode="External"/><Relationship Id="rId14" Type="http://schemas.openxmlformats.org/officeDocument/2006/relationships/hyperlink" Target="https://zhanggroup.org/DeepMSA/download" TargetMode="External"/><Relationship Id="rId15" Type="http://schemas.openxmlformats.org/officeDocument/2006/relationships/hyperlink" Target="https://zenodo.org/record/10092418" TargetMode="External"/><Relationship Id="rId16" Type="http://schemas.openxmlformats.org/officeDocument/2006/relationships/hyperlink" Target="https://zhanggroup.org/DMFold/download" TargetMode="External"/><Relationship Id="rId17" Type="http://schemas.openxmlformats.org/officeDocument/2006/relationships/hyperlink" Target="https://zenodo.org/records/10092882" TargetMode="External"/><Relationship Id="rId18" Type="http://schemas.openxmlformats.org/officeDocument/2006/relationships/hyperlink" Target="http://www.nature.com/naturemethods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oi.org/10.1038/s41592-023-02130-4" TargetMode="External"/><Relationship Id="rId3" Type="http://schemas.openxmlformats.org/officeDocument/2006/relationships/hyperlink" Target="http://www.nature.com/reprints" TargetMode="External"/><Relationship Id="rId4" Type="http://schemas.openxmlformats.org/officeDocument/2006/relationships/hyperlink" Target="http://www.nature.com/naturemethods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jp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23" Type="http://schemas.openxmlformats.org/officeDocument/2006/relationships/image" Target="../media/image103.png"/><Relationship Id="rId24" Type="http://schemas.openxmlformats.org/officeDocument/2006/relationships/image" Target="../media/image104.png"/><Relationship Id="rId25" Type="http://schemas.openxmlformats.org/officeDocument/2006/relationships/image" Target="../media/image105.png"/><Relationship Id="rId26" Type="http://schemas.openxmlformats.org/officeDocument/2006/relationships/image" Target="../media/image106.png"/><Relationship Id="rId27" Type="http://schemas.openxmlformats.org/officeDocument/2006/relationships/image" Target="../media/image107.png"/><Relationship Id="rId28" Type="http://schemas.openxmlformats.org/officeDocument/2006/relationships/image" Target="../media/image10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Relationship Id="rId23" Type="http://schemas.openxmlformats.org/officeDocument/2006/relationships/image" Target="../media/image123.png"/><Relationship Id="rId24" Type="http://schemas.openxmlformats.org/officeDocument/2006/relationships/image" Target="../media/image124.png"/><Relationship Id="rId25" Type="http://schemas.openxmlformats.org/officeDocument/2006/relationships/image" Target="../media/image125.png"/><Relationship Id="rId26" Type="http://schemas.openxmlformats.org/officeDocument/2006/relationships/image" Target="../media/image126.png"/><Relationship Id="rId27" Type="http://schemas.openxmlformats.org/officeDocument/2006/relationships/image" Target="../media/image127.png"/><Relationship Id="rId28" Type="http://schemas.openxmlformats.org/officeDocument/2006/relationships/image" Target="../media/image128.png"/><Relationship Id="rId29" Type="http://schemas.openxmlformats.org/officeDocument/2006/relationships/image" Target="../media/image129.png"/><Relationship Id="rId30" Type="http://schemas.openxmlformats.org/officeDocument/2006/relationships/image" Target="../media/image130.png"/><Relationship Id="rId31" Type="http://schemas.openxmlformats.org/officeDocument/2006/relationships/image" Target="../media/image131.png"/><Relationship Id="rId32" Type="http://schemas.openxmlformats.org/officeDocument/2006/relationships/image" Target="../media/image132.png"/><Relationship Id="rId33" Type="http://schemas.openxmlformats.org/officeDocument/2006/relationships/image" Target="../media/image133.png"/><Relationship Id="rId34" Type="http://schemas.openxmlformats.org/officeDocument/2006/relationships/image" Target="../media/image134.png"/><Relationship Id="rId35" Type="http://schemas.openxmlformats.org/officeDocument/2006/relationships/image" Target="../media/image135.png"/><Relationship Id="rId36" Type="http://schemas.openxmlformats.org/officeDocument/2006/relationships/image" Target="../media/image136.png"/><Relationship Id="rId37" Type="http://schemas.openxmlformats.org/officeDocument/2006/relationships/image" Target="../media/image137.png"/><Relationship Id="rId38" Type="http://schemas.openxmlformats.org/officeDocument/2006/relationships/image" Target="../media/image138.png"/><Relationship Id="rId39" Type="http://schemas.openxmlformats.org/officeDocument/2006/relationships/image" Target="../media/image139.png"/><Relationship Id="rId40" Type="http://schemas.openxmlformats.org/officeDocument/2006/relationships/image" Target="../media/image140.png"/><Relationship Id="rId41" Type="http://schemas.openxmlformats.org/officeDocument/2006/relationships/image" Target="../media/image141.png"/><Relationship Id="rId42" Type="http://schemas.openxmlformats.org/officeDocument/2006/relationships/image" Target="../media/image142.png"/><Relationship Id="rId43" Type="http://schemas.openxmlformats.org/officeDocument/2006/relationships/image" Target="../media/image143.png"/><Relationship Id="rId44" Type="http://schemas.openxmlformats.org/officeDocument/2006/relationships/image" Target="../media/image144.png"/><Relationship Id="rId45" Type="http://schemas.openxmlformats.org/officeDocument/2006/relationships/image" Target="../media/image145.png"/><Relationship Id="rId46" Type="http://schemas.openxmlformats.org/officeDocument/2006/relationships/image" Target="../media/image146.png"/><Relationship Id="rId47" Type="http://schemas.openxmlformats.org/officeDocument/2006/relationships/image" Target="../media/image147.png"/><Relationship Id="rId48" Type="http://schemas.openxmlformats.org/officeDocument/2006/relationships/image" Target="../media/image148.png"/><Relationship Id="rId49" Type="http://schemas.openxmlformats.org/officeDocument/2006/relationships/image" Target="../media/image149.png"/><Relationship Id="rId50" Type="http://schemas.openxmlformats.org/officeDocument/2006/relationships/image" Target="../media/image150.png"/><Relationship Id="rId51" Type="http://schemas.openxmlformats.org/officeDocument/2006/relationships/image" Target="../media/image151.png"/><Relationship Id="rId52" Type="http://schemas.openxmlformats.org/officeDocument/2006/relationships/image" Target="../media/image15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20" Type="http://schemas.openxmlformats.org/officeDocument/2006/relationships/image" Target="../media/image164.pn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image" Target="../media/image167.png"/><Relationship Id="rId24" Type="http://schemas.openxmlformats.org/officeDocument/2006/relationships/image" Target="../media/image168.png"/><Relationship Id="rId25" Type="http://schemas.openxmlformats.org/officeDocument/2006/relationships/image" Target="../media/image169.png"/><Relationship Id="rId26" Type="http://schemas.openxmlformats.org/officeDocument/2006/relationships/image" Target="../media/image170.png"/><Relationship Id="rId27" Type="http://schemas.openxmlformats.org/officeDocument/2006/relationships/image" Target="../media/image171.png"/><Relationship Id="rId28" Type="http://schemas.openxmlformats.org/officeDocument/2006/relationships/image" Target="../media/image172.png"/><Relationship Id="rId29" Type="http://schemas.openxmlformats.org/officeDocument/2006/relationships/image" Target="../media/image173.png"/><Relationship Id="rId30" Type="http://schemas.openxmlformats.org/officeDocument/2006/relationships/image" Target="../media/image174.png"/><Relationship Id="rId31" Type="http://schemas.openxmlformats.org/officeDocument/2006/relationships/image" Target="../media/image175.png"/><Relationship Id="rId32" Type="http://schemas.openxmlformats.org/officeDocument/2006/relationships/image" Target="../media/image176.png"/><Relationship Id="rId33" Type="http://schemas.openxmlformats.org/officeDocument/2006/relationships/image" Target="../media/image177.png"/><Relationship Id="rId34" Type="http://schemas.openxmlformats.org/officeDocument/2006/relationships/image" Target="../media/image178.png"/><Relationship Id="rId35" Type="http://schemas.openxmlformats.org/officeDocument/2006/relationships/image" Target="../media/image179.png"/><Relationship Id="rId36" Type="http://schemas.openxmlformats.org/officeDocument/2006/relationships/image" Target="../media/image180.png"/><Relationship Id="rId37" Type="http://schemas.openxmlformats.org/officeDocument/2006/relationships/image" Target="../media/image181.png"/><Relationship Id="rId38" Type="http://schemas.openxmlformats.org/officeDocument/2006/relationships/image" Target="../media/image18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4.xml"/><Relationship Id="rId3" Type="http://schemas.openxmlformats.org/officeDocument/2006/relationships/slide" Target="slide10.xml"/><Relationship Id="rId4" Type="http://schemas.openxmlformats.org/officeDocument/2006/relationships/slide" Target="slide4.xml"/><Relationship Id="rId5" Type="http://schemas.openxmlformats.org/officeDocument/2006/relationships/slide" Target="slide11.xml"/><Relationship Id="rId6" Type="http://schemas.openxmlformats.org/officeDocument/2006/relationships/slide" Target="slide15.xml"/><Relationship Id="rId7" Type="http://schemas.openxmlformats.org/officeDocument/2006/relationships/slide" Target="slide12.xml"/><Relationship Id="rId8" Type="http://schemas.openxmlformats.org/officeDocument/2006/relationships/slide" Target="slide5.xml"/><Relationship Id="rId9" Type="http://schemas.openxmlformats.org/officeDocument/2006/relationships/slide" Target="slide3.xml"/><Relationship Id="rId10" Type="http://schemas.openxmlformats.org/officeDocument/2006/relationships/hyperlink" Target="http://www.nature.com/naturemethods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5.xml"/><Relationship Id="rId3" Type="http://schemas.openxmlformats.org/officeDocument/2006/relationships/slide" Target="slide11.xml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Relationship Id="rId29" Type="http://schemas.openxmlformats.org/officeDocument/2006/relationships/image" Target="../media/image36.png"/><Relationship Id="rId30" Type="http://schemas.openxmlformats.org/officeDocument/2006/relationships/image" Target="../media/image37.png"/><Relationship Id="rId31" Type="http://schemas.openxmlformats.org/officeDocument/2006/relationships/image" Target="../media/image38.png"/><Relationship Id="rId32" Type="http://schemas.openxmlformats.org/officeDocument/2006/relationships/image" Target="../media/image39.png"/><Relationship Id="rId33" Type="http://schemas.openxmlformats.org/officeDocument/2006/relationships/image" Target="../media/image40.png"/><Relationship Id="rId34" Type="http://schemas.openxmlformats.org/officeDocument/2006/relationships/image" Target="../media/image41.png"/><Relationship Id="rId35" Type="http://schemas.openxmlformats.org/officeDocument/2006/relationships/image" Target="../media/image42.png"/><Relationship Id="rId36" Type="http://schemas.openxmlformats.org/officeDocument/2006/relationships/image" Target="../media/image43.png"/><Relationship Id="rId37" Type="http://schemas.openxmlformats.org/officeDocument/2006/relationships/image" Target="../media/image44.png"/><Relationship Id="rId38" Type="http://schemas.openxmlformats.org/officeDocument/2006/relationships/image" Target="../media/image45.png"/><Relationship Id="rId39" Type="http://schemas.openxmlformats.org/officeDocument/2006/relationships/hyperlink" Target="http://www.nature.com/naturemethods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5.xml"/><Relationship Id="rId3" Type="http://schemas.openxmlformats.org/officeDocument/2006/relationships/slide" Target="slide11.xml"/><Relationship Id="rId4" Type="http://schemas.openxmlformats.org/officeDocument/2006/relationships/slide" Target="slide6.xml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hyperlink" Target="http://www.nature.com/naturemethods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6.xml"/><Relationship Id="rId3" Type="http://schemas.openxmlformats.org/officeDocument/2006/relationships/hyperlink" Target="https://www.uniprot.org/uniprot/Q6ZQT0" TargetMode="External"/><Relationship Id="rId4" Type="http://schemas.openxmlformats.org/officeDocument/2006/relationships/hyperlink" Target="https://www.uniprot.org/uniprot/Q6IED9" TargetMode="External"/><Relationship Id="rId5" Type="http://schemas.openxmlformats.org/officeDocument/2006/relationships/slide" Target="slide7.xml"/><Relationship Id="rId6" Type="http://schemas.openxmlformats.org/officeDocument/2006/relationships/image" Target="../media/image55.jpg"/><Relationship Id="rId7" Type="http://schemas.openxmlformats.org/officeDocument/2006/relationships/image" Target="../media/image56.jpg"/><Relationship Id="rId8" Type="http://schemas.openxmlformats.org/officeDocument/2006/relationships/image" Target="../media/image57.jpg"/><Relationship Id="rId9" Type="http://schemas.openxmlformats.org/officeDocument/2006/relationships/image" Target="../media/image58.jpg"/><Relationship Id="rId10" Type="http://schemas.openxmlformats.org/officeDocument/2006/relationships/image" Target="../media/image59.jpg"/><Relationship Id="rId11" Type="http://schemas.openxmlformats.org/officeDocument/2006/relationships/hyperlink" Target="http://www.nature.com/naturemethods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7.xml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6" Type="http://schemas.openxmlformats.org/officeDocument/2006/relationships/image" Target="../media/image63.jpg"/><Relationship Id="rId7" Type="http://schemas.openxmlformats.org/officeDocument/2006/relationships/image" Target="../media/image64.jpg"/><Relationship Id="rId8" Type="http://schemas.openxmlformats.org/officeDocument/2006/relationships/image" Target="../media/image65.jpg"/><Relationship Id="rId9" Type="http://schemas.openxmlformats.org/officeDocument/2006/relationships/image" Target="../media/image66.jpg"/><Relationship Id="rId10" Type="http://schemas.openxmlformats.org/officeDocument/2006/relationships/image" Target="../media/image67.jpg"/><Relationship Id="rId11" Type="http://schemas.openxmlformats.org/officeDocument/2006/relationships/hyperlink" Target="http://www.nature.com/naturemethods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jp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jpg"/><Relationship Id="rId13" Type="http://schemas.openxmlformats.org/officeDocument/2006/relationships/image" Target="../media/image79.jpg"/><Relationship Id="rId14" Type="http://schemas.openxmlformats.org/officeDocument/2006/relationships/hyperlink" Target="http://www.nature.com/naturemethods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hyperlink" Target="http://www.nature.com/naturemethods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7.xml"/><Relationship Id="rId3" Type="http://schemas.openxmlformats.org/officeDocument/2006/relationships/slide" Target="slide8.xml"/><Relationship Id="rId4" Type="http://schemas.openxmlformats.org/officeDocument/2006/relationships/hyperlink" Target="https://www.uniprot.org/uniprot/A9B9C9" TargetMode="External"/><Relationship Id="rId5" Type="http://schemas.openxmlformats.org/officeDocument/2006/relationships/hyperlink" Target="https://www.uniprot.org/uniprot/A4B8C8" TargetMode="External"/><Relationship Id="rId6" Type="http://schemas.openxmlformats.org/officeDocument/2006/relationships/slide" Target="slide11.xml"/><Relationship Id="rId7" Type="http://schemas.openxmlformats.org/officeDocument/2006/relationships/hyperlink" Target="http://www.nature.com/naturemethods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03999" y="9582348"/>
            <a:ext cx="6634480" cy="0"/>
          </a:xfrm>
          <a:custGeom>
            <a:avLst/>
            <a:gdLst/>
            <a:ahLst/>
            <a:cxnLst/>
            <a:rect l="l" t="t" r="r" b="b"/>
            <a:pathLst>
              <a:path w="6634480" h="0">
                <a:moveTo>
                  <a:pt x="0" y="0"/>
                </a:moveTo>
                <a:lnTo>
                  <a:pt x="6634048" y="0"/>
                </a:lnTo>
              </a:path>
              <a:path w="6634480" h="0">
                <a:moveTo>
                  <a:pt x="0" y="0"/>
                </a:moveTo>
                <a:lnTo>
                  <a:pt x="6634048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04000" y="1385449"/>
            <a:ext cx="6624320" cy="0"/>
          </a:xfrm>
          <a:custGeom>
            <a:avLst/>
            <a:gdLst/>
            <a:ahLst/>
            <a:cxnLst/>
            <a:rect l="l" t="t" r="r" b="b"/>
            <a:pathLst>
              <a:path w="6624320" h="0">
                <a:moveTo>
                  <a:pt x="0" y="0"/>
                </a:moveTo>
                <a:lnTo>
                  <a:pt x="6624002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91299" y="463736"/>
            <a:ext cx="1543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 b="1">
                <a:latin typeface="Arial"/>
                <a:cs typeface="Arial"/>
              </a:rPr>
              <a:t>nature</a:t>
            </a:r>
            <a:r>
              <a:rPr dirty="0" sz="1800" spc="-195" b="1">
                <a:latin typeface="Arial"/>
                <a:cs typeface="Arial"/>
              </a:rPr>
              <a:t> </a:t>
            </a:r>
            <a:r>
              <a:rPr dirty="0" sz="1800" spc="-110" b="1">
                <a:latin typeface="Arial"/>
                <a:cs typeface="Arial"/>
              </a:rPr>
              <a:t>methods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60800" y="1190128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>
                <a:solidFill>
                  <a:srgbClr val="0069A5"/>
                </a:solidFill>
                <a:latin typeface="Lucida Sans"/>
                <a:cs typeface="Lucida Sans"/>
                <a:hlinkClick r:id="rId2"/>
              </a:rPr>
              <a:t>https://doi.org/10.1038/s41592-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2"/>
              </a:rPr>
              <a:t>023-02130-</a:t>
            </a:r>
            <a:r>
              <a:rPr dirty="0" sz="800" spc="-50">
                <a:solidFill>
                  <a:srgbClr val="0069A5"/>
                </a:solidFill>
                <a:latin typeface="Lucida Sans"/>
                <a:cs typeface="Lucida Sans"/>
                <a:hlinkClick r:id="rId2"/>
              </a:rPr>
              <a:t>4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1299" y="1164728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03999" y="431998"/>
            <a:ext cx="6624320" cy="395605"/>
            <a:chOff x="503999" y="431998"/>
            <a:chExt cx="6624320" cy="395605"/>
          </a:xfrm>
        </p:grpSpPr>
        <p:sp>
          <p:nvSpPr>
            <p:cNvPr id="8" name="object 8" descr=""/>
            <p:cNvSpPr/>
            <p:nvPr/>
          </p:nvSpPr>
          <p:spPr>
            <a:xfrm>
              <a:off x="503999" y="454223"/>
              <a:ext cx="6624320" cy="0"/>
            </a:xfrm>
            <a:custGeom>
              <a:avLst/>
              <a:gdLst/>
              <a:ahLst/>
              <a:cxnLst/>
              <a:rect l="l" t="t" r="r" b="b"/>
              <a:pathLst>
                <a:path w="6624320" h="0">
                  <a:moveTo>
                    <a:pt x="0" y="0"/>
                  </a:moveTo>
                  <a:lnTo>
                    <a:pt x="6624002" y="0"/>
                  </a:lnTo>
                </a:path>
              </a:pathLst>
            </a:custGeom>
            <a:ln w="44450">
              <a:solidFill>
                <a:srgbClr val="F2653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0270" y="517678"/>
              <a:ext cx="195338" cy="3097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491299" y="1359784"/>
            <a:ext cx="6369050" cy="113347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459"/>
              </a:spcBef>
            </a:pPr>
            <a:r>
              <a:rPr dirty="0" sz="2600" spc="-40" b="1">
                <a:latin typeface="Book Antiqua"/>
                <a:cs typeface="Book Antiqua"/>
              </a:rPr>
              <a:t>Improving</a:t>
            </a:r>
            <a:r>
              <a:rPr dirty="0" sz="2600" spc="-325" b="1">
                <a:latin typeface="Book Antiqua"/>
                <a:cs typeface="Book Antiqua"/>
              </a:rPr>
              <a:t> </a:t>
            </a:r>
            <a:r>
              <a:rPr dirty="0" sz="2600" b="1">
                <a:latin typeface="Book Antiqua"/>
                <a:cs typeface="Book Antiqua"/>
              </a:rPr>
              <a:t>deep</a:t>
            </a:r>
            <a:r>
              <a:rPr dirty="0" sz="2600" spc="-325" b="1">
                <a:latin typeface="Book Antiqua"/>
                <a:cs typeface="Book Antiqua"/>
              </a:rPr>
              <a:t> </a:t>
            </a:r>
            <a:r>
              <a:rPr dirty="0" sz="2600" spc="-10" b="1">
                <a:latin typeface="Book Antiqua"/>
                <a:cs typeface="Book Antiqua"/>
              </a:rPr>
              <a:t>learning</a:t>
            </a:r>
            <a:r>
              <a:rPr dirty="0" sz="2600" spc="-325" b="1">
                <a:latin typeface="Book Antiqua"/>
                <a:cs typeface="Book Antiqua"/>
              </a:rPr>
              <a:t> </a:t>
            </a:r>
            <a:r>
              <a:rPr dirty="0" sz="2600" b="1">
                <a:latin typeface="Book Antiqua"/>
                <a:cs typeface="Book Antiqua"/>
              </a:rPr>
              <a:t>protein</a:t>
            </a:r>
            <a:r>
              <a:rPr dirty="0" sz="2600" spc="-325" b="1">
                <a:latin typeface="Book Antiqua"/>
                <a:cs typeface="Book Antiqua"/>
              </a:rPr>
              <a:t> </a:t>
            </a:r>
            <a:r>
              <a:rPr dirty="0" sz="2600" spc="-10" b="1">
                <a:latin typeface="Book Antiqua"/>
                <a:cs typeface="Book Antiqua"/>
              </a:rPr>
              <a:t>monomer </a:t>
            </a:r>
            <a:r>
              <a:rPr dirty="0" sz="2600" b="1">
                <a:latin typeface="Book Antiqua"/>
                <a:cs typeface="Book Antiqua"/>
              </a:rPr>
              <a:t>and</a:t>
            </a:r>
            <a:r>
              <a:rPr dirty="0" sz="2600" spc="-295" b="1">
                <a:latin typeface="Book Antiqua"/>
                <a:cs typeface="Book Antiqua"/>
              </a:rPr>
              <a:t> </a:t>
            </a:r>
            <a:r>
              <a:rPr dirty="0" sz="2600" b="1">
                <a:latin typeface="Book Antiqua"/>
                <a:cs typeface="Book Antiqua"/>
              </a:rPr>
              <a:t>complex</a:t>
            </a:r>
            <a:r>
              <a:rPr dirty="0" sz="2600" spc="-290" b="1">
                <a:latin typeface="Book Antiqua"/>
                <a:cs typeface="Book Antiqua"/>
              </a:rPr>
              <a:t> </a:t>
            </a:r>
            <a:r>
              <a:rPr dirty="0" sz="2600" spc="60" b="1">
                <a:latin typeface="Book Antiqua"/>
                <a:cs typeface="Book Antiqua"/>
              </a:rPr>
              <a:t>structure</a:t>
            </a:r>
            <a:r>
              <a:rPr dirty="0" sz="2600" spc="-290" b="1">
                <a:latin typeface="Book Antiqua"/>
                <a:cs typeface="Book Antiqua"/>
              </a:rPr>
              <a:t> </a:t>
            </a:r>
            <a:r>
              <a:rPr dirty="0" sz="2600" b="1">
                <a:latin typeface="Book Antiqua"/>
                <a:cs typeface="Book Antiqua"/>
              </a:rPr>
              <a:t>prediction</a:t>
            </a:r>
            <a:r>
              <a:rPr dirty="0" sz="2600" spc="-290" b="1">
                <a:latin typeface="Book Antiqua"/>
                <a:cs typeface="Book Antiqua"/>
              </a:rPr>
              <a:t> </a:t>
            </a:r>
            <a:r>
              <a:rPr dirty="0" sz="2600" spc="-10" b="1">
                <a:latin typeface="Book Antiqua"/>
                <a:cs typeface="Book Antiqua"/>
              </a:rPr>
              <a:t>using </a:t>
            </a:r>
            <a:r>
              <a:rPr dirty="0" sz="2600" spc="-120" b="1">
                <a:latin typeface="Book Antiqua"/>
                <a:cs typeface="Book Antiqua"/>
              </a:rPr>
              <a:t>DeepMSA2</a:t>
            </a:r>
            <a:r>
              <a:rPr dirty="0" sz="2600" spc="-295" b="1">
                <a:latin typeface="Book Antiqua"/>
                <a:cs typeface="Book Antiqua"/>
              </a:rPr>
              <a:t> </a:t>
            </a:r>
            <a:r>
              <a:rPr dirty="0" sz="2600" spc="-55" b="1">
                <a:latin typeface="Book Antiqua"/>
                <a:cs typeface="Book Antiqua"/>
              </a:rPr>
              <a:t>with</a:t>
            </a:r>
            <a:r>
              <a:rPr dirty="0" sz="2600" spc="-295" b="1">
                <a:latin typeface="Book Antiqua"/>
                <a:cs typeface="Book Antiqua"/>
              </a:rPr>
              <a:t> </a:t>
            </a:r>
            <a:r>
              <a:rPr dirty="0" sz="2600" b="1">
                <a:latin typeface="Book Antiqua"/>
                <a:cs typeface="Book Antiqua"/>
              </a:rPr>
              <a:t>huge</a:t>
            </a:r>
            <a:r>
              <a:rPr dirty="0" sz="2600" spc="-290" b="1">
                <a:latin typeface="Book Antiqua"/>
                <a:cs typeface="Book Antiqua"/>
              </a:rPr>
              <a:t> </a:t>
            </a:r>
            <a:r>
              <a:rPr dirty="0" sz="2600" b="1">
                <a:latin typeface="Book Antiqua"/>
                <a:cs typeface="Book Antiqua"/>
              </a:rPr>
              <a:t>metagenomics</a:t>
            </a:r>
            <a:r>
              <a:rPr dirty="0" sz="2600" spc="-295" b="1">
                <a:latin typeface="Book Antiqua"/>
                <a:cs typeface="Book Antiqua"/>
              </a:rPr>
              <a:t> </a:t>
            </a:r>
            <a:r>
              <a:rPr dirty="0" sz="2600" spc="55" b="1">
                <a:latin typeface="Book Antiqua"/>
                <a:cs typeface="Book Antiqua"/>
              </a:rPr>
              <a:t>data</a:t>
            </a:r>
            <a:endParaRPr sz="2600">
              <a:latin typeface="Book Antiqua"/>
              <a:cs typeface="Book Antiqu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03999" y="2998275"/>
            <a:ext cx="6624320" cy="0"/>
          </a:xfrm>
          <a:custGeom>
            <a:avLst/>
            <a:gdLst/>
            <a:ahLst/>
            <a:cxnLst/>
            <a:rect l="l" t="t" r="r" b="b"/>
            <a:pathLst>
              <a:path w="6624320" h="0">
                <a:moveTo>
                  <a:pt x="0" y="0"/>
                </a:moveTo>
                <a:lnTo>
                  <a:pt x="6624002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760120" y="3622400"/>
            <a:ext cx="4368165" cy="0"/>
          </a:xfrm>
          <a:custGeom>
            <a:avLst/>
            <a:gdLst/>
            <a:ahLst/>
            <a:cxnLst/>
            <a:rect l="l" t="t" r="r" b="b"/>
            <a:pathLst>
              <a:path w="4368165" h="0">
                <a:moveTo>
                  <a:pt x="0" y="0"/>
                </a:moveTo>
                <a:lnTo>
                  <a:pt x="4367885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57931" y="3067132"/>
            <a:ext cx="95389" cy="95364"/>
          </a:xfrm>
          <a:prstGeom prst="rect">
            <a:avLst/>
          </a:prstGeom>
        </p:spPr>
      </p:pic>
      <p:pic>
        <p:nvPicPr>
          <p:cNvPr id="14" name="object 14" descr="">
            <a:hlinkClick r:id="rId6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51651" y="3067132"/>
            <a:ext cx="95389" cy="95364"/>
          </a:xfrm>
          <a:prstGeom prst="rect">
            <a:avLst/>
          </a:prstGeom>
        </p:spPr>
      </p:pic>
      <p:pic>
        <p:nvPicPr>
          <p:cNvPr id="15" name="object 15" descr="">
            <a:hlinkClick r:id="rId7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69129" y="3067132"/>
            <a:ext cx="95389" cy="9536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722020" y="3032323"/>
            <a:ext cx="3455670" cy="1663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900" spc="-65">
                <a:latin typeface="Arial Black"/>
                <a:cs typeface="Arial Black"/>
              </a:rPr>
              <a:t>Wei</a:t>
            </a:r>
            <a:r>
              <a:rPr dirty="0" sz="900" spc="-145">
                <a:latin typeface="Arial Black"/>
                <a:cs typeface="Arial Black"/>
              </a:rPr>
              <a:t> </a:t>
            </a:r>
            <a:r>
              <a:rPr dirty="0" sz="900">
                <a:latin typeface="Arial Black"/>
                <a:cs typeface="Arial Black"/>
              </a:rPr>
              <a:t>Zheng</a:t>
            </a:r>
            <a:r>
              <a:rPr dirty="0" sz="900" spc="484">
                <a:latin typeface="Arial Black"/>
                <a:cs typeface="Arial Black"/>
              </a:rPr>
              <a:t> </a:t>
            </a:r>
            <a:r>
              <a:rPr dirty="0" baseline="40404" sz="825" spc="-135">
                <a:latin typeface="Arial Black"/>
                <a:cs typeface="Arial Black"/>
              </a:rPr>
              <a:t>1</a:t>
            </a:r>
            <a:r>
              <a:rPr dirty="0" sz="900" spc="-90">
                <a:latin typeface="Arial Black"/>
                <a:cs typeface="Arial Black"/>
              </a:rPr>
              <a:t>,</a:t>
            </a:r>
            <a:r>
              <a:rPr dirty="0" sz="900" spc="-145">
                <a:latin typeface="Arial Black"/>
                <a:cs typeface="Arial Black"/>
              </a:rPr>
              <a:t> </a:t>
            </a:r>
            <a:r>
              <a:rPr dirty="0" sz="900" spc="-40">
                <a:latin typeface="Arial Black"/>
                <a:cs typeface="Arial Black"/>
              </a:rPr>
              <a:t>Qiqige</a:t>
            </a:r>
            <a:r>
              <a:rPr dirty="0" sz="900" spc="-145">
                <a:latin typeface="Arial Black"/>
                <a:cs typeface="Arial Black"/>
              </a:rPr>
              <a:t> </a:t>
            </a:r>
            <a:r>
              <a:rPr dirty="0" sz="900">
                <a:latin typeface="Arial Black"/>
                <a:cs typeface="Arial Black"/>
              </a:rPr>
              <a:t>Wuyun</a:t>
            </a:r>
            <a:r>
              <a:rPr dirty="0" sz="900" spc="150">
                <a:latin typeface="Arial Black"/>
                <a:cs typeface="Arial Black"/>
              </a:rPr>
              <a:t>  </a:t>
            </a:r>
            <a:r>
              <a:rPr dirty="0" baseline="40404" sz="825" spc="-67">
                <a:latin typeface="Arial Black"/>
                <a:cs typeface="Arial Black"/>
              </a:rPr>
              <a:t>2</a:t>
            </a:r>
            <a:r>
              <a:rPr dirty="0" sz="900" spc="-45">
                <a:latin typeface="Arial Black"/>
                <a:cs typeface="Arial Black"/>
              </a:rPr>
              <a:t>,</a:t>
            </a:r>
            <a:r>
              <a:rPr dirty="0" sz="900" spc="-145">
                <a:latin typeface="Arial Black"/>
                <a:cs typeface="Arial Black"/>
              </a:rPr>
              <a:t> </a:t>
            </a:r>
            <a:r>
              <a:rPr dirty="0" sz="900" spc="-90">
                <a:latin typeface="Arial Black"/>
                <a:cs typeface="Arial Black"/>
              </a:rPr>
              <a:t>Yang</a:t>
            </a:r>
            <a:r>
              <a:rPr dirty="0" sz="900" spc="-145">
                <a:latin typeface="Arial Black"/>
                <a:cs typeface="Arial Black"/>
              </a:rPr>
              <a:t> </a:t>
            </a:r>
            <a:r>
              <a:rPr dirty="0" sz="900">
                <a:latin typeface="Arial Black"/>
                <a:cs typeface="Arial Black"/>
              </a:rPr>
              <a:t>Li</a:t>
            </a:r>
            <a:r>
              <a:rPr dirty="0" sz="900" spc="145">
                <a:latin typeface="Arial Black"/>
                <a:cs typeface="Arial Black"/>
              </a:rPr>
              <a:t>  </a:t>
            </a:r>
            <a:r>
              <a:rPr dirty="0" baseline="40404" sz="825" spc="-104">
                <a:latin typeface="Arial Black"/>
                <a:cs typeface="Arial Black"/>
              </a:rPr>
              <a:t>1,3</a:t>
            </a:r>
            <a:r>
              <a:rPr dirty="0" sz="900" spc="-70">
                <a:latin typeface="Arial Black"/>
                <a:cs typeface="Arial Black"/>
              </a:rPr>
              <a:t>,</a:t>
            </a:r>
            <a:r>
              <a:rPr dirty="0" sz="900" spc="-140">
                <a:latin typeface="Arial Black"/>
                <a:cs typeface="Arial Black"/>
              </a:rPr>
              <a:t> </a:t>
            </a:r>
            <a:r>
              <a:rPr dirty="0" sz="900" spc="-55">
                <a:latin typeface="Arial Black"/>
                <a:cs typeface="Arial Black"/>
              </a:rPr>
              <a:t>Chengxin</a:t>
            </a:r>
            <a:r>
              <a:rPr dirty="0" sz="900" spc="-145">
                <a:latin typeface="Arial Black"/>
                <a:cs typeface="Arial Black"/>
              </a:rPr>
              <a:t> </a:t>
            </a:r>
            <a:r>
              <a:rPr dirty="0" sz="900" spc="-10">
                <a:latin typeface="Arial Black"/>
                <a:cs typeface="Arial Black"/>
              </a:rPr>
              <a:t>Zhang</a:t>
            </a:r>
            <a:endParaRPr sz="900">
              <a:latin typeface="Arial Black"/>
              <a:cs typeface="Arial Black"/>
            </a:endParaRPr>
          </a:p>
        </p:txBody>
      </p:sp>
      <p:pic>
        <p:nvPicPr>
          <p:cNvPr id="17" name="object 17" descr="">
            <a:hlinkClick r:id="rId8"/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53952" y="3067132"/>
            <a:ext cx="95389" cy="95364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6228850" y="2982396"/>
            <a:ext cx="140335" cy="1663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550" spc="-25">
                <a:latin typeface="Arial Black"/>
                <a:cs typeface="Arial Black"/>
              </a:rPr>
              <a:t>1</a:t>
            </a:r>
            <a:r>
              <a:rPr dirty="0" baseline="-24691" sz="1350" spc="-37">
                <a:latin typeface="Arial Black"/>
                <a:cs typeface="Arial Black"/>
              </a:rPr>
              <a:t>,</a:t>
            </a:r>
            <a:endParaRPr baseline="-24691" sz="1350">
              <a:latin typeface="Arial Black"/>
              <a:cs typeface="Arial Black"/>
            </a:endParaRPr>
          </a:p>
        </p:txBody>
      </p:sp>
      <p:pic>
        <p:nvPicPr>
          <p:cNvPr id="19" name="object 19" descr="">
            <a:hlinkClick r:id="rId10"/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09700" y="3229057"/>
            <a:ext cx="95389" cy="9536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27069" y="3233207"/>
            <a:ext cx="117005" cy="89115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2747457" y="3194204"/>
            <a:ext cx="2185035" cy="1663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416050" algn="l"/>
              </a:tabLst>
            </a:pPr>
            <a:r>
              <a:rPr dirty="0" sz="900" spc="-114">
                <a:latin typeface="Arial Black"/>
                <a:cs typeface="Arial Black"/>
              </a:rPr>
              <a:t>P.</a:t>
            </a:r>
            <a:r>
              <a:rPr dirty="0" sz="900" spc="-125">
                <a:latin typeface="Arial Black"/>
                <a:cs typeface="Arial Black"/>
              </a:rPr>
              <a:t> </a:t>
            </a:r>
            <a:r>
              <a:rPr dirty="0" sz="900" spc="-75">
                <a:latin typeface="Arial Black"/>
                <a:cs typeface="Arial Black"/>
              </a:rPr>
              <a:t>Lydia</a:t>
            </a:r>
            <a:r>
              <a:rPr dirty="0" sz="900" spc="-125">
                <a:latin typeface="Arial Black"/>
                <a:cs typeface="Arial Black"/>
              </a:rPr>
              <a:t> </a:t>
            </a:r>
            <a:r>
              <a:rPr dirty="0" sz="900" spc="-10">
                <a:latin typeface="Arial Black"/>
                <a:cs typeface="Arial Black"/>
              </a:rPr>
              <a:t>Freddolino</a:t>
            </a:r>
            <a:r>
              <a:rPr dirty="0" sz="900">
                <a:latin typeface="Arial Black"/>
                <a:cs typeface="Arial Black"/>
              </a:rPr>
              <a:t>	</a:t>
            </a:r>
            <a:r>
              <a:rPr dirty="0" sz="900" spc="-135">
                <a:latin typeface="Arial Black"/>
                <a:cs typeface="Arial Black"/>
              </a:rPr>
              <a:t>&amp;</a:t>
            </a:r>
            <a:r>
              <a:rPr dirty="0" sz="900" spc="-125">
                <a:latin typeface="Arial Black"/>
                <a:cs typeface="Arial Black"/>
              </a:rPr>
              <a:t> </a:t>
            </a:r>
            <a:r>
              <a:rPr dirty="0" sz="900" spc="-90">
                <a:latin typeface="Arial Black"/>
                <a:cs typeface="Arial Black"/>
              </a:rPr>
              <a:t>Yang</a:t>
            </a:r>
            <a:r>
              <a:rPr dirty="0" sz="900" spc="-125">
                <a:latin typeface="Arial Black"/>
                <a:cs typeface="Arial Black"/>
              </a:rPr>
              <a:t> </a:t>
            </a:r>
            <a:r>
              <a:rPr dirty="0" sz="900" spc="-50">
                <a:latin typeface="Arial Black"/>
                <a:cs typeface="Arial Black"/>
              </a:rPr>
              <a:t>Zhang</a:t>
            </a:r>
            <a:endParaRPr sz="900">
              <a:latin typeface="Arial Black"/>
              <a:cs typeface="Arial Black"/>
            </a:endParaRPr>
          </a:p>
        </p:txBody>
      </p:sp>
      <p:pic>
        <p:nvPicPr>
          <p:cNvPr id="22" name="object 22" descr="">
            <a:hlinkClick r:id="rId13"/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34394" y="3229057"/>
            <a:ext cx="95389" cy="95364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3909998" y="3191311"/>
            <a:ext cx="1425575" cy="1104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37285" algn="l"/>
              </a:tabLst>
            </a:pPr>
            <a:r>
              <a:rPr dirty="0" sz="550" spc="-25">
                <a:latin typeface="Arial Black"/>
                <a:cs typeface="Arial Black"/>
              </a:rPr>
              <a:t>1,4</a:t>
            </a:r>
            <a:r>
              <a:rPr dirty="0" sz="550">
                <a:latin typeface="Arial Black"/>
                <a:cs typeface="Arial Black"/>
              </a:rPr>
              <a:t>	</a:t>
            </a:r>
            <a:r>
              <a:rPr dirty="0" sz="550" spc="-45">
                <a:latin typeface="Arial Black"/>
                <a:cs typeface="Arial Black"/>
              </a:rPr>
              <a:t>1,3,4,5,6</a:t>
            </a:r>
            <a:endParaRPr sz="550">
              <a:latin typeface="Arial Black"/>
              <a:cs typeface="Arial Black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33826" y="3233207"/>
            <a:ext cx="117005" cy="89115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2747420" y="3625122"/>
            <a:ext cx="4378960" cy="287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dirty="0" sz="1000" spc="60">
                <a:latin typeface="Calibri"/>
                <a:cs typeface="Calibri"/>
              </a:rPr>
              <a:t>Leveraging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45">
                <a:latin typeface="Calibri"/>
                <a:cs typeface="Calibri"/>
              </a:rPr>
              <a:t>iterative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alignment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search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70">
                <a:latin typeface="Calibri"/>
                <a:cs typeface="Calibri"/>
              </a:rPr>
              <a:t>through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70">
                <a:latin typeface="Calibri"/>
                <a:cs typeface="Calibri"/>
              </a:rPr>
              <a:t>genomic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and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metagenome sequence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databases,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report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the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DeepMSA2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pipeline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for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uniform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45">
                <a:latin typeface="Calibri"/>
                <a:cs typeface="Calibri"/>
              </a:rPr>
              <a:t>protein </a:t>
            </a:r>
            <a:r>
              <a:rPr dirty="0" sz="1000" spc="55">
                <a:latin typeface="Calibri"/>
                <a:cs typeface="Calibri"/>
              </a:rPr>
              <a:t>single-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and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multichain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multiple-</a:t>
            </a:r>
            <a:r>
              <a:rPr dirty="0" sz="1000" spc="50">
                <a:latin typeface="Calibri"/>
                <a:cs typeface="Calibri"/>
              </a:rPr>
              <a:t>sequence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alignment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(MSA)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construction. </a:t>
            </a:r>
            <a:r>
              <a:rPr dirty="0" sz="1000" spc="60">
                <a:latin typeface="Calibri"/>
                <a:cs typeface="Calibri"/>
              </a:rPr>
              <a:t>Large-</a:t>
            </a:r>
            <a:r>
              <a:rPr dirty="0" sz="1000" spc="20">
                <a:latin typeface="Calibri"/>
                <a:cs typeface="Calibri"/>
              </a:rPr>
              <a:t>scale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benchmarks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show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that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DeepMSA2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MSAs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can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remarkably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increase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the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accuracy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of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protein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tertiary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and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quaternary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45">
                <a:latin typeface="Calibri"/>
                <a:cs typeface="Calibri"/>
              </a:rPr>
              <a:t>structure </a:t>
            </a:r>
            <a:r>
              <a:rPr dirty="0" sz="1000" spc="65">
                <a:latin typeface="Calibri"/>
                <a:cs typeface="Calibri"/>
              </a:rPr>
              <a:t>predictions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compared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with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current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state-of-the-art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methods.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75">
                <a:latin typeface="Calibri"/>
                <a:cs typeface="Calibri"/>
              </a:rPr>
              <a:t>An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integrated </a:t>
            </a:r>
            <a:r>
              <a:rPr dirty="0" sz="1000" spc="60">
                <a:latin typeface="Calibri"/>
                <a:cs typeface="Calibri"/>
              </a:rPr>
              <a:t>pipeline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with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DeepMSA2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participated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in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the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most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recent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CASP15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experiment </a:t>
            </a:r>
            <a:r>
              <a:rPr dirty="0" sz="1000" spc="65">
                <a:latin typeface="Calibri"/>
                <a:cs typeface="Calibri"/>
              </a:rPr>
              <a:t>and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created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75">
                <a:latin typeface="Calibri"/>
                <a:cs typeface="Calibri"/>
              </a:rPr>
              <a:t>complex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structural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models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with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considerably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higher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quality </a:t>
            </a:r>
            <a:r>
              <a:rPr dirty="0" sz="1000" spc="55">
                <a:latin typeface="Calibri"/>
                <a:cs typeface="Calibri"/>
              </a:rPr>
              <a:t>than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the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AlphaFold2-</a:t>
            </a:r>
            <a:r>
              <a:rPr dirty="0" sz="1000" spc="55">
                <a:latin typeface="Calibri"/>
                <a:cs typeface="Calibri"/>
              </a:rPr>
              <a:t>Multimer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server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(v.2.2.0).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Detailed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data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analyses</a:t>
            </a:r>
            <a:endParaRPr sz="1000">
              <a:latin typeface="Calibri"/>
              <a:cs typeface="Calibri"/>
            </a:endParaRPr>
          </a:p>
          <a:p>
            <a:pPr marL="12700" marR="44450">
              <a:lnSpc>
                <a:spcPct val="116700"/>
              </a:lnSpc>
            </a:pPr>
            <a:r>
              <a:rPr dirty="0" sz="1000" spc="55">
                <a:latin typeface="Calibri"/>
                <a:cs typeface="Calibri"/>
              </a:rPr>
              <a:t>show</a:t>
            </a:r>
            <a:r>
              <a:rPr dirty="0" sz="1000" spc="-7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that</a:t>
            </a:r>
            <a:r>
              <a:rPr dirty="0" sz="1000" spc="-70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the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major</a:t>
            </a:r>
            <a:r>
              <a:rPr dirty="0" sz="1000" spc="-70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advantage</a:t>
            </a:r>
            <a:r>
              <a:rPr dirty="0" sz="1000" spc="-7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of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DeepMSA2</a:t>
            </a:r>
            <a:r>
              <a:rPr dirty="0" sz="1000" spc="-7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lies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in</a:t>
            </a:r>
            <a:r>
              <a:rPr dirty="0" sz="1000" spc="-70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its</a:t>
            </a:r>
            <a:r>
              <a:rPr dirty="0" sz="1000" spc="-70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balanced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alignment search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and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effective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70">
                <a:latin typeface="Calibri"/>
                <a:cs typeface="Calibri"/>
              </a:rPr>
              <a:t>model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selection,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and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in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the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power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of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integrating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huge </a:t>
            </a:r>
            <a:r>
              <a:rPr dirty="0" sz="1000" spc="60">
                <a:latin typeface="Calibri"/>
                <a:cs typeface="Calibri"/>
              </a:rPr>
              <a:t>metagenomics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databases.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These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results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demonstrate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a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new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avenue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to </a:t>
            </a:r>
            <a:r>
              <a:rPr dirty="0" sz="1000" spc="65">
                <a:latin typeface="Calibri"/>
                <a:cs typeface="Calibri"/>
              </a:rPr>
              <a:t>improve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deep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learning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protein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structure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prediction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70">
                <a:latin typeface="Calibri"/>
                <a:cs typeface="Calibri"/>
              </a:rPr>
              <a:t>through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advanced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45">
                <a:latin typeface="Calibri"/>
                <a:cs typeface="Calibri"/>
              </a:rPr>
              <a:t>MSA </a:t>
            </a:r>
            <a:r>
              <a:rPr dirty="0" sz="1000" spc="65">
                <a:latin typeface="Calibri"/>
                <a:cs typeface="Calibri"/>
              </a:rPr>
              <a:t>construction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and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provide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additional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evidence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that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optimization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of</a:t>
            </a:r>
            <a:r>
              <a:rPr dirty="0" sz="1000" spc="-65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input </a:t>
            </a:r>
            <a:r>
              <a:rPr dirty="0" sz="1000" spc="65">
                <a:latin typeface="Calibri"/>
                <a:cs typeface="Calibri"/>
              </a:rPr>
              <a:t>information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to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60">
                <a:latin typeface="Calibri"/>
                <a:cs typeface="Calibri"/>
              </a:rPr>
              <a:t>deep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learning-</a:t>
            </a:r>
            <a:r>
              <a:rPr dirty="0" sz="1000" spc="30">
                <a:latin typeface="Calibri"/>
                <a:cs typeface="Calibri"/>
              </a:rPr>
              <a:t>based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55">
                <a:latin typeface="Calibri"/>
                <a:cs typeface="Calibri"/>
              </a:rPr>
              <a:t>structure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prediction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methods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must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30">
                <a:latin typeface="Calibri"/>
                <a:cs typeface="Calibri"/>
              </a:rPr>
              <a:t>be </a:t>
            </a:r>
            <a:r>
              <a:rPr dirty="0" sz="1000" spc="60">
                <a:latin typeface="Calibri"/>
                <a:cs typeface="Calibri"/>
              </a:rPr>
              <a:t>considered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with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as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75">
                <a:latin typeface="Calibri"/>
                <a:cs typeface="Calibri"/>
              </a:rPr>
              <a:t>much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20">
                <a:latin typeface="Calibri"/>
                <a:cs typeface="Calibri"/>
              </a:rPr>
              <a:t>care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50">
                <a:latin typeface="Calibri"/>
                <a:cs typeface="Calibri"/>
              </a:rPr>
              <a:t>as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the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70">
                <a:latin typeface="Calibri"/>
                <a:cs typeface="Calibri"/>
              </a:rPr>
              <a:t>design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of</a:t>
            </a:r>
            <a:r>
              <a:rPr dirty="0" sz="1000" spc="-60">
                <a:latin typeface="Calibri"/>
                <a:cs typeface="Calibri"/>
              </a:rPr>
              <a:t> </a:t>
            </a:r>
            <a:r>
              <a:rPr dirty="0" sz="1000" spc="40">
                <a:latin typeface="Calibri"/>
                <a:cs typeface="Calibri"/>
              </a:rPr>
              <a:t>the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65">
                <a:latin typeface="Calibri"/>
                <a:cs typeface="Calibri"/>
              </a:rPr>
              <a:t>predictor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itself.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65899" y="6720403"/>
            <a:ext cx="3317875" cy="1800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30">
                <a:latin typeface="Calibri"/>
                <a:cs typeface="Calibri"/>
              </a:rPr>
              <a:t>Substantial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progress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protein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structure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prediction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has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been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witnessed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recent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community-</a:t>
            </a:r>
            <a:r>
              <a:rPr dirty="0" sz="800" spc="30">
                <a:latin typeface="Calibri"/>
                <a:cs typeface="Calibri"/>
              </a:rPr>
              <a:t>wide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Critical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Assessment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protein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Structure </a:t>
            </a:r>
            <a:r>
              <a:rPr dirty="0" sz="800" spc="30">
                <a:latin typeface="Calibri"/>
                <a:cs typeface="Calibri"/>
              </a:rPr>
              <a:t>Prediction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(CASP)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experiments</a:t>
            </a:r>
            <a:r>
              <a:rPr dirty="0" baseline="38888" sz="750" spc="30">
                <a:solidFill>
                  <a:srgbClr val="0069A5"/>
                </a:solidFill>
                <a:latin typeface="Calibri"/>
                <a:cs typeface="Calibri"/>
                <a:hlinkClick r:id="rId16" action="ppaction://hlinksldjump"/>
              </a:rPr>
              <a:t>1</a:t>
            </a:r>
            <a:r>
              <a:rPr dirty="0" sz="800" spc="20">
                <a:latin typeface="Calibri"/>
                <a:cs typeface="Calibri"/>
              </a:rPr>
              <a:t>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CASP14,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for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example,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end-</a:t>
            </a:r>
            <a:r>
              <a:rPr dirty="0" sz="800" spc="20">
                <a:latin typeface="Calibri"/>
                <a:cs typeface="Calibri"/>
              </a:rPr>
              <a:t>to-</a:t>
            </a:r>
            <a:r>
              <a:rPr dirty="0" sz="800" spc="-25">
                <a:latin typeface="Calibri"/>
                <a:cs typeface="Calibri"/>
              </a:rPr>
              <a:t>end</a:t>
            </a:r>
            <a:r>
              <a:rPr dirty="0" sz="800" spc="65">
                <a:latin typeface="Calibri"/>
                <a:cs typeface="Calibri"/>
              </a:rPr>
              <a:t> deep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learning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protocol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AlphaFold2</a:t>
            </a:r>
            <a:r>
              <a:rPr dirty="0" baseline="38888" sz="750" spc="97">
                <a:solidFill>
                  <a:srgbClr val="0069A5"/>
                </a:solidFill>
                <a:latin typeface="Calibri"/>
                <a:cs typeface="Calibri"/>
                <a:hlinkClick r:id="rId16" action="ppaction://hlinksldjump"/>
              </a:rPr>
              <a:t>2</a:t>
            </a:r>
            <a:r>
              <a:rPr dirty="0" baseline="38888" sz="750" spc="67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able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create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atomic-</a:t>
            </a:r>
            <a:r>
              <a:rPr dirty="0" sz="800" spc="30">
                <a:latin typeface="Calibri"/>
                <a:cs typeface="Calibri"/>
              </a:rPr>
              <a:t>level </a:t>
            </a:r>
            <a:r>
              <a:rPr dirty="0" sz="800" spc="75">
                <a:latin typeface="Calibri"/>
                <a:cs typeface="Calibri"/>
              </a:rPr>
              <a:t>structure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predictions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for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two-thirds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of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single-</a:t>
            </a:r>
            <a:r>
              <a:rPr dirty="0" sz="800" spc="85">
                <a:latin typeface="Calibri"/>
                <a:cs typeface="Calibri"/>
              </a:rPr>
              <a:t>domain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protein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baseline="38888" sz="750" spc="67">
                <a:solidFill>
                  <a:srgbClr val="0069A5"/>
                </a:solidFill>
                <a:latin typeface="Calibri"/>
                <a:cs typeface="Calibri"/>
                <a:hlinkClick r:id="rId16" action="ppaction://hlinksldjump"/>
              </a:rPr>
              <a:t>3</a:t>
            </a:r>
            <a:r>
              <a:rPr dirty="0" sz="800" spc="45">
                <a:latin typeface="Calibri"/>
                <a:cs typeface="Calibri"/>
              </a:rPr>
              <a:t>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was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later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extended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to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AlphaFold2-</a:t>
            </a:r>
            <a:r>
              <a:rPr dirty="0" sz="800" spc="40">
                <a:latin typeface="Calibri"/>
                <a:cs typeface="Calibri"/>
              </a:rPr>
              <a:t>Multimer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  <a:hlinkClick r:id="rId16" action="ppaction://hlinksldjump"/>
              </a:rPr>
              <a:t>4</a:t>
            </a:r>
            <a:r>
              <a:rPr dirty="0" baseline="38888" sz="750" spc="75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for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multichain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protein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complex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structure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prediction,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proved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capa-</a:t>
            </a:r>
            <a:r>
              <a:rPr dirty="0" sz="800" spc="60">
                <a:latin typeface="Calibri"/>
                <a:cs typeface="Calibri"/>
              </a:rPr>
              <a:t> ble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generating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high-</a:t>
            </a:r>
            <a:r>
              <a:rPr dirty="0" sz="800" spc="65">
                <a:latin typeface="Calibri"/>
                <a:cs typeface="Calibri"/>
              </a:rPr>
              <a:t>quality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complex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many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cases.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 </a:t>
            </a:r>
            <a:r>
              <a:rPr dirty="0" sz="800" spc="50">
                <a:latin typeface="Calibri"/>
                <a:cs typeface="Calibri"/>
              </a:rPr>
              <a:t>AlphaFold2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framework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makes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use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coevolutionary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features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derived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major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input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self-</a:t>
            </a:r>
            <a:r>
              <a:rPr dirty="0" sz="800" spc="40">
                <a:latin typeface="Calibri"/>
                <a:cs typeface="Calibri"/>
              </a:rPr>
              <a:t>attention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networks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to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train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and </a:t>
            </a:r>
            <a:r>
              <a:rPr dirty="0" sz="800" spc="20">
                <a:latin typeface="Calibri"/>
                <a:cs typeface="Calibri"/>
              </a:rPr>
              <a:t>create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three-</a:t>
            </a:r>
            <a:r>
              <a:rPr dirty="0" sz="800" spc="40">
                <a:latin typeface="Calibri"/>
                <a:cs typeface="Calibri"/>
              </a:rPr>
              <a:t>dimensional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(3D)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protein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models.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quality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input </a:t>
            </a:r>
            <a:r>
              <a:rPr dirty="0" sz="800" spc="50">
                <a:latin typeface="Calibri"/>
                <a:cs typeface="Calibri"/>
              </a:rPr>
              <a:t>MSAs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therefore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key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factor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determining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whether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high-</a:t>
            </a:r>
            <a:r>
              <a:rPr dirty="0" sz="800" spc="45">
                <a:latin typeface="Calibri"/>
                <a:cs typeface="Calibri"/>
              </a:rPr>
              <a:t>accuracy </a:t>
            </a:r>
            <a:r>
              <a:rPr dirty="0" sz="800" spc="65">
                <a:latin typeface="Calibri"/>
                <a:cs typeface="Calibri"/>
              </a:rPr>
              <a:t>model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produced.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849899" y="6720479"/>
            <a:ext cx="3319145" cy="1800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 indent="215900">
              <a:lnSpc>
                <a:spcPct val="112000"/>
              </a:lnSpc>
              <a:spcBef>
                <a:spcPts val="95"/>
              </a:spcBef>
            </a:pPr>
            <a:r>
              <a:rPr dirty="0" sz="800" spc="55">
                <a:latin typeface="Calibri"/>
                <a:cs typeface="Calibri"/>
              </a:rPr>
              <a:t>Because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importance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prediction,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development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methods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accurately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detect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align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diverse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homologous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represents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important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direction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improve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predictive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accuracy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  <a:hlinkClick r:id="rId16" action="ppaction://hlinksldjump"/>
              </a:rPr>
              <a:t>5</a:t>
            </a:r>
            <a:r>
              <a:rPr dirty="0" sz="800" spc="40">
                <a:latin typeface="Calibri"/>
                <a:cs typeface="Calibri"/>
              </a:rPr>
              <a:t>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exponentially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increasing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size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metagen-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ome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databases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made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task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quick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accurate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construction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highly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nontrivial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  <a:hlinkClick r:id="rId16" action="ppaction://hlinksldjump"/>
              </a:rPr>
              <a:t>6</a:t>
            </a:r>
            <a:r>
              <a:rPr dirty="0" sz="800" spc="50">
                <a:latin typeface="Calibri"/>
                <a:cs typeface="Calibri"/>
              </a:rPr>
              <a:t>.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recent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example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along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this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line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ColabFold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  <a:hlinkClick r:id="rId16" action="ppaction://hlinksldjump"/>
              </a:rPr>
              <a:t>7</a:t>
            </a:r>
            <a:r>
              <a:rPr dirty="0" sz="800" spc="50">
                <a:latin typeface="Calibri"/>
                <a:cs typeface="Calibri"/>
              </a:rPr>
              <a:t>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which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aimed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accelerate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generation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pipeline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replacing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search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program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HHblits</a:t>
            </a:r>
            <a:r>
              <a:rPr dirty="0" baseline="38888" sz="750" spc="82">
                <a:solidFill>
                  <a:srgbClr val="0069A5"/>
                </a:solidFill>
                <a:latin typeface="Calibri"/>
                <a:cs typeface="Calibri"/>
                <a:hlinkClick r:id="rId16" action="ppaction://hlinksldjump"/>
              </a:rPr>
              <a:t>8</a:t>
            </a:r>
            <a:r>
              <a:rPr dirty="0" baseline="38888" sz="750" spc="-1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sensitive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faster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tool,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MMseqs2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  <a:hlinkClick r:id="rId16" action="ppaction://hlinksldjump"/>
              </a:rPr>
              <a:t>9</a:t>
            </a:r>
            <a:r>
              <a:rPr dirty="0" sz="800" spc="40">
                <a:latin typeface="Calibri"/>
                <a:cs typeface="Calibri"/>
              </a:rPr>
              <a:t>,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meanwhile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using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nonredundant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metagenomic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databases.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ambitious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effort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enhance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con-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tribution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information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structure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predictions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use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language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model</a:t>
            </a:r>
            <a:r>
              <a:rPr dirty="0" baseline="38888" sz="750" spc="52">
                <a:solidFill>
                  <a:srgbClr val="0069A5"/>
                </a:solidFill>
                <a:latin typeface="Calibri"/>
                <a:cs typeface="Calibri"/>
                <a:hlinkClick r:id="rId16" action="ppaction://hlinksldjump"/>
              </a:rPr>
              <a:t>10</a:t>
            </a:r>
            <a:r>
              <a:rPr dirty="0" sz="800" spc="35">
                <a:latin typeface="Calibri"/>
                <a:cs typeface="Calibri"/>
              </a:rPr>
              <a:t>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which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utilizes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learning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transformer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network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learning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coevolutionary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information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masking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parts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503999" y="325780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10" h="0">
                <a:moveTo>
                  <a:pt x="0" y="0"/>
                </a:moveTo>
                <a:lnTo>
                  <a:pt x="2112010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03999" y="3507726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10" h="0">
                <a:moveTo>
                  <a:pt x="0" y="0"/>
                </a:moveTo>
                <a:lnTo>
                  <a:pt x="2112010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03999" y="3756011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10" h="0">
                <a:moveTo>
                  <a:pt x="0" y="0"/>
                </a:moveTo>
                <a:lnTo>
                  <a:pt x="2112010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03999" y="4009536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10" h="0">
                <a:moveTo>
                  <a:pt x="0" y="0"/>
                </a:moveTo>
                <a:lnTo>
                  <a:pt x="2112010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491299" y="3041848"/>
            <a:ext cx="1234440" cy="15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10">
                <a:latin typeface="Lucida Sans"/>
                <a:cs typeface="Lucida Sans"/>
              </a:rPr>
              <a:t>Received:</a:t>
            </a:r>
            <a:r>
              <a:rPr dirty="0" sz="850" spc="-85">
                <a:latin typeface="Lucida Sans"/>
                <a:cs typeface="Lucida Sans"/>
              </a:rPr>
              <a:t> </a:t>
            </a:r>
            <a:r>
              <a:rPr dirty="0" sz="850">
                <a:latin typeface="Lucida Sans"/>
                <a:cs typeface="Lucida Sans"/>
              </a:rPr>
              <a:t>4</a:t>
            </a:r>
            <a:r>
              <a:rPr dirty="0" sz="850" spc="-85">
                <a:latin typeface="Lucida Sans"/>
                <a:cs typeface="Lucida Sans"/>
              </a:rPr>
              <a:t> </a:t>
            </a:r>
            <a:r>
              <a:rPr dirty="0" sz="850" spc="-10">
                <a:latin typeface="Lucida Sans"/>
                <a:cs typeface="Lucida Sans"/>
              </a:rPr>
              <a:t>March</a:t>
            </a:r>
            <a:r>
              <a:rPr dirty="0" sz="850" spc="-85">
                <a:latin typeface="Lucida Sans"/>
                <a:cs typeface="Lucida Sans"/>
              </a:rPr>
              <a:t> </a:t>
            </a:r>
            <a:r>
              <a:rPr dirty="0" sz="850" spc="-20">
                <a:latin typeface="Lucida Sans"/>
                <a:cs typeface="Lucida Sans"/>
              </a:rPr>
              <a:t>2023</a:t>
            </a:r>
            <a:endParaRPr sz="850">
              <a:latin typeface="Lucida Sans"/>
              <a:cs typeface="Lucida San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91299" y="3291752"/>
            <a:ext cx="1511935" cy="15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latin typeface="Lucida Sans"/>
                <a:cs typeface="Lucida Sans"/>
              </a:rPr>
              <a:t>Accepted:</a:t>
            </a:r>
            <a:r>
              <a:rPr dirty="0" sz="850" spc="-80">
                <a:latin typeface="Lucida Sans"/>
                <a:cs typeface="Lucida Sans"/>
              </a:rPr>
              <a:t> </a:t>
            </a:r>
            <a:r>
              <a:rPr dirty="0" sz="850" spc="-110">
                <a:latin typeface="Lucida Sans"/>
                <a:cs typeface="Lucida Sans"/>
              </a:rPr>
              <a:t>13</a:t>
            </a:r>
            <a:r>
              <a:rPr dirty="0" sz="850" spc="-80">
                <a:latin typeface="Lucida Sans"/>
                <a:cs typeface="Lucida Sans"/>
              </a:rPr>
              <a:t> </a:t>
            </a:r>
            <a:r>
              <a:rPr dirty="0" sz="850" spc="-20">
                <a:latin typeface="Lucida Sans"/>
                <a:cs typeface="Lucida Sans"/>
              </a:rPr>
              <a:t>November</a:t>
            </a:r>
            <a:r>
              <a:rPr dirty="0" sz="850" spc="-80">
                <a:latin typeface="Lucida Sans"/>
                <a:cs typeface="Lucida Sans"/>
              </a:rPr>
              <a:t> </a:t>
            </a:r>
            <a:r>
              <a:rPr dirty="0" sz="850" spc="-20">
                <a:latin typeface="Lucida Sans"/>
                <a:cs typeface="Lucida Sans"/>
              </a:rPr>
              <a:t>2023</a:t>
            </a:r>
            <a:endParaRPr sz="850">
              <a:latin typeface="Lucida Sans"/>
              <a:cs typeface="Lucida San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03999" y="3550039"/>
            <a:ext cx="1219200" cy="1454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850" spc="-10">
                <a:latin typeface="Times New Roman"/>
                <a:cs typeface="Times New Roman"/>
              </a:rPr>
              <a:t>Published</a:t>
            </a:r>
            <a:r>
              <a:rPr dirty="0" sz="850" spc="-30">
                <a:latin typeface="Times New Roman"/>
                <a:cs typeface="Times New Roman"/>
              </a:rPr>
              <a:t> </a:t>
            </a:r>
            <a:r>
              <a:rPr dirty="0" sz="850" spc="-20">
                <a:latin typeface="Times New Roman"/>
                <a:cs typeface="Times New Roman"/>
              </a:rPr>
              <a:t>online:</a:t>
            </a:r>
            <a:r>
              <a:rPr dirty="0" sz="850" spc="-30">
                <a:latin typeface="Times New Roman"/>
                <a:cs typeface="Times New Roman"/>
              </a:rPr>
              <a:t> </a:t>
            </a:r>
            <a:r>
              <a:rPr dirty="0" sz="850" spc="-10">
                <a:latin typeface="Times New Roman"/>
                <a:cs typeface="Times New Roman"/>
              </a:rPr>
              <a:t>xx</a:t>
            </a:r>
            <a:r>
              <a:rPr dirty="0" sz="850" spc="-30">
                <a:latin typeface="Times New Roman"/>
                <a:cs typeface="Times New Roman"/>
              </a:rPr>
              <a:t> </a:t>
            </a:r>
            <a:r>
              <a:rPr dirty="0" sz="850" spc="-10">
                <a:latin typeface="Times New Roman"/>
                <a:cs typeface="Times New Roman"/>
              </a:rPr>
              <a:t>xx</a:t>
            </a:r>
            <a:r>
              <a:rPr dirty="0" sz="850" spc="-25">
                <a:latin typeface="Times New Roman"/>
                <a:cs typeface="Times New Roman"/>
              </a:rPr>
              <a:t> </a:t>
            </a:r>
            <a:r>
              <a:rPr dirty="0" sz="850" spc="-20">
                <a:latin typeface="Times New Roman"/>
                <a:cs typeface="Times New Roman"/>
              </a:rPr>
              <a:t>xxxx</a:t>
            </a:r>
            <a:endParaRPr sz="850">
              <a:latin typeface="Times New Roman"/>
              <a:cs typeface="Times New Roman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504002" y="3809746"/>
            <a:ext cx="138430" cy="138430"/>
            <a:chOff x="504002" y="3809746"/>
            <a:chExt cx="138430" cy="138430"/>
          </a:xfrm>
        </p:grpSpPr>
        <p:pic>
          <p:nvPicPr>
            <p:cNvPr id="36" name="object 36" descr="">
              <a:hlinkClick r:id="rId17"/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4621" y="3826739"/>
              <a:ext cx="137096" cy="120446"/>
            </a:xfrm>
            <a:prstGeom prst="rect">
              <a:avLst/>
            </a:prstGeom>
          </p:spPr>
        </p:pic>
        <p:pic>
          <p:nvPicPr>
            <p:cNvPr id="37" name="object 37" descr="">
              <a:hlinkClick r:id="rId17"/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4002" y="3809746"/>
              <a:ext cx="137883" cy="137883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648364" y="3795223"/>
            <a:ext cx="941069" cy="15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10">
                <a:latin typeface="Lucida Sans"/>
                <a:cs typeface="Lucida Sans"/>
              </a:rPr>
              <a:t>Check</a:t>
            </a:r>
            <a:r>
              <a:rPr dirty="0" sz="850" spc="-90">
                <a:latin typeface="Lucida Sans"/>
                <a:cs typeface="Lucida Sans"/>
              </a:rPr>
              <a:t> </a:t>
            </a:r>
            <a:r>
              <a:rPr dirty="0" sz="850" spc="-35">
                <a:latin typeface="Lucida Sans"/>
                <a:cs typeface="Lucida Sans"/>
              </a:rPr>
              <a:t>for</a:t>
            </a:r>
            <a:r>
              <a:rPr dirty="0" sz="850" spc="-85">
                <a:latin typeface="Lucida Sans"/>
                <a:cs typeface="Lucida Sans"/>
              </a:rPr>
              <a:t> </a:t>
            </a:r>
            <a:r>
              <a:rPr dirty="0" sz="850" spc="-10">
                <a:latin typeface="Lucida Sans"/>
                <a:cs typeface="Lucida Sans"/>
              </a:rPr>
              <a:t>updates</a:t>
            </a:r>
            <a:endParaRPr sz="850">
              <a:latin typeface="Lucida Sans"/>
              <a:cs typeface="Lucida Sans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5523" y="3580318"/>
            <a:ext cx="1493361" cy="99049"/>
          </a:xfrm>
          <a:prstGeom prst="rect">
            <a:avLst/>
          </a:prstGeom>
        </p:spPr>
      </p:pic>
      <p:sp>
        <p:nvSpPr>
          <p:cNvPr id="40" name="object 40" descr=""/>
          <p:cNvSpPr/>
          <p:nvPr/>
        </p:nvSpPr>
        <p:spPr>
          <a:xfrm>
            <a:off x="503999" y="8757525"/>
            <a:ext cx="6624320" cy="0"/>
          </a:xfrm>
          <a:custGeom>
            <a:avLst/>
            <a:gdLst/>
            <a:ahLst/>
            <a:cxnLst/>
            <a:rect l="l" t="t" r="r" b="b"/>
            <a:pathLst>
              <a:path w="6624320" h="0">
                <a:moveTo>
                  <a:pt x="0" y="0"/>
                </a:moveTo>
                <a:lnTo>
                  <a:pt x="6624002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1" name="object 4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94445" y="9364132"/>
            <a:ext cx="117005" cy="89115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465860" y="8766405"/>
            <a:ext cx="6687820" cy="708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9400"/>
              </a:lnSpc>
              <a:spcBef>
                <a:spcPts val="100"/>
              </a:spcBef>
              <a:tabLst>
                <a:tab pos="1153795" algn="l"/>
              </a:tabLst>
            </a:pPr>
            <a:r>
              <a:rPr dirty="0" baseline="37037" sz="675" spc="-52">
                <a:latin typeface="Lucida Sans"/>
                <a:cs typeface="Lucida Sans"/>
              </a:rPr>
              <a:t>1</a:t>
            </a:r>
            <a:r>
              <a:rPr dirty="0" sz="750" spc="-35">
                <a:latin typeface="Lucida Sans"/>
                <a:cs typeface="Lucida Sans"/>
              </a:rPr>
              <a:t>Department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Computational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20">
                <a:latin typeface="Lucida Sans"/>
                <a:cs typeface="Lucida Sans"/>
              </a:rPr>
              <a:t>Medicine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and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Bioinformatics,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University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Michigan,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Ann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40">
                <a:latin typeface="Lucida Sans"/>
                <a:cs typeface="Lucida Sans"/>
              </a:rPr>
              <a:t>Arbor, </a:t>
            </a:r>
            <a:r>
              <a:rPr dirty="0" sz="750" spc="-30">
                <a:latin typeface="Lucida Sans"/>
                <a:cs typeface="Lucida Sans"/>
              </a:rPr>
              <a:t>MI,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10">
                <a:latin typeface="Lucida Sans"/>
                <a:cs typeface="Lucida Sans"/>
              </a:rPr>
              <a:t>USA.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baseline="37037" sz="675" spc="-44">
                <a:latin typeface="Lucida Sans"/>
                <a:cs typeface="Lucida Sans"/>
              </a:rPr>
              <a:t>2</a:t>
            </a:r>
            <a:r>
              <a:rPr dirty="0" sz="750" spc="-30">
                <a:latin typeface="Lucida Sans"/>
                <a:cs typeface="Lucida Sans"/>
              </a:rPr>
              <a:t>Department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Computer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>
                <a:latin typeface="Lucida Sans"/>
                <a:cs typeface="Lucida Sans"/>
              </a:rPr>
              <a:t>Science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and Engineering,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Michigan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>
                <a:latin typeface="Lucida Sans"/>
                <a:cs typeface="Lucida Sans"/>
              </a:rPr>
              <a:t>State</a:t>
            </a:r>
            <a:r>
              <a:rPr dirty="0" sz="750" spc="-35">
                <a:latin typeface="Lucida Sans"/>
                <a:cs typeface="Lucida Sans"/>
              </a:rPr>
              <a:t> University, </a:t>
            </a:r>
            <a:r>
              <a:rPr dirty="0" sz="750" spc="-25">
                <a:latin typeface="Lucida Sans"/>
                <a:cs typeface="Lucida Sans"/>
              </a:rPr>
              <a:t>East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Lansing,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MI,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10">
                <a:latin typeface="Lucida Sans"/>
                <a:cs typeface="Lucida Sans"/>
              </a:rPr>
              <a:t>USA.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baseline="37037" sz="675" spc="-15">
                <a:latin typeface="Lucida Sans"/>
                <a:cs typeface="Lucida Sans"/>
              </a:rPr>
              <a:t>3</a:t>
            </a:r>
            <a:r>
              <a:rPr dirty="0" sz="750" spc="-10">
                <a:latin typeface="Lucida Sans"/>
                <a:cs typeface="Lucida Sans"/>
              </a:rPr>
              <a:t>Cancer</a:t>
            </a:r>
            <a:r>
              <a:rPr dirty="0" sz="750" spc="-30">
                <a:latin typeface="Lucida Sans"/>
                <a:cs typeface="Lucida Sans"/>
              </a:rPr>
              <a:t> </a:t>
            </a:r>
            <a:r>
              <a:rPr dirty="0" sz="750">
                <a:latin typeface="Lucida Sans"/>
                <a:cs typeface="Lucida Sans"/>
              </a:rPr>
              <a:t>Science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Institute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Singapore,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0">
                <a:latin typeface="Lucida Sans"/>
                <a:cs typeface="Lucida Sans"/>
              </a:rPr>
              <a:t>National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University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Singapore,</a:t>
            </a:r>
            <a:r>
              <a:rPr dirty="0" sz="750" spc="-30">
                <a:latin typeface="Lucida Sans"/>
                <a:cs typeface="Lucida Sans"/>
              </a:rPr>
              <a:t> </a:t>
            </a:r>
            <a:r>
              <a:rPr dirty="0" sz="750" spc="-10">
                <a:latin typeface="Lucida Sans"/>
                <a:cs typeface="Lucida Sans"/>
              </a:rPr>
              <a:t>Singapore, </a:t>
            </a:r>
            <a:r>
              <a:rPr dirty="0" sz="750" spc="-25">
                <a:latin typeface="Lucida Sans"/>
                <a:cs typeface="Lucida Sans"/>
              </a:rPr>
              <a:t>Singapore.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baseline="37037" sz="675" spc="-44">
                <a:latin typeface="Lucida Sans"/>
                <a:cs typeface="Lucida Sans"/>
              </a:rPr>
              <a:t>4</a:t>
            </a:r>
            <a:r>
              <a:rPr dirty="0" sz="750" spc="-30">
                <a:latin typeface="Lucida Sans"/>
                <a:cs typeface="Lucida Sans"/>
              </a:rPr>
              <a:t>Department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10">
                <a:latin typeface="Lucida Sans"/>
                <a:cs typeface="Lucida Sans"/>
              </a:rPr>
              <a:t>Biological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35">
                <a:latin typeface="Lucida Sans"/>
                <a:cs typeface="Lucida Sans"/>
              </a:rPr>
              <a:t>Chemistry,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University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Michigan,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Ann</a:t>
            </a:r>
            <a:r>
              <a:rPr dirty="0" sz="750" spc="-40">
                <a:latin typeface="Lucida Sans"/>
                <a:cs typeface="Lucida Sans"/>
              </a:rPr>
              <a:t> Arbor, </a:t>
            </a:r>
            <a:r>
              <a:rPr dirty="0" sz="750" spc="-30">
                <a:latin typeface="Lucida Sans"/>
                <a:cs typeface="Lucida Sans"/>
              </a:rPr>
              <a:t>MI,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10">
                <a:latin typeface="Lucida Sans"/>
                <a:cs typeface="Lucida Sans"/>
              </a:rPr>
              <a:t>USA.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baseline="37037" sz="675" spc="-44">
                <a:latin typeface="Lucida Sans"/>
                <a:cs typeface="Lucida Sans"/>
              </a:rPr>
              <a:t>5</a:t>
            </a:r>
            <a:r>
              <a:rPr dirty="0" sz="750" spc="-30">
                <a:latin typeface="Lucida Sans"/>
                <a:cs typeface="Lucida Sans"/>
              </a:rPr>
              <a:t>Department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Computer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>
                <a:latin typeface="Lucida Sans"/>
                <a:cs typeface="Lucida Sans"/>
              </a:rPr>
              <a:t>Science,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>
                <a:latin typeface="Lucida Sans"/>
                <a:cs typeface="Lucida Sans"/>
              </a:rPr>
              <a:t>School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40">
                <a:latin typeface="Lucida Sans"/>
                <a:cs typeface="Lucida Sans"/>
              </a:rPr>
              <a:t> </a:t>
            </a:r>
            <a:r>
              <a:rPr dirty="0" sz="750" spc="-10">
                <a:latin typeface="Lucida Sans"/>
                <a:cs typeface="Lucida Sans"/>
              </a:rPr>
              <a:t>Computing, </a:t>
            </a:r>
            <a:r>
              <a:rPr dirty="0" sz="750" spc="-20">
                <a:latin typeface="Lucida Sans"/>
                <a:cs typeface="Lucida Sans"/>
              </a:rPr>
              <a:t>National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University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Singapore,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Singapore,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Singapore.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baseline="37037" sz="675" spc="-44">
                <a:latin typeface="Lucida Sans"/>
                <a:cs typeface="Lucida Sans"/>
              </a:rPr>
              <a:t>6</a:t>
            </a:r>
            <a:r>
              <a:rPr dirty="0" sz="750" spc="-30">
                <a:latin typeface="Lucida Sans"/>
                <a:cs typeface="Lucida Sans"/>
              </a:rPr>
              <a:t>Department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Biochemistry,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40">
                <a:latin typeface="Lucida Sans"/>
                <a:cs typeface="Lucida Sans"/>
              </a:rPr>
              <a:t>Yong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Loo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Lin </a:t>
            </a:r>
            <a:r>
              <a:rPr dirty="0" sz="750">
                <a:latin typeface="Lucida Sans"/>
                <a:cs typeface="Lucida Sans"/>
              </a:rPr>
              <a:t>School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Medicine,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0">
                <a:latin typeface="Lucida Sans"/>
                <a:cs typeface="Lucida Sans"/>
              </a:rPr>
              <a:t>National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30">
                <a:latin typeface="Lucida Sans"/>
                <a:cs typeface="Lucida Sans"/>
              </a:rPr>
              <a:t>University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25">
                <a:latin typeface="Lucida Sans"/>
                <a:cs typeface="Lucida Sans"/>
              </a:rPr>
              <a:t>of</a:t>
            </a:r>
            <a:r>
              <a:rPr dirty="0" sz="750" spc="-35">
                <a:latin typeface="Lucida Sans"/>
                <a:cs typeface="Lucida Sans"/>
              </a:rPr>
              <a:t> </a:t>
            </a:r>
            <a:r>
              <a:rPr dirty="0" sz="750" spc="-10">
                <a:latin typeface="Lucida Sans"/>
                <a:cs typeface="Lucida Sans"/>
              </a:rPr>
              <a:t>Singapore, </a:t>
            </a:r>
            <a:r>
              <a:rPr dirty="0" sz="750" spc="-25">
                <a:latin typeface="Lucida Sans"/>
                <a:cs typeface="Lucida Sans"/>
              </a:rPr>
              <a:t>Singapore,</a:t>
            </a:r>
            <a:r>
              <a:rPr dirty="0" sz="750" spc="10">
                <a:latin typeface="Lucida Sans"/>
                <a:cs typeface="Lucida Sans"/>
              </a:rPr>
              <a:t> </a:t>
            </a:r>
            <a:r>
              <a:rPr dirty="0" sz="750" spc="-10">
                <a:latin typeface="Lucida Sans"/>
                <a:cs typeface="Lucida Sans"/>
              </a:rPr>
              <a:t>Singapore.</a:t>
            </a:r>
            <a:r>
              <a:rPr dirty="0" sz="750">
                <a:latin typeface="Lucida Sans"/>
                <a:cs typeface="Lucida Sans"/>
              </a:rPr>
              <a:t>	</a:t>
            </a:r>
            <a:r>
              <a:rPr dirty="0" sz="750" spc="-25">
                <a:latin typeface="Lucida Sans"/>
                <a:cs typeface="Lucida Sans"/>
              </a:rPr>
              <a:t>e-mail:</a:t>
            </a:r>
            <a:r>
              <a:rPr dirty="0" sz="750">
                <a:latin typeface="Lucida Sans"/>
                <a:cs typeface="Lucida Sans"/>
              </a:rPr>
              <a:t> </a:t>
            </a:r>
            <a:r>
              <a:rPr dirty="0" sz="750" spc="-25">
                <a:solidFill>
                  <a:srgbClr val="0069A5"/>
                </a:solidFill>
                <a:latin typeface="Lucida Sans"/>
                <a:cs typeface="Lucida Sans"/>
                <a:hlinkClick r:id="rId21"/>
              </a:rPr>
              <a:t>lydsf@umich.edu</a:t>
            </a:r>
            <a:r>
              <a:rPr dirty="0" sz="750" spc="-25">
                <a:latin typeface="Lucida Sans"/>
                <a:cs typeface="Lucida Sans"/>
              </a:rPr>
              <a:t>;</a:t>
            </a:r>
            <a:r>
              <a:rPr dirty="0" sz="750">
                <a:latin typeface="Lucida Sans"/>
                <a:cs typeface="Lucida Sans"/>
              </a:rPr>
              <a:t> </a:t>
            </a:r>
            <a:r>
              <a:rPr dirty="0" sz="750" spc="-10">
                <a:solidFill>
                  <a:srgbClr val="0069A5"/>
                </a:solidFill>
                <a:latin typeface="Lucida Sans"/>
                <a:cs typeface="Lucida Sans"/>
                <a:hlinkClick r:id="rId22"/>
              </a:rPr>
              <a:t>zhang@zhanggroup.org</a:t>
            </a:r>
            <a:endParaRPr sz="750">
              <a:latin typeface="Lucida Sans"/>
              <a:cs typeface="Lucida San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23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23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23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899" y="576778"/>
            <a:ext cx="3319145" cy="8899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1115">
              <a:lnSpc>
                <a:spcPct val="112000"/>
              </a:lnSpc>
              <a:spcBef>
                <a:spcPts val="95"/>
              </a:spcBef>
            </a:pPr>
            <a:r>
              <a:rPr dirty="0" sz="800" spc="65">
                <a:latin typeface="Calibri"/>
                <a:cs typeface="Calibri"/>
              </a:rPr>
              <a:t>models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5%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FM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domains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lack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homologous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templates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the</a:t>
            </a:r>
            <a:r>
              <a:rPr dirty="0" sz="800" spc="55">
                <a:latin typeface="Calibri"/>
                <a:cs typeface="Calibri"/>
              </a:rPr>
              <a:t> PDB.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Our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application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DMFold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human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proteome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has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resulted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-45">
                <a:latin typeface="Calibri"/>
                <a:cs typeface="Calibri"/>
              </a:rPr>
              <a:t>11%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increase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pLDDT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score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5,042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difficult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proteins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for </a:t>
            </a:r>
            <a:r>
              <a:rPr dirty="0" sz="800" spc="40">
                <a:latin typeface="Calibri"/>
                <a:cs typeface="Calibri"/>
              </a:rPr>
              <a:t>which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AlphaFold2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failed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create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confident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models,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thus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substantially</a:t>
            </a:r>
            <a:r>
              <a:rPr dirty="0" sz="800" spc="45">
                <a:latin typeface="Calibri"/>
                <a:cs typeface="Calibri"/>
              </a:rPr>
              <a:t> expanding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range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of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human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proteins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for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which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actionable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structure </a:t>
            </a:r>
            <a:r>
              <a:rPr dirty="0" sz="800" spc="60">
                <a:latin typeface="Calibri"/>
                <a:cs typeface="Calibri"/>
              </a:rPr>
              <a:t>predictions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provided.</a:t>
            </a:r>
            <a:endParaRPr sz="800">
              <a:latin typeface="Calibri"/>
              <a:cs typeface="Calibri"/>
            </a:endParaRPr>
          </a:p>
          <a:p>
            <a:pPr algn="just" marL="38100" marR="31115" indent="215900">
              <a:lnSpc>
                <a:spcPct val="112000"/>
              </a:lnSpc>
            </a:pPr>
            <a:r>
              <a:rPr dirty="0" sz="800" spc="55">
                <a:latin typeface="Calibri"/>
                <a:cs typeface="Calibri"/>
              </a:rPr>
              <a:t>Utilization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DeepMSA2-</a:t>
            </a:r>
            <a:r>
              <a:rPr dirty="0" sz="800" spc="45">
                <a:latin typeface="Calibri"/>
                <a:cs typeface="Calibri"/>
              </a:rPr>
              <a:t>Multimer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also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resulted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sub-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stantial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improvements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multichain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complex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structure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predic-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tion,</a:t>
            </a:r>
            <a:r>
              <a:rPr dirty="0" sz="800" spc="-10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where</a:t>
            </a:r>
            <a:r>
              <a:rPr dirty="0" sz="800" spc="-10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105">
                <a:latin typeface="Calibri"/>
                <a:cs typeface="Calibri"/>
              </a:rPr>
              <a:t> </a:t>
            </a:r>
            <a:r>
              <a:rPr dirty="0" sz="800" spc="-15">
                <a:latin typeface="Calibri"/>
                <a:cs typeface="Calibri"/>
              </a:rPr>
              <a:t>12.2</a:t>
            </a:r>
            <a:r>
              <a:rPr dirty="0" sz="800">
                <a:latin typeface="Calibri"/>
                <a:cs typeface="Calibri"/>
              </a:rPr>
              <a:t>%</a:t>
            </a:r>
            <a:r>
              <a:rPr dirty="0" sz="800" spc="-10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increase</a:t>
            </a:r>
            <a:r>
              <a:rPr dirty="0" sz="800" spc="-10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</a:t>
            </a:r>
            <a:r>
              <a:rPr dirty="0" sz="800" spc="-10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TM-score</a:t>
            </a:r>
            <a:r>
              <a:rPr dirty="0" sz="800" spc="-10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is</a:t>
            </a:r>
            <a:r>
              <a:rPr dirty="0" sz="800" spc="-10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obtained</a:t>
            </a:r>
            <a:r>
              <a:rPr dirty="0" sz="800" spc="-10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by</a:t>
            </a:r>
            <a:r>
              <a:rPr dirty="0" sz="800" spc="-10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DMFold-</a:t>
            </a:r>
            <a:r>
              <a:rPr dirty="0" sz="800" spc="30">
                <a:latin typeface="Calibri"/>
                <a:cs typeface="Calibri"/>
              </a:rPr>
              <a:t>Multimer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over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default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AlphaFold2-Multimer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54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complexes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CASP13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CASP14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experiments.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most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recent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community-</a:t>
            </a:r>
            <a:r>
              <a:rPr dirty="0" sz="800" spc="45">
                <a:latin typeface="Calibri"/>
                <a:cs typeface="Calibri"/>
              </a:rPr>
              <a:t>wide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blind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test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CASP15,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DMFold-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achieved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highest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modeling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accuracy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for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prediction,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with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average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TM-</a:t>
            </a:r>
            <a:r>
              <a:rPr dirty="0" sz="800" spc="50">
                <a:latin typeface="Calibri"/>
                <a:cs typeface="Calibri"/>
              </a:rPr>
              <a:t>score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15.4%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higher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average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ICS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score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27.5%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higher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than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public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March-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2022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v.2.2.0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AlphaFold2-</a:t>
            </a:r>
            <a:r>
              <a:rPr dirty="0" sz="800" spc="40">
                <a:latin typeface="Calibri"/>
                <a:cs typeface="Calibri"/>
              </a:rPr>
              <a:t>Multimer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server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run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Elofsson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Lab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(registered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NBIS-</a:t>
            </a:r>
            <a:r>
              <a:rPr dirty="0" sz="800" spc="50">
                <a:latin typeface="Calibri"/>
                <a:cs typeface="Calibri"/>
              </a:rPr>
              <a:t>AF2-</a:t>
            </a:r>
            <a:r>
              <a:rPr dirty="0" sz="800" spc="40">
                <a:latin typeface="Calibri"/>
                <a:cs typeface="Calibri"/>
              </a:rPr>
              <a:t>multimer),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according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assessor’s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criteria.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Notably,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DMFold-Multimer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constructed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high-quality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models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for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mas-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sive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oligomer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complexes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up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8,460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amino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acids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TM-</a:t>
            </a:r>
            <a:r>
              <a:rPr dirty="0" sz="800" spc="50">
                <a:latin typeface="Calibri"/>
                <a:cs typeface="Calibri"/>
              </a:rPr>
              <a:t>score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0.98,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highlighting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its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ability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model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large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complex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structures,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addressing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persistent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problem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that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has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challenged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traditional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quaternary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prediction</a:t>
            </a:r>
            <a:r>
              <a:rPr dirty="0" baseline="38888" sz="750" spc="67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23</a:t>
            </a:r>
            <a:r>
              <a:rPr dirty="0" sz="800" spc="45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algn="just" marL="38100" marR="30480" indent="215900">
              <a:lnSpc>
                <a:spcPct val="112000"/>
              </a:lnSpc>
            </a:pPr>
            <a:r>
              <a:rPr dirty="0" sz="800" spc="70">
                <a:latin typeface="Calibri"/>
                <a:cs typeface="Calibri"/>
              </a:rPr>
              <a:t>Despite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impressive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improvements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performance,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some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challenges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remain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DeepMSA2.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key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likely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room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improvement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modeling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heteromeric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complexes,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which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show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smaller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improvements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(relative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AlphaFold2)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homomer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plexes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our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internal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testing.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Because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current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multimer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built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from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MSAs,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fundamental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challenge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addressed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how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effectively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link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different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component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form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optimal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multimeric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interacting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homologous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sequences.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current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linking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mechanism,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which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based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on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species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annota-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tion,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works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only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on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genomic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sequences,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thus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highly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informative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homologous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metagenomics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databases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cannot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fully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utilized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guide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multichain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structural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assembly.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homomer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plexes,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current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approach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simply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links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all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monomer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themselves.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However,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not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all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homologous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interact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with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themselves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approach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correctly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linking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interacting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homologs,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but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not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noninteracting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homologs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(for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example,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based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protein–protein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interaction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predictions),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may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help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further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improve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homomer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MSA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construction.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identification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robust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methods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optimal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construction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paired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will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likely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great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value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future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efforts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optimize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regarding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heterologous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tacts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between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proteins,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well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related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tasks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such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classifying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arbitrary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pairs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interacting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versus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noninteracting.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addi-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tion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MSA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pairing,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another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potential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area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growth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retrain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AlphaFold2-</a:t>
            </a:r>
            <a:r>
              <a:rPr dirty="0" sz="800" spc="35">
                <a:latin typeface="Calibri"/>
                <a:cs typeface="Calibri"/>
              </a:rPr>
              <a:t>like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making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explicit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use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more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informative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monomer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MSAs;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this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may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help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address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pairing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issues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directly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through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integrated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network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learning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process.</a:t>
            </a:r>
            <a:endParaRPr sz="800">
              <a:latin typeface="Calibri"/>
              <a:cs typeface="Calibri"/>
            </a:endParaRPr>
          </a:p>
          <a:p>
            <a:pPr algn="just" marL="38100" marR="31750" indent="215900">
              <a:lnSpc>
                <a:spcPct val="112000"/>
              </a:lnSpc>
            </a:pP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addition,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stoichiometry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information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number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copies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of </a:t>
            </a:r>
            <a:r>
              <a:rPr dirty="0" sz="800" spc="20">
                <a:latin typeface="Calibri"/>
                <a:cs typeface="Calibri"/>
              </a:rPr>
              <a:t>each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component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chain)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for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complex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required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before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implement-</a:t>
            </a:r>
            <a:r>
              <a:rPr dirty="0" sz="800" spc="70">
                <a:latin typeface="Calibri"/>
                <a:cs typeface="Calibri"/>
              </a:rPr>
              <a:t> ing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DMFold-Multimer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pipeline,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may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limit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usefulness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of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50">
                <a:latin typeface="Calibri"/>
                <a:cs typeface="Calibri"/>
              </a:rPr>
              <a:t> method </a:t>
            </a:r>
            <a:r>
              <a:rPr dirty="0" sz="800" spc="30">
                <a:latin typeface="Calibri"/>
                <a:cs typeface="Calibri"/>
              </a:rPr>
              <a:t>in</a:t>
            </a:r>
            <a:r>
              <a:rPr dirty="0" sz="800" spc="50">
                <a:latin typeface="Calibri"/>
                <a:cs typeface="Calibri"/>
              </a:rPr>
              <a:t> practical </a:t>
            </a:r>
            <a:r>
              <a:rPr dirty="0" sz="800" spc="45">
                <a:latin typeface="Calibri"/>
                <a:cs typeface="Calibri"/>
              </a:rPr>
              <a:t>applications.</a:t>
            </a:r>
            <a:r>
              <a:rPr dirty="0" sz="800" spc="50">
                <a:latin typeface="Calibri"/>
                <a:cs typeface="Calibri"/>
              </a:rPr>
              <a:t> Including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deep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learning-</a:t>
            </a:r>
            <a:r>
              <a:rPr dirty="0" sz="800" spc="-20">
                <a:latin typeface="Calibri"/>
                <a:cs typeface="Calibri"/>
              </a:rPr>
              <a:t>based</a:t>
            </a:r>
            <a:r>
              <a:rPr dirty="0" sz="800" spc="60">
                <a:latin typeface="Calibri"/>
                <a:cs typeface="Calibri"/>
              </a:rPr>
              <a:t> stoichiometry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predictor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25</a:t>
            </a:r>
            <a:r>
              <a:rPr dirty="0" baseline="38888" sz="750" spc="60">
                <a:latin typeface="Calibri"/>
                <a:cs typeface="Calibri"/>
              </a:rPr>
              <a:t>,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26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based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query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evolu-</a:t>
            </a:r>
            <a:r>
              <a:rPr dirty="0" sz="800" spc="55">
                <a:latin typeface="Calibri"/>
                <a:cs typeface="Calibri"/>
              </a:rPr>
              <a:t> tionary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signals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DMFold-Multimer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pipeline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may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part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solu-</a:t>
            </a:r>
            <a:r>
              <a:rPr dirty="0" sz="800" spc="60">
                <a:latin typeface="Calibri"/>
                <a:cs typeface="Calibri"/>
              </a:rPr>
              <a:t> tion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alleviating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limitation.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Furthermore,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whether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current </a:t>
            </a:r>
            <a:r>
              <a:rPr dirty="0" sz="800" spc="65">
                <a:latin typeface="Calibri"/>
                <a:cs typeface="Calibri"/>
              </a:rPr>
              <a:t>DeepMSA2/DMFold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approach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could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extended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RNA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RNA–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also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topic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explore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our </a:t>
            </a:r>
            <a:r>
              <a:rPr dirty="0" sz="800" spc="60">
                <a:latin typeface="Calibri"/>
                <a:cs typeface="Calibri"/>
              </a:rPr>
              <a:t>ongoing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research,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where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both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limitations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sparse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availability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of </a:t>
            </a:r>
            <a:r>
              <a:rPr dirty="0" sz="800" spc="70">
                <a:latin typeface="Calibri"/>
                <a:cs typeface="Calibri"/>
              </a:rPr>
              <a:t>RNA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databases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compared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need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overcome.</a:t>
            </a:r>
            <a:endParaRPr sz="800">
              <a:latin typeface="Calibri"/>
              <a:cs typeface="Calibri"/>
            </a:endParaRPr>
          </a:p>
          <a:p>
            <a:pPr algn="just" marL="38100" marR="30480" indent="215900">
              <a:lnSpc>
                <a:spcPct val="112000"/>
              </a:lnSpc>
            </a:pPr>
            <a:r>
              <a:rPr dirty="0" sz="800">
                <a:latin typeface="Calibri"/>
                <a:cs typeface="Calibri"/>
              </a:rPr>
              <a:t>More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generally,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strong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performance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that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observe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through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DeepMSA2/DMFold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pipeline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demonstrates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that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struc- </a:t>
            </a:r>
            <a:r>
              <a:rPr dirty="0" sz="800" spc="10">
                <a:latin typeface="Calibri"/>
                <a:cs typeface="Calibri"/>
              </a:rPr>
              <a:t>ture </a:t>
            </a:r>
            <a:r>
              <a:rPr dirty="0" sz="800" spc="45">
                <a:latin typeface="Calibri"/>
                <a:cs typeface="Calibri"/>
              </a:rPr>
              <a:t>prediction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problem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not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‘solved’. </a:t>
            </a:r>
            <a:r>
              <a:rPr dirty="0" sz="800" spc="40">
                <a:latin typeface="Calibri"/>
                <a:cs typeface="Calibri"/>
              </a:rPr>
              <a:t>Substantial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room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for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improve- </a:t>
            </a:r>
            <a:r>
              <a:rPr dirty="0" sz="800" spc="80">
                <a:latin typeface="Calibri"/>
                <a:cs typeface="Calibri"/>
              </a:rPr>
              <a:t>ment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over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current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state-</a:t>
            </a:r>
            <a:r>
              <a:rPr dirty="0" sz="800" spc="60">
                <a:latin typeface="Calibri"/>
                <a:cs typeface="Calibri"/>
              </a:rPr>
              <a:t>of-the-art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still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exists,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particularly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 </a:t>
            </a:r>
            <a:r>
              <a:rPr dirty="0" sz="800" spc="40">
                <a:latin typeface="Calibri"/>
                <a:cs typeface="Calibri"/>
              </a:rPr>
              <a:t>proteins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few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identifiable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sequence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homologs,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those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involved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multiprotein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complexes.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DeepMSA2/DMFold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approach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provides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75299" y="576778"/>
            <a:ext cx="3265804" cy="708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50">
                <a:latin typeface="Calibri"/>
                <a:cs typeface="Calibri"/>
              </a:rPr>
              <a:t>substantial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advances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some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such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difficult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targets, </a:t>
            </a:r>
            <a:r>
              <a:rPr dirty="0" sz="800" spc="75">
                <a:latin typeface="Calibri"/>
                <a:cs typeface="Calibri"/>
              </a:rPr>
              <a:t>showing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additional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evidence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optimization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information </a:t>
            </a:r>
            <a:r>
              <a:rPr dirty="0" sz="800" spc="55">
                <a:latin typeface="Calibri"/>
                <a:cs typeface="Calibri"/>
              </a:rPr>
              <a:t>content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input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learning-</a:t>
            </a:r>
            <a:r>
              <a:rPr dirty="0" sz="800" spc="20">
                <a:latin typeface="Calibri"/>
                <a:cs typeface="Calibri"/>
              </a:rPr>
              <a:t>based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prediction </a:t>
            </a:r>
            <a:r>
              <a:rPr dirty="0" sz="800" spc="70">
                <a:latin typeface="Calibri"/>
                <a:cs typeface="Calibri"/>
              </a:rPr>
              <a:t>methods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must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considered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much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design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the</a:t>
            </a:r>
            <a:r>
              <a:rPr dirty="0" sz="800" spc="60">
                <a:latin typeface="Calibri"/>
                <a:cs typeface="Calibri"/>
              </a:rPr>
              <a:t> predictor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itself.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75299" y="1374973"/>
            <a:ext cx="3267710" cy="1144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50" spc="95" b="1">
                <a:latin typeface="Calibri"/>
                <a:cs typeface="Calibri"/>
              </a:rPr>
              <a:t>Online</a:t>
            </a:r>
            <a:r>
              <a:rPr dirty="0" sz="1050" spc="-80" b="1">
                <a:latin typeface="Calibri"/>
                <a:cs typeface="Calibri"/>
              </a:rPr>
              <a:t> </a:t>
            </a:r>
            <a:r>
              <a:rPr dirty="0" sz="1050" spc="90" b="1">
                <a:latin typeface="Calibri"/>
                <a:cs typeface="Calibri"/>
              </a:rPr>
              <a:t>content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080"/>
              </a:lnSpc>
            </a:pPr>
            <a:r>
              <a:rPr dirty="0" sz="800" spc="60">
                <a:latin typeface="Calibri"/>
                <a:cs typeface="Calibri"/>
              </a:rPr>
              <a:t>Any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methods,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additional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references,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Nature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Portfolio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reporting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sum- </a:t>
            </a:r>
            <a:r>
              <a:rPr dirty="0" sz="800" spc="70">
                <a:latin typeface="Calibri"/>
                <a:cs typeface="Calibri"/>
              </a:rPr>
              <a:t>maries,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source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extended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supplementary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information, </a:t>
            </a:r>
            <a:r>
              <a:rPr dirty="0" sz="800" spc="50">
                <a:latin typeface="Calibri"/>
                <a:cs typeface="Calibri"/>
              </a:rPr>
              <a:t>acknowledgements,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peer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review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information;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details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author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contri- butions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competing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interests;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statements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data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code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avail-</a:t>
            </a:r>
            <a:r>
              <a:rPr dirty="0" sz="800" spc="50">
                <a:latin typeface="Calibri"/>
                <a:cs typeface="Calibri"/>
              </a:rPr>
              <a:t> ability</a:t>
            </a:r>
            <a:r>
              <a:rPr dirty="0" sz="800" spc="40">
                <a:latin typeface="Calibri"/>
                <a:cs typeface="Calibri"/>
              </a:rPr>
              <a:t> are available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at </a:t>
            </a:r>
            <a:r>
              <a:rPr dirty="0" sz="800" spc="30">
                <a:solidFill>
                  <a:srgbClr val="0069A5"/>
                </a:solidFill>
                <a:latin typeface="Calibri"/>
                <a:cs typeface="Calibri"/>
                <a:hlinkClick r:id="rId3"/>
              </a:rPr>
              <a:t>https://doi.org/10.1038/s41592-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3"/>
              </a:rPr>
              <a:t>023-</a:t>
            </a:r>
            <a:r>
              <a:rPr dirty="0" sz="800" spc="40">
                <a:solidFill>
                  <a:srgbClr val="0069A5"/>
                </a:solidFill>
                <a:latin typeface="Calibri"/>
                <a:cs typeface="Calibri"/>
                <a:hlinkClick r:id="rId3"/>
              </a:rPr>
              <a:t>02130-</a:t>
            </a:r>
            <a:r>
              <a:rPr dirty="0" sz="800" spc="-25">
                <a:solidFill>
                  <a:srgbClr val="0069A5"/>
                </a:solidFill>
                <a:latin typeface="Calibri"/>
                <a:cs typeface="Calibri"/>
                <a:hlinkClick r:id="rId3"/>
              </a:rPr>
              <a:t>4</a:t>
            </a:r>
            <a:r>
              <a:rPr dirty="0" sz="800" spc="-25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050" spc="75" b="1">
                <a:latin typeface="Calibri"/>
                <a:cs typeface="Calibri"/>
              </a:rPr>
              <a:t>References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875197" y="2487469"/>
            <a:ext cx="3258185" cy="3576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 marR="166370" indent="-216535">
              <a:lnSpc>
                <a:spcPct val="112000"/>
              </a:lnSpc>
              <a:spcBef>
                <a:spcPts val="100"/>
              </a:spcBef>
              <a:buAutoNum type="arabicPeriod"/>
              <a:tabLst>
                <a:tab pos="228600" algn="l"/>
              </a:tabLst>
            </a:pPr>
            <a:r>
              <a:rPr dirty="0" sz="800" spc="-35">
                <a:latin typeface="Lucida Sans"/>
                <a:cs typeface="Lucida Sans"/>
              </a:rPr>
              <a:t>Kryshtafovych,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A.,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Schwede,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85">
                <a:latin typeface="Lucida Sans"/>
                <a:cs typeface="Lucida Sans"/>
              </a:rPr>
              <a:t>T.,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65">
                <a:latin typeface="Lucida Sans"/>
                <a:cs typeface="Lucida Sans"/>
              </a:rPr>
              <a:t>Topf,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M.,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Fidelis,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K.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Moult,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J. </a:t>
            </a:r>
            <a:r>
              <a:rPr dirty="0" sz="800" spc="-20">
                <a:latin typeface="Lucida Sans"/>
                <a:cs typeface="Lucida Sans"/>
              </a:rPr>
              <a:t>Critical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assessment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methods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structure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prediction </a:t>
            </a:r>
            <a:r>
              <a:rPr dirty="0" sz="800" spc="-10">
                <a:latin typeface="Lucida Sans"/>
                <a:cs typeface="Lucida Sans"/>
              </a:rPr>
              <a:t>(</a:t>
            </a:r>
            <a:r>
              <a:rPr dirty="0" sz="800" spc="-10">
                <a:latin typeface="Lucida Sans"/>
                <a:cs typeface="Lucida Sans"/>
              </a:rPr>
              <a:t>CASP)-</a:t>
            </a:r>
            <a:r>
              <a:rPr dirty="0" sz="800" spc="-30">
                <a:latin typeface="Lucida Sans"/>
                <a:cs typeface="Lucida Sans"/>
              </a:rPr>
              <a:t>Round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XIV.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Proteins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45">
                <a:latin typeface="Arial Black"/>
                <a:cs typeface="Arial Black"/>
              </a:rPr>
              <a:t>89</a:t>
            </a:r>
            <a:r>
              <a:rPr dirty="0" sz="800" spc="-45">
                <a:latin typeface="Lucida Sans"/>
                <a:cs typeface="Lucida Sans"/>
              </a:rPr>
              <a:t>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5">
                <a:latin typeface="Lucida Sans"/>
                <a:cs typeface="Lucida Sans"/>
              </a:rPr>
              <a:t>1607–1617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(2021).</a:t>
            </a:r>
            <a:endParaRPr sz="800">
              <a:latin typeface="Lucida Sans"/>
              <a:cs typeface="Lucida Sans"/>
            </a:endParaRPr>
          </a:p>
          <a:p>
            <a:pPr marL="228600" indent="-215900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228600" algn="l"/>
              </a:tabLst>
            </a:pPr>
            <a:r>
              <a:rPr dirty="0" sz="800" spc="-30">
                <a:latin typeface="Lucida Sans"/>
                <a:cs typeface="Lucida Sans"/>
              </a:rPr>
              <a:t>Jumper,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J.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Applying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improving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AlphaFold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at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CASP14.</a:t>
            </a:r>
            <a:endParaRPr sz="800">
              <a:latin typeface="Lucida Sans"/>
              <a:cs typeface="Lucida Sans"/>
            </a:endParaRPr>
          </a:p>
          <a:p>
            <a:pPr marL="228600">
              <a:lnSpc>
                <a:spcPct val="100000"/>
              </a:lnSpc>
              <a:spcBef>
                <a:spcPts val="114"/>
              </a:spcBef>
            </a:pPr>
            <a:r>
              <a:rPr dirty="0" sz="800" spc="-10" i="1">
                <a:latin typeface="Arial"/>
                <a:cs typeface="Arial"/>
              </a:rPr>
              <a:t>Proteins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spc="-45">
                <a:latin typeface="Arial Black"/>
                <a:cs typeface="Arial Black"/>
              </a:rPr>
              <a:t>89</a:t>
            </a:r>
            <a:r>
              <a:rPr dirty="0" sz="800" spc="-45">
                <a:latin typeface="Lucida Sans"/>
                <a:cs typeface="Lucida Sans"/>
              </a:rPr>
              <a:t>,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145">
                <a:latin typeface="Lucida Sans"/>
                <a:cs typeface="Lucida Sans"/>
              </a:rPr>
              <a:t>1711–1721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(2021).</a:t>
            </a:r>
            <a:endParaRPr sz="800">
              <a:latin typeface="Lucida Sans"/>
              <a:cs typeface="Lucida Sans"/>
            </a:endParaRPr>
          </a:p>
          <a:p>
            <a:pPr marL="228600" marR="27940" indent="-216535">
              <a:lnSpc>
                <a:spcPct val="112000"/>
              </a:lnSpc>
              <a:buAutoNum type="arabicPeriod" startAt="3"/>
              <a:tabLst>
                <a:tab pos="228600" algn="l"/>
              </a:tabLst>
            </a:pPr>
            <a:r>
              <a:rPr dirty="0" sz="800" spc="-20">
                <a:latin typeface="Lucida Sans"/>
                <a:cs typeface="Lucida Sans"/>
              </a:rPr>
              <a:t>Pearce,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R.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Zhang,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80">
                <a:latin typeface="Lucida Sans"/>
                <a:cs typeface="Lucida Sans"/>
              </a:rPr>
              <a:t>Y.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Toward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solution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structure </a:t>
            </a:r>
            <a:r>
              <a:rPr dirty="0" sz="800" spc="-30">
                <a:latin typeface="Lucida Sans"/>
                <a:cs typeface="Lucida Sans"/>
              </a:rPr>
              <a:t>p</a:t>
            </a:r>
            <a:r>
              <a:rPr dirty="0" sz="800" spc="-30">
                <a:latin typeface="Lucida Sans"/>
                <a:cs typeface="Lucida Sans"/>
              </a:rPr>
              <a:t>rediction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problem.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60" i="1">
                <a:latin typeface="Arial"/>
                <a:cs typeface="Arial"/>
              </a:rPr>
              <a:t>J.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Biol.</a:t>
            </a:r>
            <a:r>
              <a:rPr dirty="0" sz="800" spc="-5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Chem.</a:t>
            </a:r>
            <a:r>
              <a:rPr dirty="0" sz="800" spc="-40" i="1">
                <a:latin typeface="Arial"/>
                <a:cs typeface="Arial"/>
              </a:rPr>
              <a:t> </a:t>
            </a:r>
            <a:r>
              <a:rPr dirty="0" sz="800" spc="-75">
                <a:latin typeface="Arial Black"/>
                <a:cs typeface="Arial Black"/>
              </a:rPr>
              <a:t>297</a:t>
            </a:r>
            <a:r>
              <a:rPr dirty="0" sz="800" spc="-75">
                <a:latin typeface="Lucida Sans"/>
                <a:cs typeface="Lucida Sans"/>
              </a:rPr>
              <a:t>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100870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(2021).</a:t>
            </a:r>
            <a:endParaRPr sz="800">
              <a:latin typeface="Lucida Sans"/>
              <a:cs typeface="Lucida Sans"/>
            </a:endParaRPr>
          </a:p>
          <a:p>
            <a:pPr marL="225425" marR="694690" indent="-213360">
              <a:lnSpc>
                <a:spcPct val="112000"/>
              </a:lnSpc>
              <a:buAutoNum type="arabicPeriod" startAt="3"/>
              <a:tabLst>
                <a:tab pos="228600" algn="l"/>
              </a:tabLst>
            </a:pPr>
            <a:r>
              <a:rPr dirty="0" sz="800" spc="-30">
                <a:latin typeface="Lucida Sans"/>
                <a:cs typeface="Lucida Sans"/>
              </a:rPr>
              <a:t>Evans,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R.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complex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prediction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with </a:t>
            </a:r>
            <a:r>
              <a:rPr dirty="0" sz="800" spc="-20">
                <a:latin typeface="Lucida Sans"/>
                <a:cs typeface="Lucida Sans"/>
              </a:rPr>
              <a:t>	</a:t>
            </a:r>
            <a:r>
              <a:rPr dirty="0" sz="800" spc="-35">
                <a:latin typeface="Lucida Sans"/>
                <a:cs typeface="Lucida Sans"/>
              </a:rPr>
              <a:t>AlphaFold-</a:t>
            </a:r>
            <a:r>
              <a:rPr dirty="0" sz="800" spc="-40">
                <a:latin typeface="Lucida Sans"/>
                <a:cs typeface="Lucida Sans"/>
              </a:rPr>
              <a:t>multimer.</a:t>
            </a:r>
            <a:r>
              <a:rPr dirty="0" sz="800" spc="-35">
                <a:latin typeface="Lucida Sans"/>
                <a:cs typeface="Lucida Sans"/>
              </a:rPr>
              <a:t> Preprint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at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bioRxiv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40">
                <a:solidFill>
                  <a:srgbClr val="0069A5"/>
                </a:solidFill>
                <a:latin typeface="Lucida Sans"/>
                <a:cs typeface="Lucida Sans"/>
                <a:hlinkClick r:id="rId4"/>
              </a:rPr>
              <a:t>https://doi.</a:t>
            </a:r>
            <a:r>
              <a:rPr dirty="0" sz="800" spc="-40">
                <a:solidFill>
                  <a:srgbClr val="0069A5"/>
                </a:solidFill>
                <a:latin typeface="Lucida Sans"/>
                <a:cs typeface="Lucida Sans"/>
              </a:rPr>
              <a:t> </a:t>
            </a:r>
            <a:r>
              <a:rPr dirty="0" sz="800" spc="-55">
                <a:solidFill>
                  <a:srgbClr val="0069A5"/>
                </a:solidFill>
                <a:latin typeface="Lucida Sans"/>
                <a:cs typeface="Lucida Sans"/>
              </a:rPr>
              <a:t>	</a:t>
            </a:r>
            <a:r>
              <a:rPr dirty="0" sz="800" spc="-80">
                <a:solidFill>
                  <a:srgbClr val="0069A5"/>
                </a:solidFill>
                <a:latin typeface="Lucida Sans"/>
                <a:cs typeface="Lucida Sans"/>
                <a:hlinkClick r:id="rId4"/>
              </a:rPr>
              <a:t>org/10.1101/2021.10.04.463034</a:t>
            </a:r>
            <a:r>
              <a:rPr dirty="0" sz="800" spc="150">
                <a:solidFill>
                  <a:srgbClr val="0069A5"/>
                </a:solidFill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(2021).</a:t>
            </a:r>
            <a:endParaRPr sz="800">
              <a:latin typeface="Lucida Sans"/>
              <a:cs typeface="Lucida Sans"/>
            </a:endParaRPr>
          </a:p>
          <a:p>
            <a:pPr marL="228600" marR="88900" indent="-216535">
              <a:lnSpc>
                <a:spcPct val="112000"/>
              </a:lnSpc>
              <a:buAutoNum type="arabicPeriod" startAt="3"/>
              <a:tabLst>
                <a:tab pos="228600" algn="l"/>
              </a:tabLst>
            </a:pPr>
            <a:r>
              <a:rPr dirty="0" sz="800" spc="-40">
                <a:latin typeface="Lucida Sans"/>
                <a:cs typeface="Lucida Sans"/>
              </a:rPr>
              <a:t>Zhang,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C.,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Zheng,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W.,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Mortuza,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S.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M.,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Li,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80">
                <a:latin typeface="Lucida Sans"/>
                <a:cs typeface="Lucida Sans"/>
              </a:rPr>
              <a:t>Y.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Zhang,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80">
                <a:latin typeface="Lucida Sans"/>
                <a:cs typeface="Lucida Sans"/>
              </a:rPr>
              <a:t>Y.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DeepMSA: </a:t>
            </a:r>
            <a:r>
              <a:rPr dirty="0" sz="800" spc="-35">
                <a:latin typeface="Lucida Sans"/>
                <a:cs typeface="Lucida Sans"/>
              </a:rPr>
              <a:t>constructing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deep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multiple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sequence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alignment </a:t>
            </a:r>
            <a:r>
              <a:rPr dirty="0" sz="800" spc="-25">
                <a:latin typeface="Lucida Sans"/>
                <a:cs typeface="Lucida Sans"/>
              </a:rPr>
              <a:t>to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improve </a:t>
            </a:r>
            <a:r>
              <a:rPr dirty="0" sz="800" spc="-20">
                <a:latin typeface="Lucida Sans"/>
                <a:cs typeface="Lucida Sans"/>
              </a:rPr>
              <a:t>contact</a:t>
            </a:r>
            <a:r>
              <a:rPr dirty="0" sz="800" spc="-30">
                <a:latin typeface="Lucida Sans"/>
                <a:cs typeface="Lucida Sans"/>
              </a:rPr>
              <a:t> prediction</a:t>
            </a:r>
            <a:r>
              <a:rPr dirty="0" sz="800" spc="-25">
                <a:latin typeface="Lucida Sans"/>
                <a:cs typeface="Lucida Sans"/>
              </a:rPr>
              <a:t> and </a:t>
            </a:r>
            <a:r>
              <a:rPr dirty="0" sz="800" spc="-35">
                <a:latin typeface="Lucida Sans"/>
                <a:cs typeface="Lucida Sans"/>
              </a:rPr>
              <a:t>fold-recognition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for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distant-</a:t>
            </a:r>
            <a:r>
              <a:rPr dirty="0" sz="800" spc="-10">
                <a:latin typeface="Lucida Sans"/>
                <a:cs typeface="Lucida Sans"/>
              </a:rPr>
              <a:t>homology </a:t>
            </a:r>
            <a:r>
              <a:rPr dirty="0" sz="800" spc="-40">
                <a:latin typeface="Lucida Sans"/>
                <a:cs typeface="Lucida Sans"/>
              </a:rPr>
              <a:t>p</a:t>
            </a:r>
            <a:r>
              <a:rPr dirty="0" sz="800" spc="-40">
                <a:latin typeface="Lucida Sans"/>
                <a:cs typeface="Lucida Sans"/>
              </a:rPr>
              <a:t>roteins.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Bioinformatics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45">
                <a:latin typeface="Arial Black"/>
                <a:cs typeface="Arial Black"/>
              </a:rPr>
              <a:t>36</a:t>
            </a:r>
            <a:r>
              <a:rPr dirty="0" sz="800" spc="-45">
                <a:latin typeface="Lucida Sans"/>
                <a:cs typeface="Lucida Sans"/>
              </a:rPr>
              <a:t>,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0">
                <a:latin typeface="Lucida Sans"/>
                <a:cs typeface="Lucida Sans"/>
              </a:rPr>
              <a:t>2105–2112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(2020).</a:t>
            </a:r>
            <a:endParaRPr sz="800">
              <a:latin typeface="Lucida Sans"/>
              <a:cs typeface="Lucida Sans"/>
            </a:endParaRPr>
          </a:p>
          <a:p>
            <a:pPr marL="228600" marR="52069" indent="-216535">
              <a:lnSpc>
                <a:spcPct val="112000"/>
              </a:lnSpc>
              <a:buAutoNum type="arabicPeriod" startAt="3"/>
              <a:tabLst>
                <a:tab pos="228600" algn="l"/>
              </a:tabLst>
            </a:pPr>
            <a:r>
              <a:rPr dirty="0" sz="800" spc="-45">
                <a:latin typeface="Lucida Sans"/>
                <a:cs typeface="Lucida Sans"/>
              </a:rPr>
              <a:t>Yang,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P.,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Zheng,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W.,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Ning,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K.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Zhang,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80">
                <a:latin typeface="Lucida Sans"/>
                <a:cs typeface="Lucida Sans"/>
              </a:rPr>
              <a:t>Y.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Decoding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link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of </a:t>
            </a:r>
            <a:r>
              <a:rPr dirty="0" sz="800" spc="-35">
                <a:latin typeface="Lucida Sans"/>
                <a:cs typeface="Lucida Sans"/>
              </a:rPr>
              <a:t>microbiome </a:t>
            </a:r>
            <a:r>
              <a:rPr dirty="0" sz="800" spc="-30">
                <a:latin typeface="Lucida Sans"/>
                <a:cs typeface="Lucida Sans"/>
              </a:rPr>
              <a:t>niches with </a:t>
            </a:r>
            <a:r>
              <a:rPr dirty="0" sz="800" spc="-35">
                <a:latin typeface="Lucida Sans"/>
                <a:cs typeface="Lucida Sans"/>
              </a:rPr>
              <a:t>homologous </a:t>
            </a:r>
            <a:r>
              <a:rPr dirty="0" sz="800" spc="-30">
                <a:latin typeface="Lucida Sans"/>
                <a:cs typeface="Lucida Sans"/>
              </a:rPr>
              <a:t>sequences </a:t>
            </a:r>
            <a:r>
              <a:rPr dirty="0" sz="800" spc="-10">
                <a:latin typeface="Lucida Sans"/>
                <a:cs typeface="Lucida Sans"/>
              </a:rPr>
              <a:t>enables </a:t>
            </a:r>
            <a:r>
              <a:rPr dirty="0" sz="800" spc="-20">
                <a:latin typeface="Lucida Sans"/>
                <a:cs typeface="Lucida Sans"/>
              </a:rPr>
              <a:t>accurately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targeted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structure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prediction.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Proc.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Natl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Acad.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Sci</a:t>
            </a:r>
            <a:r>
              <a:rPr dirty="0" sz="800" spc="-10" i="1">
                <a:latin typeface="Arial"/>
                <a:cs typeface="Arial"/>
              </a:rPr>
              <a:t>.</a:t>
            </a:r>
            <a:r>
              <a:rPr dirty="0" sz="800" spc="-45" i="1">
                <a:latin typeface="Arial"/>
                <a:cs typeface="Arial"/>
              </a:rPr>
              <a:t> USA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30">
                <a:latin typeface="Arial Black"/>
                <a:cs typeface="Arial Black"/>
              </a:rPr>
              <a:t>118</a:t>
            </a:r>
            <a:r>
              <a:rPr dirty="0" sz="800" spc="-130">
                <a:latin typeface="Lucida Sans"/>
                <a:cs typeface="Lucida Sans"/>
              </a:rPr>
              <a:t>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0">
                <a:latin typeface="Lucida Sans"/>
                <a:cs typeface="Lucida Sans"/>
              </a:rPr>
              <a:t>e2110828118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(2021).</a:t>
            </a:r>
            <a:endParaRPr sz="800">
              <a:latin typeface="Lucida Sans"/>
              <a:cs typeface="Lucida Sans"/>
            </a:endParaRPr>
          </a:p>
          <a:p>
            <a:pPr marL="228600" marR="67310" indent="-216535">
              <a:lnSpc>
                <a:spcPct val="112000"/>
              </a:lnSpc>
              <a:buAutoNum type="arabicPeriod" startAt="3"/>
              <a:tabLst>
                <a:tab pos="228600" algn="l"/>
              </a:tabLst>
            </a:pPr>
            <a:r>
              <a:rPr dirty="0" sz="800" spc="-40">
                <a:latin typeface="Lucida Sans"/>
                <a:cs typeface="Lucida Sans"/>
              </a:rPr>
              <a:t>Mirdita,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M.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ColabFold: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making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folding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accessible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to </a:t>
            </a:r>
            <a:r>
              <a:rPr dirty="0" sz="800" spc="-30">
                <a:latin typeface="Lucida Sans"/>
                <a:cs typeface="Lucida Sans"/>
              </a:rPr>
              <a:t>all</a:t>
            </a:r>
            <a:r>
              <a:rPr dirty="0" sz="800" spc="-30">
                <a:latin typeface="Lucida Sans"/>
                <a:cs typeface="Lucida Sans"/>
              </a:rPr>
              <a:t>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Nat.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Methods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spc="-100">
                <a:latin typeface="Arial Black"/>
                <a:cs typeface="Arial Black"/>
              </a:rPr>
              <a:t>19</a:t>
            </a:r>
            <a:r>
              <a:rPr dirty="0" sz="800" spc="-100">
                <a:latin typeface="Lucida Sans"/>
                <a:cs typeface="Lucida Sans"/>
              </a:rPr>
              <a:t>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679–682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(2022).</a:t>
            </a:r>
            <a:endParaRPr sz="800">
              <a:latin typeface="Lucida Sans"/>
              <a:cs typeface="Lucida Sans"/>
            </a:endParaRPr>
          </a:p>
          <a:p>
            <a:pPr marL="228600" indent="-215900">
              <a:lnSpc>
                <a:spcPct val="100000"/>
              </a:lnSpc>
              <a:spcBef>
                <a:spcPts val="114"/>
              </a:spcBef>
              <a:buAutoNum type="arabicPeriod" startAt="3"/>
              <a:tabLst>
                <a:tab pos="228600" algn="l"/>
              </a:tabLst>
            </a:pPr>
            <a:r>
              <a:rPr dirty="0" sz="800" spc="-35">
                <a:latin typeface="Lucida Sans"/>
                <a:cs typeface="Lucida Sans"/>
              </a:rPr>
              <a:t>Remmert,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M.,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Biegert,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A.,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Hauser,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Soding,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J.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HHblits:</a:t>
            </a:r>
            <a:endParaRPr sz="800">
              <a:latin typeface="Lucida Sans"/>
              <a:cs typeface="Lucida Sans"/>
            </a:endParaRPr>
          </a:p>
          <a:p>
            <a:pPr marL="228600" marR="5080">
              <a:lnSpc>
                <a:spcPct val="112000"/>
              </a:lnSpc>
            </a:pPr>
            <a:r>
              <a:rPr dirty="0" sz="800" spc="-40">
                <a:latin typeface="Lucida Sans"/>
                <a:cs typeface="Lucida Sans"/>
              </a:rPr>
              <a:t>lightning-fast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iterative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sequence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searching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by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HMM–HMM </a:t>
            </a:r>
            <a:r>
              <a:rPr dirty="0" sz="800" spc="-40">
                <a:latin typeface="Lucida Sans"/>
                <a:cs typeface="Lucida Sans"/>
              </a:rPr>
              <a:t>alignment</a:t>
            </a:r>
            <a:r>
              <a:rPr dirty="0" sz="800" spc="-40">
                <a:latin typeface="Lucida Sans"/>
                <a:cs typeface="Lucida Sans"/>
              </a:rPr>
              <a:t>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Nat.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Methods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35">
                <a:latin typeface="Arial Black"/>
                <a:cs typeface="Arial Black"/>
              </a:rPr>
              <a:t>9</a:t>
            </a:r>
            <a:r>
              <a:rPr dirty="0" sz="800" spc="-35">
                <a:latin typeface="Lucida Sans"/>
                <a:cs typeface="Lucida Sans"/>
              </a:rPr>
              <a:t>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5">
                <a:latin typeface="Lucida Sans"/>
                <a:cs typeface="Lucida Sans"/>
              </a:rPr>
              <a:t>173–175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(2012).</a:t>
            </a:r>
            <a:endParaRPr sz="800">
              <a:latin typeface="Lucida Sans"/>
              <a:cs typeface="Lucida Sans"/>
            </a:endParaRPr>
          </a:p>
          <a:p>
            <a:pPr marL="228600" marR="168910" indent="-216535">
              <a:lnSpc>
                <a:spcPct val="112000"/>
              </a:lnSpc>
              <a:buAutoNum type="arabicPeriod" startAt="9"/>
              <a:tabLst>
                <a:tab pos="228600" algn="l"/>
              </a:tabLst>
            </a:pPr>
            <a:r>
              <a:rPr dirty="0" sz="800" spc="-30">
                <a:latin typeface="Lucida Sans"/>
                <a:cs typeface="Lucida Sans"/>
              </a:rPr>
              <a:t>Steinegger,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M.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Soding,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J.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MMseqs2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enables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sensitive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protein </a:t>
            </a:r>
            <a:r>
              <a:rPr dirty="0" sz="800" spc="-25">
                <a:latin typeface="Lucida Sans"/>
                <a:cs typeface="Lucida Sans"/>
              </a:rPr>
              <a:t>sequence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searching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for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analysis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massive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data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sets.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0" i="1">
                <a:latin typeface="Arial"/>
                <a:cs typeface="Arial"/>
              </a:rPr>
              <a:t>Nat.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Bio</a:t>
            </a:r>
            <a:r>
              <a:rPr dirty="0" sz="800" i="1">
                <a:latin typeface="Arial"/>
                <a:cs typeface="Arial"/>
              </a:rPr>
              <a:t>technol.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50">
                <a:latin typeface="Arial Black"/>
                <a:cs typeface="Arial Black"/>
              </a:rPr>
              <a:t>35</a:t>
            </a:r>
            <a:r>
              <a:rPr dirty="0" sz="800" spc="-50">
                <a:latin typeface="Lucida Sans"/>
                <a:cs typeface="Lucida Sans"/>
              </a:rPr>
              <a:t>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65">
                <a:latin typeface="Lucida Sans"/>
                <a:cs typeface="Lucida Sans"/>
              </a:rPr>
              <a:t>1026–1028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(2017).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875197" y="6052410"/>
            <a:ext cx="3025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Lucida Sans"/>
                <a:cs typeface="Lucida Sans"/>
              </a:rPr>
              <a:t>10.</a:t>
            </a:r>
            <a:r>
              <a:rPr dirty="0" sz="800" spc="4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Rives,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A.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Biological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structure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function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emerge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from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91199" y="6188960"/>
            <a:ext cx="297053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0">
                <a:latin typeface="Lucida Sans"/>
                <a:cs typeface="Lucida Sans"/>
              </a:rPr>
              <a:t>scaling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unsupervised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learning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to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250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million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sequences.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874994" y="6310881"/>
            <a:ext cx="3242310" cy="316611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215"/>
              </a:spcBef>
            </a:pPr>
            <a:r>
              <a:rPr dirty="0" sz="800" spc="-10" i="1">
                <a:latin typeface="Arial"/>
                <a:cs typeface="Arial"/>
              </a:rPr>
              <a:t>Proc.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Natl</a:t>
            </a:r>
            <a:r>
              <a:rPr dirty="0" sz="800" spc="-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Acad.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Sci.</a:t>
            </a:r>
            <a:r>
              <a:rPr dirty="0" sz="800" spc="-40" i="1">
                <a:latin typeface="Arial"/>
                <a:cs typeface="Arial"/>
              </a:rPr>
              <a:t> </a:t>
            </a:r>
            <a:r>
              <a:rPr dirty="0" sz="800" spc="-45" i="1">
                <a:latin typeface="Arial"/>
                <a:cs typeface="Arial"/>
              </a:rPr>
              <a:t>USA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30">
                <a:latin typeface="Arial Black"/>
                <a:cs typeface="Arial Black"/>
              </a:rPr>
              <a:t>118</a:t>
            </a:r>
            <a:r>
              <a:rPr dirty="0" sz="800" spc="-130">
                <a:latin typeface="Lucida Sans"/>
                <a:cs typeface="Lucida Sans"/>
              </a:rPr>
              <a:t>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85">
                <a:latin typeface="Lucida Sans"/>
                <a:cs typeface="Lucida Sans"/>
              </a:rPr>
              <a:t>e2016239118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(2021).</a:t>
            </a:r>
            <a:endParaRPr sz="800">
              <a:latin typeface="Lucida Sans"/>
              <a:cs typeface="Lucida Sans"/>
            </a:endParaRPr>
          </a:p>
          <a:p>
            <a:pPr algn="just" marL="224790" marR="25400" indent="-212725">
              <a:lnSpc>
                <a:spcPct val="112000"/>
              </a:lnSpc>
              <a:buAutoNum type="arabicPeriod" startAt="11"/>
              <a:tabLst>
                <a:tab pos="228600" algn="l"/>
              </a:tabLst>
            </a:pPr>
            <a:r>
              <a:rPr dirty="0" sz="800" spc="-35">
                <a:latin typeface="Lucida Sans"/>
                <a:cs typeface="Lucida Sans"/>
              </a:rPr>
              <a:t>Lin,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Z.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al.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Evolutionary-</a:t>
            </a:r>
            <a:r>
              <a:rPr dirty="0" sz="800" spc="-15">
                <a:latin typeface="Lucida Sans"/>
                <a:cs typeface="Lucida Sans"/>
              </a:rPr>
              <a:t>scal</a:t>
            </a:r>
            <a:r>
              <a:rPr dirty="0" sz="800">
                <a:latin typeface="Lucida Sans"/>
                <a:cs typeface="Lucida Sans"/>
              </a:rPr>
              <a:t>e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prediction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of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atomic-</a:t>
            </a:r>
            <a:r>
              <a:rPr dirty="0" sz="800" spc="-15">
                <a:latin typeface="Lucida Sans"/>
                <a:cs typeface="Lucida Sans"/>
              </a:rPr>
              <a:t>level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	</a:t>
            </a:r>
            <a:r>
              <a:rPr dirty="0" sz="800" spc="-30">
                <a:latin typeface="Lucida Sans"/>
                <a:cs typeface="Lucida Sans"/>
              </a:rPr>
              <a:t>structure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with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language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model.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" i="1">
                <a:latin typeface="Arial"/>
                <a:cs typeface="Arial"/>
              </a:rPr>
              <a:t>Science</a:t>
            </a:r>
            <a:r>
              <a:rPr dirty="0" sz="800" spc="-60" i="1">
                <a:latin typeface="Arial"/>
                <a:cs typeface="Arial"/>
              </a:rPr>
              <a:t> </a:t>
            </a:r>
            <a:r>
              <a:rPr dirty="0" sz="800" spc="-75">
                <a:solidFill>
                  <a:srgbClr val="0069A5"/>
                </a:solidFill>
                <a:latin typeface="Lucida Sans"/>
                <a:cs typeface="Lucida Sans"/>
                <a:hlinkClick r:id="rId5"/>
              </a:rPr>
              <a:t>https://doi.org/10.1126/</a:t>
            </a:r>
            <a:r>
              <a:rPr dirty="0" sz="800" spc="-50">
                <a:solidFill>
                  <a:srgbClr val="0069A5"/>
                </a:solidFill>
                <a:latin typeface="Lucida Sans"/>
                <a:cs typeface="Lucida Sans"/>
              </a:rPr>
              <a:t> </a:t>
            </a:r>
            <a:r>
              <a:rPr dirty="0" sz="800" spc="-160">
                <a:solidFill>
                  <a:srgbClr val="0069A5"/>
                </a:solidFill>
                <a:latin typeface="Lucida Sans"/>
                <a:cs typeface="Lucida Sans"/>
              </a:rPr>
              <a:t>	</a:t>
            </a:r>
            <a:r>
              <a:rPr dirty="0" sz="800" spc="-35">
                <a:solidFill>
                  <a:srgbClr val="0069A5"/>
                </a:solidFill>
                <a:latin typeface="Lucida Sans"/>
                <a:cs typeface="Lucida Sans"/>
                <a:hlinkClick r:id="rId5"/>
              </a:rPr>
              <a:t>science.ade2574</a:t>
            </a:r>
            <a:r>
              <a:rPr dirty="0" sz="800" spc="-95">
                <a:solidFill>
                  <a:srgbClr val="0069A5"/>
                </a:solidFill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(2023).</a:t>
            </a:r>
            <a:endParaRPr sz="800">
              <a:latin typeface="Lucida Sans"/>
              <a:cs typeface="Lucida Sans"/>
            </a:endParaRPr>
          </a:p>
          <a:p>
            <a:pPr marL="225425" marR="403225" indent="-213360">
              <a:lnSpc>
                <a:spcPct val="112000"/>
              </a:lnSpc>
              <a:buAutoNum type="arabicPeriod" startAt="11"/>
              <a:tabLst>
                <a:tab pos="228600" algn="l"/>
              </a:tabLst>
            </a:pPr>
            <a:r>
              <a:rPr dirty="0" sz="800" spc="-25">
                <a:latin typeface="Lucida Sans"/>
                <a:cs typeface="Lucida Sans"/>
              </a:rPr>
              <a:t>Wu,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R.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High-resolution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de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novo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structure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prediction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45">
                <a:latin typeface="Lucida Sans"/>
                <a:cs typeface="Lucida Sans"/>
              </a:rPr>
              <a:t>from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primary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sequence.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Preprint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at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bioRxiv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6"/>
              </a:rPr>
              <a:t>https://doi.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</a:rPr>
              <a:t> </a:t>
            </a:r>
            <a:r>
              <a:rPr dirty="0" sz="800" spc="-55">
                <a:solidFill>
                  <a:srgbClr val="0069A5"/>
                </a:solidFill>
                <a:latin typeface="Lucida Sans"/>
                <a:cs typeface="Lucida Sans"/>
              </a:rPr>
              <a:t>	</a:t>
            </a:r>
            <a:r>
              <a:rPr dirty="0" sz="800" spc="-80">
                <a:solidFill>
                  <a:srgbClr val="0069A5"/>
                </a:solidFill>
                <a:latin typeface="Lucida Sans"/>
                <a:cs typeface="Lucida Sans"/>
                <a:hlinkClick r:id="rId6"/>
              </a:rPr>
              <a:t>org/10.1101/2022.07.21.500999</a:t>
            </a:r>
            <a:r>
              <a:rPr dirty="0" sz="800" spc="155">
                <a:solidFill>
                  <a:srgbClr val="0069A5"/>
                </a:solidFill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(2022).</a:t>
            </a:r>
            <a:endParaRPr sz="800">
              <a:latin typeface="Lucida Sans"/>
              <a:cs typeface="Lucida Sans"/>
            </a:endParaRPr>
          </a:p>
          <a:p>
            <a:pPr marL="224790" marR="241300" indent="-212725">
              <a:lnSpc>
                <a:spcPct val="112000"/>
              </a:lnSpc>
              <a:buAutoNum type="arabicPeriod" startAt="11"/>
              <a:tabLst>
                <a:tab pos="228600" algn="l"/>
              </a:tabLst>
            </a:pPr>
            <a:r>
              <a:rPr dirty="0" sz="800" spc="-40">
                <a:latin typeface="Lucida Sans"/>
                <a:cs typeface="Lucida Sans"/>
              </a:rPr>
              <a:t>Ozden,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B.,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Kryshtafovych,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Karaca,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E.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Assessment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the </a:t>
            </a:r>
            <a:r>
              <a:rPr dirty="0" sz="800" spc="-25">
                <a:latin typeface="Lucida Sans"/>
                <a:cs typeface="Lucida Sans"/>
              </a:rPr>
              <a:t>	</a:t>
            </a:r>
            <a:r>
              <a:rPr dirty="0" sz="800" spc="-30">
                <a:latin typeface="Lucida Sans"/>
                <a:cs typeface="Lucida Sans"/>
              </a:rPr>
              <a:t>C</a:t>
            </a:r>
            <a:r>
              <a:rPr dirty="0" sz="800" spc="-30">
                <a:latin typeface="Lucida Sans"/>
                <a:cs typeface="Lucida Sans"/>
              </a:rPr>
              <a:t>ASP14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assembly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predictions.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Proteins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spc="-45">
                <a:latin typeface="Arial Black"/>
                <a:cs typeface="Arial Black"/>
              </a:rPr>
              <a:t>89</a:t>
            </a:r>
            <a:r>
              <a:rPr dirty="0" sz="800" spc="-45">
                <a:latin typeface="Lucida Sans"/>
                <a:cs typeface="Lucida Sans"/>
              </a:rPr>
              <a:t>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0">
                <a:latin typeface="Lucida Sans"/>
                <a:cs typeface="Lucida Sans"/>
              </a:rPr>
              <a:t>1787–1799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(2021).</a:t>
            </a:r>
            <a:endParaRPr sz="800">
              <a:latin typeface="Lucida Sans"/>
              <a:cs typeface="Lucida Sans"/>
            </a:endParaRPr>
          </a:p>
          <a:p>
            <a:pPr marL="225425" marR="57150" indent="-213360">
              <a:lnSpc>
                <a:spcPct val="112000"/>
              </a:lnSpc>
              <a:buAutoNum type="arabicPeriod" startAt="11"/>
              <a:tabLst>
                <a:tab pos="228600" algn="l"/>
              </a:tabLst>
            </a:pPr>
            <a:r>
              <a:rPr dirty="0" sz="800" spc="-30">
                <a:latin typeface="Lucida Sans"/>
                <a:cs typeface="Lucida Sans"/>
              </a:rPr>
              <a:t>Karaca,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E.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CASP15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assembly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assessment.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35" i="1">
                <a:latin typeface="Arial"/>
                <a:cs typeface="Arial"/>
              </a:rPr>
              <a:t>Assessor’s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Presentation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	</a:t>
            </a:r>
            <a:r>
              <a:rPr dirty="0" sz="800" i="1">
                <a:latin typeface="Arial"/>
                <a:cs typeface="Arial"/>
              </a:rPr>
              <a:t>in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30" i="1">
                <a:latin typeface="Arial"/>
                <a:cs typeface="Arial"/>
              </a:rPr>
              <a:t>15th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Community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Wide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55" i="1">
                <a:latin typeface="Arial"/>
                <a:cs typeface="Arial"/>
              </a:rPr>
              <a:t>CASP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Experiment </a:t>
            </a:r>
            <a:r>
              <a:rPr dirty="0" sz="800" spc="-45">
                <a:latin typeface="Lucida Sans"/>
                <a:cs typeface="Lucida Sans"/>
              </a:rPr>
              <a:t>(2022);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7"/>
              </a:rPr>
              <a:t>https://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</a:rPr>
              <a:t>	</a:t>
            </a:r>
            <a:r>
              <a:rPr dirty="0" sz="800" spc="-30">
                <a:solidFill>
                  <a:srgbClr val="0069A5"/>
                </a:solidFill>
                <a:latin typeface="Lucida Sans"/>
                <a:cs typeface="Lucida Sans"/>
                <a:hlinkClick r:id="rId7"/>
              </a:rPr>
              <a:t>predictioncenter.org/casp15/doc/presentations/Day2/</a:t>
            </a:r>
            <a:r>
              <a:rPr dirty="0" sz="800" spc="-30">
                <a:solidFill>
                  <a:srgbClr val="0069A5"/>
                </a:solidFill>
                <a:latin typeface="Lucida Sans"/>
                <a:cs typeface="Lucida Sans"/>
              </a:rPr>
              <a:t> </a:t>
            </a:r>
            <a:r>
              <a:rPr dirty="0" sz="800" spc="-160">
                <a:solidFill>
                  <a:srgbClr val="0069A5"/>
                </a:solidFill>
                <a:latin typeface="Lucida Sans"/>
                <a:cs typeface="Lucida Sans"/>
              </a:rPr>
              <a:t>	</a:t>
            </a:r>
            <a:r>
              <a:rPr dirty="0" sz="800" spc="-40">
                <a:solidFill>
                  <a:srgbClr val="0069A5"/>
                </a:solidFill>
                <a:latin typeface="Lucida Sans"/>
                <a:cs typeface="Lucida Sans"/>
                <a:hlinkClick r:id="rId7"/>
              </a:rPr>
              <a:t>Assessment_Assembly-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7"/>
              </a:rPr>
              <a:t>CASP_EKaraca.pdf</a:t>
            </a:r>
            <a:endParaRPr sz="800">
              <a:latin typeface="Lucida Sans"/>
              <a:cs typeface="Lucida Sans"/>
            </a:endParaRPr>
          </a:p>
          <a:p>
            <a:pPr marL="224790" marR="93980" indent="-212725">
              <a:lnSpc>
                <a:spcPct val="112000"/>
              </a:lnSpc>
              <a:buAutoNum type="arabicPeriod" startAt="11"/>
              <a:tabLst>
                <a:tab pos="228600" algn="l"/>
              </a:tabLst>
            </a:pPr>
            <a:r>
              <a:rPr dirty="0" sz="800" spc="-30">
                <a:latin typeface="Lucida Sans"/>
                <a:cs typeface="Lucida Sans"/>
              </a:rPr>
              <a:t>Callaway,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E.</a:t>
            </a:r>
            <a:r>
              <a:rPr dirty="0" sz="800" spc="-35">
                <a:latin typeface="Lucida Sans"/>
                <a:cs typeface="Lucida Sans"/>
              </a:rPr>
              <a:t> After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AlphaFold: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protein-</a:t>
            </a:r>
            <a:r>
              <a:rPr dirty="0" sz="800" spc="-35">
                <a:latin typeface="Lucida Sans"/>
                <a:cs typeface="Lucida Sans"/>
              </a:rPr>
              <a:t>folding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contest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seeks </a:t>
            </a:r>
            <a:r>
              <a:rPr dirty="0" sz="800" spc="-20">
                <a:latin typeface="Lucida Sans"/>
                <a:cs typeface="Lucida Sans"/>
              </a:rPr>
              <a:t>next </a:t>
            </a:r>
            <a:r>
              <a:rPr dirty="0" sz="800" spc="-20">
                <a:latin typeface="Lucida Sans"/>
                <a:cs typeface="Lucida Sans"/>
              </a:rPr>
              <a:t>	</a:t>
            </a:r>
            <a:r>
              <a:rPr dirty="0" sz="800" spc="-30">
                <a:latin typeface="Lucida Sans"/>
                <a:cs typeface="Lucida Sans"/>
              </a:rPr>
              <a:t>bi</a:t>
            </a:r>
            <a:r>
              <a:rPr dirty="0" sz="800" spc="-30">
                <a:latin typeface="Lucida Sans"/>
                <a:cs typeface="Lucida Sans"/>
              </a:rPr>
              <a:t>g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breakthrough.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Nature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90">
                <a:latin typeface="Arial Black"/>
                <a:cs typeface="Arial Black"/>
              </a:rPr>
              <a:t>613</a:t>
            </a:r>
            <a:r>
              <a:rPr dirty="0" sz="800" spc="-90">
                <a:latin typeface="Lucida Sans"/>
                <a:cs typeface="Lucida Sans"/>
              </a:rPr>
              <a:t>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0">
                <a:latin typeface="Lucida Sans"/>
                <a:cs typeface="Lucida Sans"/>
              </a:rPr>
              <a:t>13–14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(2023).</a:t>
            </a:r>
            <a:endParaRPr sz="800">
              <a:latin typeface="Lucida Sans"/>
              <a:cs typeface="Lucida Sans"/>
            </a:endParaRPr>
          </a:p>
          <a:p>
            <a:pPr marL="225425" marR="233679" indent="-213360">
              <a:lnSpc>
                <a:spcPct val="112000"/>
              </a:lnSpc>
              <a:buAutoNum type="arabicPeriod" startAt="11"/>
              <a:tabLst>
                <a:tab pos="228600" algn="l"/>
              </a:tabLst>
            </a:pPr>
            <a:r>
              <a:rPr dirty="0" sz="800" spc="-30">
                <a:latin typeface="Lucida Sans"/>
                <a:cs typeface="Lucida Sans"/>
              </a:rPr>
              <a:t>Altschul,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S.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F.,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Gish,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W.,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Miller,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W.,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Myers,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E.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W.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Lipman,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75">
                <a:latin typeface="Lucida Sans"/>
                <a:cs typeface="Lucida Sans"/>
              </a:rPr>
              <a:t>D.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J. </a:t>
            </a:r>
            <a:r>
              <a:rPr dirty="0" sz="800" spc="-25">
                <a:latin typeface="Lucida Sans"/>
                <a:cs typeface="Lucida Sans"/>
              </a:rPr>
              <a:t>	</a:t>
            </a:r>
            <a:r>
              <a:rPr dirty="0" sz="800" spc="-20">
                <a:latin typeface="Lucida Sans"/>
                <a:cs typeface="Lucida Sans"/>
              </a:rPr>
              <a:t>Basic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local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alignment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search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tool.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60" i="1">
                <a:latin typeface="Arial"/>
                <a:cs typeface="Arial"/>
              </a:rPr>
              <a:t>J.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Mol.</a:t>
            </a:r>
            <a:r>
              <a:rPr dirty="0" sz="800" spc="-4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Biol.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0">
                <a:latin typeface="Arial Black"/>
                <a:cs typeface="Arial Black"/>
              </a:rPr>
              <a:t>215</a:t>
            </a:r>
            <a:r>
              <a:rPr dirty="0" sz="800" spc="-100">
                <a:latin typeface="Lucida Sans"/>
                <a:cs typeface="Lucida Sans"/>
              </a:rPr>
              <a:t>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403–410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10">
                <a:latin typeface="Lucida Sans"/>
                <a:cs typeface="Lucida Sans"/>
              </a:rPr>
              <a:t>(</a:t>
            </a:r>
            <a:r>
              <a:rPr dirty="0" sz="800" spc="-10">
                <a:latin typeface="Lucida Sans"/>
                <a:cs typeface="Lucida Sans"/>
              </a:rPr>
              <a:t>1990).</a:t>
            </a:r>
            <a:endParaRPr sz="800">
              <a:latin typeface="Lucida Sans"/>
              <a:cs typeface="Lucida Sans"/>
            </a:endParaRPr>
          </a:p>
          <a:p>
            <a:pPr marL="225425" indent="-212725">
              <a:lnSpc>
                <a:spcPct val="100000"/>
              </a:lnSpc>
              <a:spcBef>
                <a:spcPts val="114"/>
              </a:spcBef>
              <a:buAutoNum type="arabicPeriod" startAt="11"/>
              <a:tabLst>
                <a:tab pos="225425" algn="l"/>
              </a:tabLst>
            </a:pPr>
            <a:r>
              <a:rPr dirty="0" sz="800" spc="-30">
                <a:latin typeface="Lucida Sans"/>
                <a:cs typeface="Lucida Sans"/>
              </a:rPr>
              <a:t>Eddy,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S.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R.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Accelerated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profile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HMM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searches.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55" i="1">
                <a:latin typeface="Arial"/>
                <a:cs typeface="Arial"/>
              </a:rPr>
              <a:t>PLoS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Comput.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Biol.</a:t>
            </a:r>
            <a:endParaRPr sz="8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114"/>
              </a:spcBef>
            </a:pPr>
            <a:r>
              <a:rPr dirty="0" sz="800" spc="-75">
                <a:latin typeface="Arial Black"/>
                <a:cs typeface="Arial Black"/>
              </a:rPr>
              <a:t>7</a:t>
            </a:r>
            <a:r>
              <a:rPr dirty="0" sz="800" spc="-75">
                <a:latin typeface="Lucida Sans"/>
                <a:cs typeface="Lucida Sans"/>
              </a:rPr>
              <a:t>,</a:t>
            </a:r>
            <a:r>
              <a:rPr dirty="0" sz="800" spc="-65">
                <a:latin typeface="Lucida Sans"/>
                <a:cs typeface="Lucida Sans"/>
              </a:rPr>
              <a:t> e1002195 </a:t>
            </a:r>
            <a:r>
              <a:rPr dirty="0" sz="800" spc="-10">
                <a:latin typeface="Lucida Sans"/>
                <a:cs typeface="Lucida Sans"/>
              </a:rPr>
              <a:t>(2011).</a:t>
            </a:r>
            <a:endParaRPr sz="800">
              <a:latin typeface="Lucida Sans"/>
              <a:cs typeface="Lucida Sans"/>
            </a:endParaRPr>
          </a:p>
          <a:p>
            <a:pPr marL="225425" marR="120014" indent="-213360">
              <a:lnSpc>
                <a:spcPct val="112000"/>
              </a:lnSpc>
              <a:buAutoNum type="arabicPeriod" startAt="18"/>
              <a:tabLst>
                <a:tab pos="228600" algn="l"/>
              </a:tabLst>
            </a:pPr>
            <a:r>
              <a:rPr dirty="0" sz="800" spc="-30">
                <a:latin typeface="Lucida Sans"/>
                <a:cs typeface="Lucida Sans"/>
              </a:rPr>
              <a:t>Altschul,</a:t>
            </a:r>
            <a:r>
              <a:rPr dirty="0" sz="800" spc="-7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S.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60">
                <a:latin typeface="Lucida Sans"/>
                <a:cs typeface="Lucida Sans"/>
              </a:rPr>
              <a:t>F.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7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Gapped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BLAST</a:t>
            </a:r>
            <a:r>
              <a:rPr dirty="0" sz="800" spc="-7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PSI-</a:t>
            </a:r>
            <a:r>
              <a:rPr dirty="0" sz="800" spc="-25">
                <a:latin typeface="Lucida Sans"/>
                <a:cs typeface="Lucida Sans"/>
              </a:rPr>
              <a:t>BLAST:</a:t>
            </a:r>
            <a:r>
              <a:rPr dirty="0" sz="800" spc="-7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new </a:t>
            </a:r>
            <a:r>
              <a:rPr dirty="0" sz="800" spc="-25">
                <a:latin typeface="Lucida Sans"/>
                <a:cs typeface="Lucida Sans"/>
              </a:rPr>
              <a:t>	</a:t>
            </a:r>
            <a:r>
              <a:rPr dirty="0" sz="800" spc="-35">
                <a:latin typeface="Lucida Sans"/>
                <a:cs typeface="Lucida Sans"/>
              </a:rPr>
              <a:t>generation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database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search</a:t>
            </a:r>
            <a:r>
              <a:rPr dirty="0" sz="800" spc="-40">
                <a:latin typeface="Lucida Sans"/>
                <a:cs typeface="Lucida Sans"/>
              </a:rPr>
              <a:t> programs.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Nucleic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Acids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	</a:t>
            </a:r>
            <a:r>
              <a:rPr dirty="0" sz="800" spc="-50" i="1">
                <a:latin typeface="Arial"/>
                <a:cs typeface="Arial"/>
              </a:rPr>
              <a:t>Res.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65">
                <a:latin typeface="Arial Black"/>
                <a:cs typeface="Arial Black"/>
              </a:rPr>
              <a:t>25</a:t>
            </a:r>
            <a:r>
              <a:rPr dirty="0" sz="800" spc="-65">
                <a:latin typeface="Lucida Sans"/>
                <a:cs typeface="Lucida Sans"/>
              </a:rPr>
              <a:t>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3389–3402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(1997).</a:t>
            </a:r>
            <a:endParaRPr sz="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3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3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3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1299" y="576117"/>
            <a:ext cx="3255010" cy="289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182245" indent="-213360">
              <a:lnSpc>
                <a:spcPct val="112000"/>
              </a:lnSpc>
              <a:spcBef>
                <a:spcPts val="100"/>
              </a:spcBef>
              <a:buFont typeface="Lucida Sans"/>
              <a:buAutoNum type="arabicPeriod" startAt="19"/>
              <a:tabLst>
                <a:tab pos="228600" algn="l"/>
              </a:tabLst>
            </a:pPr>
            <a:r>
              <a:rPr dirty="0" sz="800" spc="-30">
                <a:latin typeface="Lucida Sans"/>
                <a:cs typeface="Lucida Sans"/>
              </a:rPr>
              <a:t>Li,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75">
                <a:latin typeface="Lucida Sans"/>
                <a:cs typeface="Lucida Sans"/>
              </a:rPr>
              <a:t>Y.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et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al.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Protein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inter-</a:t>
            </a:r>
            <a:r>
              <a:rPr dirty="0" sz="800" spc="-25">
                <a:latin typeface="Lucida Sans"/>
                <a:cs typeface="Lucida Sans"/>
              </a:rPr>
              <a:t>residue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contact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and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distance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20">
                <a:latin typeface="Lucida Sans"/>
                <a:cs typeface="Lucida Sans"/>
              </a:rPr>
              <a:t>prediction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by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coupling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complementary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coevolution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features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25">
                <a:latin typeface="Lucida Sans"/>
                <a:cs typeface="Lucida Sans"/>
              </a:rPr>
              <a:t>with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deep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residual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networks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in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CASP14.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Proteins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spc="-25">
                <a:latin typeface="Arial Black"/>
                <a:cs typeface="Arial Black"/>
              </a:rPr>
              <a:t>89</a:t>
            </a:r>
            <a:r>
              <a:rPr dirty="0" sz="800" spc="-25">
                <a:latin typeface="Lucida Sans"/>
                <a:cs typeface="Lucida Sans"/>
              </a:rPr>
              <a:t>,</a:t>
            </a:r>
            <a:r>
              <a:rPr dirty="0" sz="800" spc="500">
                <a:latin typeface="Lucida Sans"/>
                <a:cs typeface="Lucida Sans"/>
              </a:rPr>
              <a:t> </a:t>
            </a:r>
            <a:r>
              <a:rPr dirty="0" sz="800" spc="500">
                <a:latin typeface="Lucida Sans"/>
                <a:cs typeface="Lucida Sans"/>
              </a:rPr>
              <a:t>	</a:t>
            </a:r>
            <a:r>
              <a:rPr dirty="0" sz="800" spc="-125">
                <a:latin typeface="Lucida Sans"/>
                <a:cs typeface="Lucida Sans"/>
              </a:rPr>
              <a:t>1</a:t>
            </a:r>
            <a:r>
              <a:rPr dirty="0" sz="800" spc="-125">
                <a:latin typeface="Lucida Sans"/>
                <a:cs typeface="Lucida Sans"/>
              </a:rPr>
              <a:t>911–1921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(2021).</a:t>
            </a:r>
            <a:endParaRPr sz="800">
              <a:latin typeface="Lucida Sans"/>
              <a:cs typeface="Lucida Sans"/>
            </a:endParaRPr>
          </a:p>
          <a:p>
            <a:pPr marL="226060" marR="53975" indent="-213995">
              <a:lnSpc>
                <a:spcPct val="112000"/>
              </a:lnSpc>
              <a:buAutoNum type="arabicPeriod" startAt="19"/>
              <a:tabLst>
                <a:tab pos="228600" algn="l"/>
              </a:tabLst>
            </a:pPr>
            <a:r>
              <a:rPr dirty="0" sz="800" spc="-30">
                <a:latin typeface="Lucida Sans"/>
                <a:cs typeface="Lucida Sans"/>
              </a:rPr>
              <a:t>Jumper,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J.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Highly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accurate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structure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prediction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with </a:t>
            </a:r>
            <a:r>
              <a:rPr dirty="0" sz="800" spc="-20">
                <a:latin typeface="Lucida Sans"/>
                <a:cs typeface="Lucida Sans"/>
              </a:rPr>
              <a:t>	</a:t>
            </a:r>
            <a:r>
              <a:rPr dirty="0" sz="800" spc="-35">
                <a:latin typeface="Lucida Sans"/>
                <a:cs typeface="Lucida Sans"/>
              </a:rPr>
              <a:t>Alpha</a:t>
            </a:r>
            <a:r>
              <a:rPr dirty="0" sz="800" spc="-35">
                <a:latin typeface="Lucida Sans"/>
                <a:cs typeface="Lucida Sans"/>
              </a:rPr>
              <a:t>Fold.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Nature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spc="-50">
                <a:latin typeface="Arial Black"/>
                <a:cs typeface="Arial Black"/>
              </a:rPr>
              <a:t>596</a:t>
            </a:r>
            <a:r>
              <a:rPr dirty="0" sz="800" spc="-50">
                <a:latin typeface="Lucida Sans"/>
                <a:cs typeface="Lucida Sans"/>
              </a:rPr>
              <a:t>,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583–589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(2021).</a:t>
            </a:r>
            <a:endParaRPr sz="800">
              <a:latin typeface="Lucida Sans"/>
              <a:cs typeface="Lucida Sans"/>
            </a:endParaRPr>
          </a:p>
          <a:p>
            <a:pPr marL="224790" marR="5080" indent="-212725">
              <a:lnSpc>
                <a:spcPct val="112000"/>
              </a:lnSpc>
              <a:buAutoNum type="arabicPeriod" startAt="19"/>
              <a:tabLst>
                <a:tab pos="228600" algn="l"/>
              </a:tabLst>
            </a:pPr>
            <a:r>
              <a:rPr dirty="0" sz="800" spc="-25">
                <a:latin typeface="Lucida Sans"/>
                <a:cs typeface="Lucida Sans"/>
              </a:rPr>
              <a:t>Wang,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80">
                <a:latin typeface="Lucida Sans"/>
                <a:cs typeface="Lucida Sans"/>
              </a:rPr>
              <a:t>Y.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Fueling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ab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initio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folding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with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marine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metagenomics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25">
                <a:latin typeface="Lucida Sans"/>
                <a:cs typeface="Lucida Sans"/>
              </a:rPr>
              <a:t>enables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structure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function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predictions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new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protein</a:t>
            </a:r>
            <a:r>
              <a:rPr dirty="0" sz="800" spc="500">
                <a:latin typeface="Lucida Sans"/>
                <a:cs typeface="Lucida Sans"/>
              </a:rPr>
              <a:t> </a:t>
            </a:r>
            <a:r>
              <a:rPr dirty="0" sz="800" spc="500">
                <a:latin typeface="Lucida Sans"/>
                <a:cs typeface="Lucida Sans"/>
              </a:rPr>
              <a:t>	</a:t>
            </a:r>
            <a:r>
              <a:rPr dirty="0" sz="800" spc="-40">
                <a:latin typeface="Lucida Sans"/>
                <a:cs typeface="Lucida Sans"/>
              </a:rPr>
              <a:t>f</a:t>
            </a:r>
            <a:r>
              <a:rPr dirty="0" sz="800" spc="-40">
                <a:latin typeface="Lucida Sans"/>
                <a:cs typeface="Lucida Sans"/>
              </a:rPr>
              <a:t>amilies.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Genome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Biol.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spc="-40">
                <a:latin typeface="Arial Black"/>
                <a:cs typeface="Arial Black"/>
              </a:rPr>
              <a:t>20</a:t>
            </a:r>
            <a:r>
              <a:rPr dirty="0" sz="800" spc="-40">
                <a:latin typeface="Lucida Sans"/>
                <a:cs typeface="Lucida Sans"/>
              </a:rPr>
              <a:t>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229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(2019).</a:t>
            </a:r>
            <a:endParaRPr sz="800">
              <a:latin typeface="Lucida Sans"/>
              <a:cs typeface="Lucida Sans"/>
            </a:endParaRPr>
          </a:p>
          <a:p>
            <a:pPr marL="226060" marR="227965" indent="-213995">
              <a:lnSpc>
                <a:spcPct val="112000"/>
              </a:lnSpc>
              <a:buAutoNum type="arabicPeriod" startAt="19"/>
              <a:tabLst>
                <a:tab pos="228600" algn="l"/>
              </a:tabLst>
            </a:pPr>
            <a:r>
              <a:rPr dirty="0" sz="800" spc="-35">
                <a:latin typeface="Lucida Sans"/>
                <a:cs typeface="Lucida Sans"/>
              </a:rPr>
              <a:t>Tunyasuvunakool,</a:t>
            </a:r>
            <a:r>
              <a:rPr dirty="0" sz="800" spc="-40">
                <a:latin typeface="Lucida Sans"/>
                <a:cs typeface="Lucida Sans"/>
              </a:rPr>
              <a:t> K.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et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al.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Highly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accurate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protein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structure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20">
                <a:latin typeface="Lucida Sans"/>
                <a:cs typeface="Lucida Sans"/>
              </a:rPr>
              <a:t>prediction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for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the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human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proteome.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Nature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40">
                <a:latin typeface="Arial Black"/>
                <a:cs typeface="Arial Black"/>
              </a:rPr>
              <a:t>596</a:t>
            </a:r>
            <a:r>
              <a:rPr dirty="0" sz="800" spc="-40">
                <a:latin typeface="Lucida Sans"/>
                <a:cs typeface="Lucida Sans"/>
              </a:rPr>
              <a:t>, </a:t>
            </a:r>
            <a:r>
              <a:rPr dirty="0" sz="800" spc="-10">
                <a:latin typeface="Lucida Sans"/>
                <a:cs typeface="Lucida Sans"/>
              </a:rPr>
              <a:t>590–596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10">
                <a:latin typeface="Lucida Sans"/>
                <a:cs typeface="Lucida Sans"/>
              </a:rPr>
              <a:t>(</a:t>
            </a:r>
            <a:r>
              <a:rPr dirty="0" sz="800" spc="-10">
                <a:latin typeface="Lucida Sans"/>
                <a:cs typeface="Lucida Sans"/>
              </a:rPr>
              <a:t>2021).</a:t>
            </a:r>
            <a:endParaRPr sz="800">
              <a:latin typeface="Lucida Sans"/>
              <a:cs typeface="Lucida Sans"/>
            </a:endParaRPr>
          </a:p>
          <a:p>
            <a:pPr marL="226060" marR="135890" indent="-213995">
              <a:lnSpc>
                <a:spcPct val="112000"/>
              </a:lnSpc>
              <a:buAutoNum type="arabicPeriod" startAt="19"/>
              <a:tabLst>
                <a:tab pos="228600" algn="l"/>
              </a:tabLst>
            </a:pPr>
            <a:r>
              <a:rPr dirty="0" sz="800" spc="-25">
                <a:latin typeface="Lucida Sans"/>
                <a:cs typeface="Lucida Sans"/>
              </a:rPr>
              <a:t>Szilagyi,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A.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30">
                <a:latin typeface="Lucida Sans"/>
                <a:cs typeface="Lucida Sans"/>
              </a:rPr>
              <a:t> Zhang,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75">
                <a:latin typeface="Lucida Sans"/>
                <a:cs typeface="Lucida Sans"/>
              </a:rPr>
              <a:t>Y.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Template-</a:t>
            </a:r>
            <a:r>
              <a:rPr dirty="0" sz="800" spc="-20">
                <a:latin typeface="Lucida Sans"/>
                <a:cs typeface="Lucida Sans"/>
              </a:rPr>
              <a:t>based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structure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modeling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of 	protein–protein</a:t>
            </a:r>
            <a:r>
              <a:rPr dirty="0" sz="80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interactions.</a:t>
            </a:r>
            <a:r>
              <a:rPr dirty="0" sz="800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Curr.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Opin.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Struct.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Biol.</a:t>
            </a:r>
            <a:r>
              <a:rPr dirty="0" sz="800" spc="50" i="1">
                <a:latin typeface="Arial"/>
                <a:cs typeface="Arial"/>
              </a:rPr>
              <a:t> </a:t>
            </a:r>
            <a:r>
              <a:rPr dirty="0" sz="800" spc="-25">
                <a:latin typeface="Arial Black"/>
                <a:cs typeface="Arial Black"/>
              </a:rPr>
              <a:t>24</a:t>
            </a:r>
            <a:r>
              <a:rPr dirty="0" sz="800" spc="-25">
                <a:latin typeface="Lucida Sans"/>
                <a:cs typeface="Lucida Sans"/>
              </a:rPr>
              <a:t>,</a:t>
            </a:r>
            <a:r>
              <a:rPr dirty="0" sz="800" spc="500">
                <a:latin typeface="Lucida Sans"/>
                <a:cs typeface="Lucida Sans"/>
              </a:rPr>
              <a:t> </a:t>
            </a:r>
            <a:r>
              <a:rPr dirty="0" sz="800" spc="500">
                <a:latin typeface="Lucida Sans"/>
                <a:cs typeface="Lucida Sans"/>
              </a:rPr>
              <a:t>	</a:t>
            </a:r>
            <a:r>
              <a:rPr dirty="0" sz="800" spc="-55">
                <a:latin typeface="Lucida Sans"/>
                <a:cs typeface="Lucida Sans"/>
              </a:rPr>
              <a:t>10</a:t>
            </a:r>
            <a:r>
              <a:rPr dirty="0" sz="800" spc="-55">
                <a:latin typeface="Lucida Sans"/>
                <a:cs typeface="Lucida Sans"/>
              </a:rPr>
              <a:t>–23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(2014).</a:t>
            </a:r>
            <a:endParaRPr sz="800">
              <a:latin typeface="Lucida Sans"/>
              <a:cs typeface="Lucida Sans"/>
            </a:endParaRPr>
          </a:p>
          <a:p>
            <a:pPr marL="226695" indent="-213995">
              <a:lnSpc>
                <a:spcPct val="100000"/>
              </a:lnSpc>
              <a:spcBef>
                <a:spcPts val="114"/>
              </a:spcBef>
              <a:buAutoNum type="arabicPeriod" startAt="19"/>
              <a:tabLst>
                <a:tab pos="226695" algn="l"/>
              </a:tabLst>
            </a:pPr>
            <a:r>
              <a:rPr dirty="0" sz="800" spc="-35">
                <a:latin typeface="Lucida Sans"/>
                <a:cs typeface="Lucida Sans"/>
              </a:rPr>
              <a:t>Muyldermans,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S.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Nanobodies: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natural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single-domain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antibodies.</a:t>
            </a:r>
            <a:endParaRPr sz="800">
              <a:latin typeface="Lucida Sans"/>
              <a:cs typeface="Lucida Sans"/>
            </a:endParaRPr>
          </a:p>
          <a:p>
            <a:pPr marL="228600">
              <a:lnSpc>
                <a:spcPct val="100000"/>
              </a:lnSpc>
              <a:spcBef>
                <a:spcPts val="114"/>
              </a:spcBef>
            </a:pPr>
            <a:r>
              <a:rPr dirty="0" sz="800" spc="-10" i="1">
                <a:latin typeface="Arial"/>
                <a:cs typeface="Arial"/>
              </a:rPr>
              <a:t>Annu.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spc="-55" i="1">
                <a:latin typeface="Arial"/>
                <a:cs typeface="Arial"/>
              </a:rPr>
              <a:t>Rev.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Biochem.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60">
                <a:latin typeface="Arial Black"/>
                <a:cs typeface="Arial Black"/>
              </a:rPr>
              <a:t>82</a:t>
            </a:r>
            <a:r>
              <a:rPr dirty="0" sz="800" spc="-60">
                <a:latin typeface="Lucida Sans"/>
                <a:cs typeface="Lucida Sans"/>
              </a:rPr>
              <a:t>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80">
                <a:latin typeface="Lucida Sans"/>
                <a:cs typeface="Lucida Sans"/>
              </a:rPr>
              <a:t>775–797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(2013).</a:t>
            </a:r>
            <a:endParaRPr sz="800">
              <a:latin typeface="Lucida Sans"/>
              <a:cs typeface="Lucida Sans"/>
            </a:endParaRPr>
          </a:p>
          <a:p>
            <a:pPr marL="225425" marR="53340" indent="-213360">
              <a:lnSpc>
                <a:spcPct val="112000"/>
              </a:lnSpc>
              <a:buAutoNum type="arabicPeriod" startAt="25"/>
              <a:tabLst>
                <a:tab pos="228600" algn="l"/>
              </a:tabLst>
            </a:pPr>
            <a:r>
              <a:rPr dirty="0" sz="800" spc="-20">
                <a:latin typeface="Lucida Sans"/>
                <a:cs typeface="Lucida Sans"/>
              </a:rPr>
              <a:t>Shen,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H.-</a:t>
            </a:r>
            <a:r>
              <a:rPr dirty="0" sz="800" spc="-20">
                <a:latin typeface="Lucida Sans"/>
                <a:cs typeface="Lucida Sans"/>
              </a:rPr>
              <a:t>B.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Chou,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K.-</a:t>
            </a:r>
            <a:r>
              <a:rPr dirty="0" sz="800" spc="-45">
                <a:latin typeface="Lucida Sans"/>
                <a:cs typeface="Lucida Sans"/>
              </a:rPr>
              <a:t>C.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QuatIdent: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web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server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for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identifying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quaternary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structural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attribute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by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fusing </a:t>
            </a:r>
            <a:r>
              <a:rPr dirty="0" sz="800" spc="-10">
                <a:latin typeface="Lucida Sans"/>
                <a:cs typeface="Lucida Sans"/>
              </a:rPr>
              <a:t>functional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35">
                <a:latin typeface="Lucida Sans"/>
                <a:cs typeface="Lucida Sans"/>
              </a:rPr>
              <a:t>domain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sequential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evolution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information. </a:t>
            </a:r>
            <a:r>
              <a:rPr dirty="0" sz="800" spc="-60" i="1">
                <a:latin typeface="Arial"/>
                <a:cs typeface="Arial"/>
              </a:rPr>
              <a:t>J.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Proteome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45" i="1">
                <a:latin typeface="Arial"/>
                <a:cs typeface="Arial"/>
              </a:rPr>
              <a:t>Res.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spc="-25">
                <a:latin typeface="Arial Black"/>
                <a:cs typeface="Arial Black"/>
              </a:rPr>
              <a:t>8</a:t>
            </a:r>
            <a:r>
              <a:rPr dirty="0" sz="800" spc="-25">
                <a:latin typeface="Lucida Sans"/>
                <a:cs typeface="Lucida Sans"/>
              </a:rPr>
              <a:t>, </a:t>
            </a:r>
            <a:r>
              <a:rPr dirty="0" sz="800" spc="-25">
                <a:latin typeface="Lucida Sans"/>
                <a:cs typeface="Lucida Sans"/>
              </a:rPr>
              <a:t>	</a:t>
            </a:r>
            <a:r>
              <a:rPr dirty="0" sz="800" spc="-95">
                <a:latin typeface="Lucida Sans"/>
                <a:cs typeface="Lucida Sans"/>
              </a:rPr>
              <a:t>1577–1584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(2009).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75595" y="576625"/>
            <a:ext cx="3049270" cy="4356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28600" marR="5080" indent="-216535">
              <a:lnSpc>
                <a:spcPct val="112000"/>
              </a:lnSpc>
              <a:spcBef>
                <a:spcPts val="100"/>
              </a:spcBef>
            </a:pPr>
            <a:r>
              <a:rPr dirty="0" sz="800" spc="-50">
                <a:latin typeface="Lucida Sans"/>
                <a:cs typeface="Lucida Sans"/>
              </a:rPr>
              <a:t>26.</a:t>
            </a:r>
            <a:r>
              <a:rPr dirty="0" sz="800" spc="325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Sheng</a:t>
            </a:r>
            <a:r>
              <a:rPr dirty="0" sz="800">
                <a:latin typeface="Lucida Sans"/>
                <a:cs typeface="Lucida Sans"/>
              </a:rPr>
              <a:t>,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80">
                <a:latin typeface="Lucida Sans"/>
                <a:cs typeface="Lucida Sans"/>
              </a:rPr>
              <a:t>Y.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al.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Quad-PRE</a:t>
            </a:r>
            <a:r>
              <a:rPr dirty="0" sz="800">
                <a:latin typeface="Lucida Sans"/>
                <a:cs typeface="Lucida Sans"/>
              </a:rPr>
              <a:t>: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hybrid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method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to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predict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quaternary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structure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attributes.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15" i="1">
                <a:latin typeface="Arial"/>
                <a:cs typeface="Arial"/>
              </a:rPr>
              <a:t>Comput.</a:t>
            </a:r>
            <a:r>
              <a:rPr dirty="0" sz="800" spc="-7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Math.</a:t>
            </a:r>
            <a:r>
              <a:rPr dirty="0" sz="800" spc="-7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Methods</a:t>
            </a:r>
            <a:r>
              <a:rPr dirty="0" sz="800" spc="-75" i="1">
                <a:latin typeface="Arial"/>
                <a:cs typeface="Arial"/>
              </a:rPr>
              <a:t> </a:t>
            </a:r>
            <a:r>
              <a:rPr dirty="0" sz="800" spc="-5" i="1">
                <a:latin typeface="Arial"/>
                <a:cs typeface="Arial"/>
              </a:rPr>
              <a:t>Med.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spc="-70">
                <a:latin typeface="Arial Black"/>
                <a:cs typeface="Arial Black"/>
              </a:rPr>
              <a:t>2014</a:t>
            </a:r>
            <a:r>
              <a:rPr dirty="0" sz="800" spc="-70">
                <a:latin typeface="Lucida Sans"/>
                <a:cs typeface="Lucida Sans"/>
              </a:rPr>
              <a:t>,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75">
                <a:latin typeface="Lucida Sans"/>
                <a:cs typeface="Lucida Sans"/>
              </a:rPr>
              <a:t>715494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(2014).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75595" y="1122827"/>
            <a:ext cx="3097530" cy="299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dirty="0" sz="800" spc="-75">
                <a:latin typeface="Arial Black"/>
                <a:cs typeface="Arial Black"/>
              </a:rPr>
              <a:t>Publisher’s</a:t>
            </a:r>
            <a:r>
              <a:rPr dirty="0" sz="800" spc="-110">
                <a:latin typeface="Arial Black"/>
                <a:cs typeface="Arial Black"/>
              </a:rPr>
              <a:t> </a:t>
            </a:r>
            <a:r>
              <a:rPr dirty="0" sz="800" spc="-75">
                <a:latin typeface="Arial Black"/>
                <a:cs typeface="Arial Black"/>
              </a:rPr>
              <a:t>note</a:t>
            </a:r>
            <a:r>
              <a:rPr dirty="0" sz="800" spc="-60">
                <a:latin typeface="Arial Black"/>
                <a:cs typeface="Arial Black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Springer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Nature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remains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neutral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with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regard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to </a:t>
            </a:r>
            <a:r>
              <a:rPr dirty="0" sz="800" spc="-40">
                <a:latin typeface="Lucida Sans"/>
                <a:cs typeface="Lucida Sans"/>
              </a:rPr>
              <a:t>jurisdictional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claims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in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published maps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institutional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affiliations.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875595" y="1532479"/>
            <a:ext cx="3252470" cy="1664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4945">
              <a:lnSpc>
                <a:spcPct val="112000"/>
              </a:lnSpc>
              <a:spcBef>
                <a:spcPts val="100"/>
              </a:spcBef>
            </a:pPr>
            <a:r>
              <a:rPr dirty="0" sz="800" spc="-70">
                <a:latin typeface="Arial Black"/>
                <a:cs typeface="Arial Black"/>
              </a:rPr>
              <a:t>Open</a:t>
            </a:r>
            <a:r>
              <a:rPr dirty="0" sz="800" spc="-155">
                <a:latin typeface="Arial Black"/>
                <a:cs typeface="Arial Black"/>
              </a:rPr>
              <a:t> </a:t>
            </a:r>
            <a:r>
              <a:rPr dirty="0" sz="800" spc="-110">
                <a:latin typeface="Arial Black"/>
                <a:cs typeface="Arial Black"/>
              </a:rPr>
              <a:t>Access </a:t>
            </a:r>
            <a:r>
              <a:rPr dirty="0" sz="800" spc="-65">
                <a:latin typeface="Lucida Sans"/>
                <a:cs typeface="Lucida Sans"/>
              </a:rPr>
              <a:t>This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article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is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licensed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under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Creative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Commons </a:t>
            </a:r>
            <a:r>
              <a:rPr dirty="0" sz="800" spc="-55">
                <a:latin typeface="Lucida Sans"/>
                <a:cs typeface="Lucida Sans"/>
              </a:rPr>
              <a:t>Attribution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4.0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International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License,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which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permits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use,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sharing, </a:t>
            </a:r>
            <a:r>
              <a:rPr dirty="0" sz="800" spc="-50">
                <a:latin typeface="Lucida Sans"/>
                <a:cs typeface="Lucida Sans"/>
              </a:rPr>
              <a:t>adaptation,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60">
                <a:latin typeface="Lucida Sans"/>
                <a:cs typeface="Lucida Sans"/>
              </a:rPr>
              <a:t>distribution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and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reproduction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in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any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medium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or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format,</a:t>
            </a:r>
            <a:r>
              <a:rPr dirty="0" sz="800" spc="50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as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long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as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you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give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appropriate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credit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to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the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original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author(s)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and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the </a:t>
            </a:r>
            <a:r>
              <a:rPr dirty="0" sz="800" spc="-45">
                <a:latin typeface="Lucida Sans"/>
                <a:cs typeface="Lucida Sans"/>
              </a:rPr>
              <a:t>source,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provide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60">
                <a:latin typeface="Lucida Sans"/>
                <a:cs typeface="Lucida Sans"/>
              </a:rPr>
              <a:t>link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to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the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Creative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Commons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license,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and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indicate </a:t>
            </a:r>
            <a:r>
              <a:rPr dirty="0" sz="800" spc="-50">
                <a:latin typeface="Lucida Sans"/>
                <a:cs typeface="Lucida Sans"/>
              </a:rPr>
              <a:t>if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changes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were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made.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The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images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or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other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third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party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material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in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this </a:t>
            </a:r>
            <a:r>
              <a:rPr dirty="0" sz="800" spc="-40">
                <a:latin typeface="Lucida Sans"/>
                <a:cs typeface="Lucida Sans"/>
              </a:rPr>
              <a:t>article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are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included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in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the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article’s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Creative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Commons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license,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unless </a:t>
            </a:r>
            <a:r>
              <a:rPr dirty="0" sz="800" spc="-40">
                <a:latin typeface="Lucida Sans"/>
                <a:cs typeface="Lucida Sans"/>
              </a:rPr>
              <a:t>indicated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otherwise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in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credit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line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to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the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material.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If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material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is</a:t>
            </a:r>
            <a:r>
              <a:rPr dirty="0" sz="800" spc="-9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not</a:t>
            </a:r>
            <a:endParaRPr sz="800">
              <a:latin typeface="Lucida Sans"/>
              <a:cs typeface="Lucida Sans"/>
            </a:endParaRPr>
          </a:p>
          <a:p>
            <a:pPr algn="just" marL="12700" marR="5080">
              <a:lnSpc>
                <a:spcPct val="112000"/>
              </a:lnSpc>
            </a:pPr>
            <a:r>
              <a:rPr dirty="0" sz="800" spc="-45">
                <a:latin typeface="Lucida Sans"/>
                <a:cs typeface="Lucida Sans"/>
              </a:rPr>
              <a:t>included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165">
                <a:latin typeface="Lucida Sans"/>
                <a:cs typeface="Lucida Sans"/>
              </a:rPr>
              <a:t>in</a:t>
            </a:r>
            <a:r>
              <a:rPr dirty="0" sz="800" spc="105">
                <a:latin typeface="Lucida Sans"/>
                <a:cs typeface="Lucida Sans"/>
              </a:rPr>
              <a:t> </a:t>
            </a:r>
            <a:r>
              <a:rPr dirty="0" sz="800" spc="-90">
                <a:latin typeface="Lucida Sans"/>
                <a:cs typeface="Lucida Sans"/>
              </a:rPr>
              <a:t>the</a:t>
            </a:r>
            <a:r>
              <a:rPr dirty="0" sz="800" spc="25">
                <a:latin typeface="Lucida Sans"/>
                <a:cs typeface="Lucida Sans"/>
              </a:rPr>
              <a:t> </a:t>
            </a:r>
            <a:r>
              <a:rPr dirty="0" sz="800" spc="-65">
                <a:latin typeface="Lucida Sans"/>
                <a:cs typeface="Lucida Sans"/>
              </a:rPr>
              <a:t>article’s</a:t>
            </a:r>
            <a:r>
              <a:rPr dirty="0" sz="800" spc="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Creative</a:t>
            </a:r>
            <a:r>
              <a:rPr dirty="0" sz="800" spc="25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Commons</a:t>
            </a:r>
            <a:r>
              <a:rPr dirty="0" sz="800" spc="25">
                <a:latin typeface="Lucida Sans"/>
                <a:cs typeface="Lucida Sans"/>
              </a:rPr>
              <a:t> </a:t>
            </a:r>
            <a:r>
              <a:rPr dirty="0" sz="800" spc="-60">
                <a:latin typeface="Lucida Sans"/>
                <a:cs typeface="Lucida Sans"/>
              </a:rPr>
              <a:t>license</a:t>
            </a:r>
            <a:r>
              <a:rPr dirty="0" sz="800" spc="30">
                <a:latin typeface="Lucida Sans"/>
                <a:cs typeface="Lucida Sans"/>
              </a:rPr>
              <a:t> </a:t>
            </a:r>
            <a:r>
              <a:rPr dirty="0" sz="800" spc="-85">
                <a:latin typeface="Lucida Sans"/>
                <a:cs typeface="Lucida Sans"/>
              </a:rPr>
              <a:t>and</a:t>
            </a:r>
            <a:r>
              <a:rPr dirty="0" sz="800" spc="30">
                <a:latin typeface="Lucida Sans"/>
                <a:cs typeface="Lucida Sans"/>
              </a:rPr>
              <a:t> </a:t>
            </a:r>
            <a:r>
              <a:rPr dirty="0" sz="800" spc="-80">
                <a:latin typeface="Lucida Sans"/>
                <a:cs typeface="Lucida Sans"/>
              </a:rPr>
              <a:t>your</a:t>
            </a:r>
            <a:r>
              <a:rPr dirty="0" sz="800" spc="25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intended</a:t>
            </a:r>
            <a:r>
              <a:rPr dirty="0" sz="800" spc="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use </a:t>
            </a:r>
            <a:r>
              <a:rPr dirty="0" sz="800" spc="-170">
                <a:latin typeface="Lucida Sans"/>
                <a:cs typeface="Lucida Sans"/>
              </a:rPr>
              <a:t>is</a:t>
            </a:r>
            <a:r>
              <a:rPr dirty="0" sz="800" spc="105">
                <a:latin typeface="Lucida Sans"/>
                <a:cs typeface="Lucida Sans"/>
              </a:rPr>
              <a:t> </a:t>
            </a:r>
            <a:r>
              <a:rPr dirty="0" sz="800" spc="-95">
                <a:latin typeface="Lucida Sans"/>
                <a:cs typeface="Lucida Sans"/>
              </a:rPr>
              <a:t>not</a:t>
            </a:r>
            <a:r>
              <a:rPr dirty="0" sz="800" spc="35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permitted</a:t>
            </a:r>
            <a:r>
              <a:rPr dirty="0" sz="800" spc="-10">
                <a:latin typeface="Lucida Sans"/>
                <a:cs typeface="Lucida Sans"/>
              </a:rPr>
              <a:t> </a:t>
            </a:r>
            <a:r>
              <a:rPr dirty="0" sz="800" spc="-95">
                <a:latin typeface="Lucida Sans"/>
                <a:cs typeface="Lucida Sans"/>
              </a:rPr>
              <a:t>by</a:t>
            </a:r>
            <a:r>
              <a:rPr dirty="0" sz="800" spc="35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statutory</a:t>
            </a:r>
            <a:r>
              <a:rPr dirty="0" sz="800" spc="-10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regulation</a:t>
            </a:r>
            <a:r>
              <a:rPr dirty="0" sz="800" spc="5">
                <a:latin typeface="Lucida Sans"/>
                <a:cs typeface="Lucida Sans"/>
              </a:rPr>
              <a:t> </a:t>
            </a:r>
            <a:r>
              <a:rPr dirty="0" sz="800" spc="-130">
                <a:latin typeface="Lucida Sans"/>
                <a:cs typeface="Lucida Sans"/>
              </a:rPr>
              <a:t>or</a:t>
            </a:r>
            <a:r>
              <a:rPr dirty="0" sz="800" spc="70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exceeds</a:t>
            </a:r>
            <a:r>
              <a:rPr dirty="0" sz="800" spc="30">
                <a:latin typeface="Lucida Sans"/>
                <a:cs typeface="Lucida Sans"/>
              </a:rPr>
              <a:t> </a:t>
            </a:r>
            <a:r>
              <a:rPr dirty="0" sz="800" spc="-90">
                <a:latin typeface="Lucida Sans"/>
                <a:cs typeface="Lucida Sans"/>
              </a:rPr>
              <a:t>the</a:t>
            </a:r>
            <a:r>
              <a:rPr dirty="0" sz="800" spc="35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permitted</a:t>
            </a:r>
            <a:r>
              <a:rPr dirty="0" sz="800" spc="30">
                <a:latin typeface="Lucida Sans"/>
                <a:cs typeface="Lucida Sans"/>
              </a:rPr>
              <a:t> </a:t>
            </a:r>
            <a:r>
              <a:rPr dirty="0" sz="800" spc="-85">
                <a:latin typeface="Lucida Sans"/>
                <a:cs typeface="Lucida Sans"/>
              </a:rPr>
              <a:t>use,</a:t>
            </a:r>
            <a:r>
              <a:rPr dirty="0" sz="800" spc="3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you </a:t>
            </a:r>
            <a:r>
              <a:rPr dirty="0" sz="800" spc="-65">
                <a:latin typeface="Lucida Sans"/>
                <a:cs typeface="Lucida Sans"/>
              </a:rPr>
              <a:t>will</a:t>
            </a:r>
            <a:r>
              <a:rPr dirty="0" sz="800">
                <a:latin typeface="Lucida Sans"/>
                <a:cs typeface="Lucida Sans"/>
              </a:rPr>
              <a:t> </a:t>
            </a:r>
            <a:r>
              <a:rPr dirty="0" sz="800" spc="-60">
                <a:latin typeface="Lucida Sans"/>
                <a:cs typeface="Lucida Sans"/>
              </a:rPr>
              <a:t>need</a:t>
            </a:r>
            <a:r>
              <a:rPr dirty="0" sz="800">
                <a:latin typeface="Lucida Sans"/>
                <a:cs typeface="Lucida Sans"/>
              </a:rPr>
              <a:t> </a:t>
            </a:r>
            <a:r>
              <a:rPr dirty="0" sz="800" spc="-125">
                <a:latin typeface="Lucida Sans"/>
                <a:cs typeface="Lucida Sans"/>
              </a:rPr>
              <a:t>to</a:t>
            </a:r>
            <a:r>
              <a:rPr dirty="0" sz="800" spc="60">
                <a:latin typeface="Lucida Sans"/>
                <a:cs typeface="Lucida Sans"/>
              </a:rPr>
              <a:t> </a:t>
            </a:r>
            <a:r>
              <a:rPr dirty="0" sz="800" spc="-70">
                <a:latin typeface="Lucida Sans"/>
                <a:cs typeface="Lucida Sans"/>
              </a:rPr>
              <a:t>obtain</a:t>
            </a:r>
            <a:r>
              <a:rPr dirty="0" sz="800" spc="10">
                <a:latin typeface="Lucida Sans"/>
                <a:cs typeface="Lucida Sans"/>
              </a:rPr>
              <a:t> </a:t>
            </a:r>
            <a:r>
              <a:rPr dirty="0" sz="800" spc="-65">
                <a:latin typeface="Lucida Sans"/>
                <a:cs typeface="Lucida Sans"/>
              </a:rPr>
              <a:t>permission</a:t>
            </a:r>
            <a:r>
              <a:rPr dirty="0" sz="800" spc="1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directly</a:t>
            </a:r>
            <a:r>
              <a:rPr dirty="0" sz="800" spc="45">
                <a:latin typeface="Lucida Sans"/>
                <a:cs typeface="Lucida Sans"/>
              </a:rPr>
              <a:t> </a:t>
            </a:r>
            <a:r>
              <a:rPr dirty="0" sz="800" spc="-85">
                <a:latin typeface="Lucida Sans"/>
                <a:cs typeface="Lucida Sans"/>
              </a:rPr>
              <a:t>from</a:t>
            </a:r>
            <a:r>
              <a:rPr dirty="0" sz="800" spc="40">
                <a:latin typeface="Lucida Sans"/>
                <a:cs typeface="Lucida Sans"/>
              </a:rPr>
              <a:t> </a:t>
            </a:r>
            <a:r>
              <a:rPr dirty="0" sz="800" spc="-90">
                <a:latin typeface="Lucida Sans"/>
                <a:cs typeface="Lucida Sans"/>
              </a:rPr>
              <a:t>the</a:t>
            </a:r>
            <a:r>
              <a:rPr dirty="0" sz="800" spc="40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copyright</a:t>
            </a:r>
            <a:r>
              <a:rPr dirty="0" sz="800" spc="40">
                <a:latin typeface="Lucida Sans"/>
                <a:cs typeface="Lucida Sans"/>
              </a:rPr>
              <a:t> </a:t>
            </a:r>
            <a:r>
              <a:rPr dirty="0" sz="800" spc="-70">
                <a:latin typeface="Lucida Sans"/>
                <a:cs typeface="Lucida Sans"/>
              </a:rPr>
              <a:t>holder.</a:t>
            </a:r>
            <a:r>
              <a:rPr dirty="0" sz="800" spc="40">
                <a:latin typeface="Lucida Sans"/>
                <a:cs typeface="Lucida Sans"/>
              </a:rPr>
              <a:t> </a:t>
            </a:r>
            <a:r>
              <a:rPr dirty="0" sz="800" spc="-220">
                <a:latin typeface="Lucida Sans"/>
                <a:cs typeface="Lucida Sans"/>
              </a:rPr>
              <a:t>To</a:t>
            </a:r>
            <a:r>
              <a:rPr dirty="0" sz="800" spc="15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view</a:t>
            </a:r>
            <a:r>
              <a:rPr dirty="0" sz="800" spc="50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</a:t>
            </a:r>
            <a:r>
              <a:rPr dirty="0" sz="800" spc="-10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copy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of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this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license,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visit</a:t>
            </a:r>
            <a:r>
              <a:rPr dirty="0" sz="800" spc="-100">
                <a:latin typeface="Lucida Sans"/>
                <a:cs typeface="Lucida Sans"/>
              </a:rPr>
              <a:t> </a:t>
            </a:r>
            <a:r>
              <a:rPr dirty="0" sz="800" spc="-45">
                <a:solidFill>
                  <a:srgbClr val="0069A5"/>
                </a:solidFill>
                <a:latin typeface="Lucida Sans"/>
                <a:cs typeface="Lucida Sans"/>
                <a:hlinkClick r:id="rId2"/>
              </a:rPr>
              <a:t>http://creativecommons.org/licenses/by/4.0/</a:t>
            </a:r>
            <a:r>
              <a:rPr dirty="0" sz="800" spc="-45">
                <a:latin typeface="Lucida Sans"/>
                <a:cs typeface="Lucida Sans"/>
              </a:rPr>
              <a:t>.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875595" y="3322264"/>
            <a:ext cx="100838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latin typeface="Lucida Sans"/>
                <a:cs typeface="Lucida Sans"/>
              </a:rPr>
              <a:t>©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The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Author(s)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2024</a:t>
            </a:r>
            <a:endParaRPr sz="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1299" y="555823"/>
            <a:ext cx="3267710" cy="18211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50" spc="85" b="1">
                <a:latin typeface="Calibri"/>
                <a:cs typeface="Calibri"/>
              </a:rPr>
              <a:t>Methods</a:t>
            </a:r>
            <a:endParaRPr sz="105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15"/>
              </a:spcBef>
            </a:pPr>
            <a:r>
              <a:rPr dirty="0" sz="850" spc="85" b="1">
                <a:latin typeface="Calibri"/>
                <a:cs typeface="Calibri"/>
              </a:rPr>
              <a:t>Benchmark</a:t>
            </a:r>
            <a:r>
              <a:rPr dirty="0" sz="850" spc="-20" b="1">
                <a:latin typeface="Calibri"/>
                <a:cs typeface="Calibri"/>
              </a:rPr>
              <a:t> </a:t>
            </a:r>
            <a:r>
              <a:rPr dirty="0" sz="850" spc="60" b="1">
                <a:latin typeface="Calibri"/>
                <a:cs typeface="Calibri"/>
              </a:rPr>
              <a:t>dataset</a:t>
            </a:r>
            <a:r>
              <a:rPr dirty="0" sz="850" spc="-15" b="1">
                <a:latin typeface="Calibri"/>
                <a:cs typeface="Calibri"/>
              </a:rPr>
              <a:t> </a:t>
            </a:r>
            <a:r>
              <a:rPr dirty="0" sz="850" spc="60" b="1">
                <a:latin typeface="Calibri"/>
                <a:cs typeface="Calibri"/>
              </a:rPr>
              <a:t>preparation</a:t>
            </a:r>
            <a:endParaRPr sz="850">
              <a:latin typeface="Calibri"/>
              <a:cs typeface="Calibri"/>
            </a:endParaRPr>
          </a:p>
          <a:p>
            <a:pPr algn="just" marL="12700" marR="5080">
              <a:lnSpc>
                <a:spcPts val="1070"/>
              </a:lnSpc>
              <a:spcBef>
                <a:spcPts val="50"/>
              </a:spcBef>
            </a:pPr>
            <a:r>
              <a:rPr dirty="0" sz="800" spc="-35">
                <a:latin typeface="Arial Black"/>
                <a:cs typeface="Arial Black"/>
              </a:rPr>
              <a:t>Monomer </a:t>
            </a:r>
            <a:r>
              <a:rPr dirty="0" sz="800" spc="-45">
                <a:latin typeface="Arial Black"/>
                <a:cs typeface="Arial Black"/>
              </a:rPr>
              <a:t>proteins</a:t>
            </a:r>
            <a:r>
              <a:rPr dirty="0" sz="800" spc="-20">
                <a:latin typeface="Arial Black"/>
                <a:cs typeface="Arial Black"/>
              </a:rPr>
              <a:t> </a:t>
            </a:r>
            <a:r>
              <a:rPr dirty="0" sz="800" spc="-40">
                <a:latin typeface="Arial Black"/>
                <a:cs typeface="Arial Black"/>
              </a:rPr>
              <a:t>from</a:t>
            </a:r>
            <a:r>
              <a:rPr dirty="0" sz="800" spc="-25">
                <a:latin typeface="Arial Black"/>
                <a:cs typeface="Arial Black"/>
              </a:rPr>
              <a:t> </a:t>
            </a:r>
            <a:r>
              <a:rPr dirty="0" sz="800" spc="-30">
                <a:latin typeface="Arial Black"/>
                <a:cs typeface="Arial Black"/>
              </a:rPr>
              <a:t>CASP</a:t>
            </a:r>
            <a:r>
              <a:rPr dirty="0" sz="800" spc="-30" b="1">
                <a:latin typeface="Calibri"/>
                <a:cs typeface="Calibri"/>
              </a:rPr>
              <a:t>.</a:t>
            </a:r>
            <a:r>
              <a:rPr dirty="0" sz="800" spc="-15" b="1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Some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293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domains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monomer </a:t>
            </a:r>
            <a:r>
              <a:rPr dirty="0" sz="800">
                <a:latin typeface="Calibri"/>
                <a:cs typeface="Calibri"/>
              </a:rPr>
              <a:t>targets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CASP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experiments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were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collected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to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benchmark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effect</a:t>
            </a:r>
            <a:r>
              <a:rPr dirty="0" sz="800" spc="60">
                <a:latin typeface="Calibri"/>
                <a:cs typeface="Calibri"/>
              </a:rPr>
              <a:t> 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DeepMSA2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monomer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structure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CASP </a:t>
            </a:r>
            <a:r>
              <a:rPr dirty="0" sz="800" spc="60">
                <a:latin typeface="Calibri"/>
                <a:cs typeface="Calibri"/>
              </a:rPr>
              <a:t>experiments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often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classify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domains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template-</a:t>
            </a:r>
            <a:r>
              <a:rPr dirty="0" sz="800" spc="20">
                <a:latin typeface="Calibri"/>
                <a:cs typeface="Calibri"/>
              </a:rPr>
              <a:t>based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modeling </a:t>
            </a:r>
            <a:r>
              <a:rPr dirty="0" sz="800" spc="65">
                <a:latin typeface="Calibri"/>
                <a:cs typeface="Calibri"/>
              </a:rPr>
              <a:t>(TBM)-</a:t>
            </a:r>
            <a:r>
              <a:rPr dirty="0" sz="800" spc="10">
                <a:latin typeface="Calibri"/>
                <a:cs typeface="Calibri"/>
              </a:rPr>
              <a:t>easy,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TBM-</a:t>
            </a:r>
            <a:r>
              <a:rPr dirty="0" sz="800" spc="50">
                <a:latin typeface="Calibri"/>
                <a:cs typeface="Calibri"/>
              </a:rPr>
              <a:t>hard,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TBM/FM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FM.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simplify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analy-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ses, we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merged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TBM-</a:t>
            </a:r>
            <a:r>
              <a:rPr dirty="0" sz="800" spc="50">
                <a:latin typeface="Calibri"/>
                <a:cs typeface="Calibri"/>
              </a:rPr>
              <a:t>easy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TBM-</a:t>
            </a:r>
            <a:r>
              <a:rPr dirty="0" sz="800" spc="60">
                <a:latin typeface="Calibri"/>
                <a:cs typeface="Calibri"/>
              </a:rPr>
              <a:t>hard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domains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TBM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domains,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TBM/FM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FM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domains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FM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domains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this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study.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our </a:t>
            </a:r>
            <a:r>
              <a:rPr dirty="0" sz="800" spc="45">
                <a:latin typeface="Calibri"/>
                <a:cs typeface="Calibri"/>
              </a:rPr>
              <a:t>benchmarks,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48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FM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domains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64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TBM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domains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came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from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CASP13;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37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FM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domains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50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TBM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domains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were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taken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from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CASP14;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 </a:t>
            </a:r>
            <a:r>
              <a:rPr dirty="0" sz="800" spc="10">
                <a:latin typeface="Calibri"/>
                <a:cs typeface="Calibri"/>
              </a:rPr>
              <a:t>47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FM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domains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47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TBM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domains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were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CASP15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(Supplemen- </a:t>
            </a:r>
            <a:r>
              <a:rPr dirty="0" sz="800" spc="60">
                <a:latin typeface="Calibri"/>
                <a:cs typeface="Calibri"/>
              </a:rPr>
              <a:t>tary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Table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11).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1299" y="2488126"/>
            <a:ext cx="3267710" cy="1936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-55">
                <a:latin typeface="Arial Black"/>
                <a:cs typeface="Arial Black"/>
              </a:rPr>
              <a:t>Multimer</a:t>
            </a:r>
            <a:r>
              <a:rPr dirty="0" sz="800" spc="60">
                <a:latin typeface="Arial Black"/>
                <a:cs typeface="Arial Black"/>
              </a:rPr>
              <a:t> </a:t>
            </a:r>
            <a:r>
              <a:rPr dirty="0" sz="800" spc="-60">
                <a:latin typeface="Arial Black"/>
                <a:cs typeface="Arial Black"/>
              </a:rPr>
              <a:t>protein</a:t>
            </a:r>
            <a:r>
              <a:rPr dirty="0" sz="800" spc="60">
                <a:latin typeface="Arial Black"/>
                <a:cs typeface="Arial Black"/>
              </a:rPr>
              <a:t> </a:t>
            </a:r>
            <a:r>
              <a:rPr dirty="0" sz="800" spc="-75">
                <a:latin typeface="Arial Black"/>
                <a:cs typeface="Arial Black"/>
              </a:rPr>
              <a:t>complexes</a:t>
            </a:r>
            <a:r>
              <a:rPr dirty="0" sz="800" spc="65">
                <a:latin typeface="Arial Black"/>
                <a:cs typeface="Arial Black"/>
              </a:rPr>
              <a:t> </a:t>
            </a:r>
            <a:r>
              <a:rPr dirty="0" sz="800" spc="-70">
                <a:latin typeface="Arial Black"/>
                <a:cs typeface="Arial Black"/>
              </a:rPr>
              <a:t>from</a:t>
            </a:r>
            <a:r>
              <a:rPr dirty="0" sz="800" spc="60">
                <a:latin typeface="Arial Black"/>
                <a:cs typeface="Arial Black"/>
              </a:rPr>
              <a:t> </a:t>
            </a:r>
            <a:r>
              <a:rPr dirty="0" sz="800" spc="-60">
                <a:latin typeface="Arial Black"/>
                <a:cs typeface="Arial Black"/>
              </a:rPr>
              <a:t>CASP</a:t>
            </a:r>
            <a:r>
              <a:rPr dirty="0" sz="800" spc="-60" b="1">
                <a:latin typeface="Calibri"/>
                <a:cs typeface="Calibri"/>
              </a:rPr>
              <a:t>.</a:t>
            </a:r>
            <a:r>
              <a:rPr dirty="0" sz="800" spc="90" b="1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Fifty-four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protein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complex targets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were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collected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CASP13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CASP14,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including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14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heter-</a:t>
            </a:r>
            <a:r>
              <a:rPr dirty="0" sz="800" spc="80">
                <a:latin typeface="Calibri"/>
                <a:cs typeface="Calibri"/>
              </a:rPr>
              <a:t> omer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114">
                <a:latin typeface="Calibri"/>
                <a:cs typeface="Calibri"/>
              </a:rPr>
              <a:t>40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homomer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complexes.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Here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use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stoichiometry </a:t>
            </a:r>
            <a:r>
              <a:rPr dirty="0" sz="800" spc="40">
                <a:latin typeface="Calibri"/>
                <a:cs typeface="Calibri"/>
              </a:rPr>
              <a:t>variable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represent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type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complex;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alphabet </a:t>
            </a:r>
            <a:r>
              <a:rPr dirty="0" sz="800" spc="55">
                <a:latin typeface="Calibri"/>
                <a:cs typeface="Calibri"/>
              </a:rPr>
              <a:t>representing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different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chains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number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after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each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let-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indicating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number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copies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corresponding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component protein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chain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example,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‘</a:t>
            </a:r>
            <a:r>
              <a:rPr dirty="0" sz="800" spc="30">
                <a:solidFill>
                  <a:srgbClr val="0069A5"/>
                </a:solidFill>
                <a:latin typeface="Calibri"/>
                <a:cs typeface="Calibri"/>
                <a:hlinkClick r:id="rId2"/>
              </a:rPr>
              <a:t>A3B2C2</a:t>
            </a:r>
            <a:r>
              <a:rPr dirty="0" sz="800" spc="30">
                <a:latin typeface="Calibri"/>
                <a:cs typeface="Calibri"/>
              </a:rPr>
              <a:t>’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means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com- </a:t>
            </a:r>
            <a:r>
              <a:rPr dirty="0" sz="800" spc="75">
                <a:latin typeface="Calibri"/>
                <a:cs typeface="Calibri"/>
              </a:rPr>
              <a:t>plex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contains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three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different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protein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chains,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B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C,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there </a:t>
            </a:r>
            <a:r>
              <a:rPr dirty="0" sz="800" spc="20">
                <a:latin typeface="Calibri"/>
                <a:cs typeface="Calibri"/>
              </a:rPr>
              <a:t>are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three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copies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two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copies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B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two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copies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proteins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140">
                <a:latin typeface="Calibri"/>
                <a:cs typeface="Calibri"/>
              </a:rPr>
              <a:t>C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complex.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homomers,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dataset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contains twenty-</a:t>
            </a:r>
            <a:r>
              <a:rPr dirty="0" sz="800" spc="55">
                <a:latin typeface="Calibri"/>
                <a:cs typeface="Calibri"/>
              </a:rPr>
              <a:t>two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‘A2’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(dimer),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thirteen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‘A3’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(trimer),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four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‘A4’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(tetramer)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one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‘A8’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(octamer)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complexes.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heteromers,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nine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‘A1B1’,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three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‘A2B2’,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‘A3B1’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‘A1B1C1D1E1’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complexes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dataset </a:t>
            </a:r>
            <a:r>
              <a:rPr dirty="0" sz="800" spc="60">
                <a:latin typeface="Calibri"/>
                <a:cs typeface="Calibri"/>
              </a:rPr>
              <a:t>(Supplementary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Table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7).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899" y="4536003"/>
            <a:ext cx="3318510" cy="1663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-85">
                <a:latin typeface="Arial Black"/>
                <a:cs typeface="Arial Black"/>
              </a:rPr>
              <a:t>Human</a:t>
            </a:r>
            <a:r>
              <a:rPr dirty="0" sz="800" spc="15">
                <a:latin typeface="Arial Black"/>
                <a:cs typeface="Arial Black"/>
              </a:rPr>
              <a:t> </a:t>
            </a:r>
            <a:r>
              <a:rPr dirty="0" sz="800" spc="-45">
                <a:latin typeface="Arial Black"/>
                <a:cs typeface="Arial Black"/>
              </a:rPr>
              <a:t>proteome</a:t>
            </a:r>
            <a:r>
              <a:rPr dirty="0" sz="800" spc="-45" b="1">
                <a:latin typeface="Calibri"/>
                <a:cs typeface="Calibri"/>
              </a:rPr>
              <a:t>.</a:t>
            </a:r>
            <a:r>
              <a:rPr dirty="0" sz="800" spc="5" b="1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human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proteome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dataset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contains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than </a:t>
            </a:r>
            <a:r>
              <a:rPr dirty="0" sz="800" spc="80">
                <a:latin typeface="Calibri"/>
                <a:cs typeface="Calibri"/>
              </a:rPr>
              <a:t>20,000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peptides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with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lengths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between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34,350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amino </a:t>
            </a:r>
            <a:r>
              <a:rPr dirty="0" sz="800" spc="60">
                <a:latin typeface="Calibri"/>
                <a:cs typeface="Calibri"/>
              </a:rPr>
              <a:t>acids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collected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UniProt</a:t>
            </a:r>
            <a:r>
              <a:rPr dirty="0" sz="800" spc="-10">
                <a:latin typeface="Calibri"/>
                <a:cs typeface="Calibri"/>
              </a:rPr>
              <a:t> (</a:t>
            </a:r>
            <a:r>
              <a:rPr dirty="0" sz="800" spc="-10">
                <a:solidFill>
                  <a:srgbClr val="0069A5"/>
                </a:solidFill>
                <a:latin typeface="Calibri"/>
                <a:cs typeface="Calibri"/>
                <a:hlinkClick r:id="rId3"/>
              </a:rPr>
              <a:t>https://www.uniprot.org/uniprotkb/?</a:t>
            </a:r>
            <a:r>
              <a:rPr dirty="0" sz="800" spc="6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5">
                <a:solidFill>
                  <a:srgbClr val="0069A5"/>
                </a:solidFill>
                <a:latin typeface="Calibri"/>
                <a:cs typeface="Calibri"/>
                <a:hlinkClick r:id="rId3"/>
              </a:rPr>
              <a:t>facets=reviewed%3Atrue&amp;query=proteome%3AUP000005640</a:t>
            </a:r>
            <a:r>
              <a:rPr dirty="0" sz="800" spc="65">
                <a:latin typeface="Calibri"/>
                <a:cs typeface="Calibri"/>
              </a:rPr>
              <a:t>).</a:t>
            </a:r>
            <a:r>
              <a:rPr dirty="0" sz="800" spc="204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In </a:t>
            </a:r>
            <a:r>
              <a:rPr dirty="0" sz="800" spc="20">
                <a:latin typeface="Calibri"/>
                <a:cs typeface="Calibri"/>
              </a:rPr>
              <a:t>2021,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DeepMind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released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model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database,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AlphaFold2 </a:t>
            </a:r>
            <a:r>
              <a:rPr dirty="0" sz="800" spc="50">
                <a:latin typeface="Calibri"/>
                <a:cs typeface="Calibri"/>
              </a:rPr>
              <a:t>DB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  <a:hlinkClick r:id="rId4" action="ppaction://hlinksldjump"/>
              </a:rPr>
              <a:t>22</a:t>
            </a:r>
            <a:r>
              <a:rPr dirty="0" sz="800" spc="50">
                <a:latin typeface="Calibri"/>
                <a:cs typeface="Calibri"/>
              </a:rPr>
              <a:t>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which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contains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structure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AlphaFold2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for </a:t>
            </a:r>
            <a:r>
              <a:rPr dirty="0" sz="800" spc="40">
                <a:latin typeface="Calibri"/>
                <a:cs typeface="Calibri"/>
              </a:rPr>
              <a:t>several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reference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proteomes,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including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human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proteome.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How- ever,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only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around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70%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(13,838)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human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proteins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AlphaFold2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DB </a:t>
            </a:r>
            <a:r>
              <a:rPr dirty="0" sz="800" spc="55">
                <a:latin typeface="Calibri"/>
                <a:cs typeface="Calibri"/>
              </a:rPr>
              <a:t>have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confident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predictions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114">
                <a:latin typeface="Calibri"/>
                <a:cs typeface="Calibri"/>
              </a:rPr>
              <a:t>pLDDT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≥</a:t>
            </a:r>
            <a:r>
              <a:rPr dirty="0" sz="800" spc="10">
                <a:latin typeface="Calibri"/>
                <a:cs typeface="Calibri"/>
              </a:rPr>
              <a:t> 0.7.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From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remaining </a:t>
            </a:r>
            <a:r>
              <a:rPr dirty="0" sz="800" spc="30">
                <a:latin typeface="Calibri"/>
                <a:cs typeface="Calibri"/>
              </a:rPr>
              <a:t>6,757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failed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create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confident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folds, </a:t>
            </a:r>
            <a:r>
              <a:rPr dirty="0" sz="800" spc="50">
                <a:latin typeface="Calibri"/>
                <a:cs typeface="Calibri"/>
              </a:rPr>
              <a:t>we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selected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5,042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proteins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lengths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120">
                <a:latin typeface="Calibri"/>
                <a:cs typeface="Calibri"/>
              </a:rPr>
              <a:t>&lt;800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amino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acids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for </a:t>
            </a:r>
            <a:r>
              <a:rPr dirty="0" sz="800" spc="60">
                <a:latin typeface="Calibri"/>
                <a:cs typeface="Calibri"/>
              </a:rPr>
              <a:t>remodeling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DMFold.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91299" y="6305171"/>
            <a:ext cx="3264535" cy="4406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850" spc="85" b="1">
                <a:latin typeface="Calibri"/>
                <a:cs typeface="Calibri"/>
              </a:rPr>
              <a:t>Number</a:t>
            </a:r>
            <a:r>
              <a:rPr dirty="0" sz="850" spc="-60" b="1">
                <a:latin typeface="Calibri"/>
                <a:cs typeface="Calibri"/>
              </a:rPr>
              <a:t> </a:t>
            </a:r>
            <a:r>
              <a:rPr dirty="0" sz="850" spc="60" b="1">
                <a:latin typeface="Calibri"/>
                <a:cs typeface="Calibri"/>
              </a:rPr>
              <a:t>of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55" b="1">
                <a:latin typeface="Calibri"/>
                <a:cs typeface="Calibri"/>
              </a:rPr>
              <a:t>effective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70" b="1">
                <a:latin typeface="Calibri"/>
                <a:cs typeface="Calibri"/>
              </a:rPr>
              <a:t>sequences</a:t>
            </a:r>
            <a:r>
              <a:rPr dirty="0" sz="850" spc="-60" b="1">
                <a:latin typeface="Calibri"/>
                <a:cs typeface="Calibri"/>
              </a:rPr>
              <a:t> </a:t>
            </a:r>
            <a:r>
              <a:rPr dirty="0" sz="850" spc="70" b="1">
                <a:latin typeface="Calibri"/>
                <a:cs typeface="Calibri"/>
              </a:rPr>
              <a:t>in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the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55" b="1">
                <a:latin typeface="Calibri"/>
                <a:cs typeface="Calibri"/>
              </a:rPr>
              <a:t>MSA</a:t>
            </a:r>
            <a:endParaRPr sz="850">
              <a:latin typeface="Calibri"/>
              <a:cs typeface="Calibri"/>
            </a:endParaRPr>
          </a:p>
          <a:p>
            <a:pPr marL="12700" marR="5080">
              <a:lnSpc>
                <a:spcPts val="1080"/>
              </a:lnSpc>
              <a:spcBef>
                <a:spcPts val="40"/>
              </a:spcBef>
            </a:pP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quantify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diversity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define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number of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effective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(Neff)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follows: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593192" y="6994100"/>
            <a:ext cx="125730" cy="38735"/>
            <a:chOff x="1593192" y="6994100"/>
            <a:chExt cx="125730" cy="38735"/>
          </a:xfrm>
        </p:grpSpPr>
        <p:sp>
          <p:nvSpPr>
            <p:cNvPr id="9" name="object 9" descr=""/>
            <p:cNvSpPr/>
            <p:nvPr/>
          </p:nvSpPr>
          <p:spPr>
            <a:xfrm>
              <a:off x="1593192" y="6997326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30" h="0">
                  <a:moveTo>
                    <a:pt x="0" y="0"/>
                  </a:moveTo>
                  <a:lnTo>
                    <a:pt x="125552" y="0"/>
                  </a:lnTo>
                </a:path>
              </a:pathLst>
            </a:custGeom>
            <a:ln w="64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68540" y="7029597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 h="0">
                  <a:moveTo>
                    <a:pt x="0" y="0"/>
                  </a:moveTo>
                  <a:lnTo>
                    <a:pt x="50203" y="0"/>
                  </a:lnTo>
                </a:path>
              </a:pathLst>
            </a:custGeom>
            <a:ln w="64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773403" y="6826875"/>
            <a:ext cx="71755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50" i="1">
                <a:latin typeface="Century Gothic"/>
                <a:cs typeface="Century Gothic"/>
              </a:rPr>
              <a:t>N</a:t>
            </a:r>
            <a:endParaRPr sz="500">
              <a:latin typeface="Century Gothic"/>
              <a:cs typeface="Century Gothic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6464" y="6914214"/>
            <a:ext cx="618490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9109" algn="l"/>
              </a:tabLst>
            </a:pPr>
            <a:r>
              <a:rPr dirty="0" sz="750">
                <a:latin typeface="Arial"/>
                <a:cs typeface="Arial"/>
              </a:rPr>
              <a:t>Neff</a:t>
            </a:r>
            <a:r>
              <a:rPr dirty="0" sz="750" spc="90">
                <a:latin typeface="Arial"/>
                <a:cs typeface="Arial"/>
              </a:rPr>
              <a:t> </a:t>
            </a:r>
            <a:r>
              <a:rPr dirty="0" sz="750" spc="60">
                <a:latin typeface="Times New Roman"/>
                <a:cs typeface="Times New Roman"/>
              </a:rPr>
              <a:t>=</a:t>
            </a:r>
            <a:r>
              <a:rPr dirty="0" sz="750">
                <a:latin typeface="Times New Roman"/>
                <a:cs typeface="Times New Roman"/>
              </a:rPr>
              <a:t>	</a:t>
            </a:r>
            <a:r>
              <a:rPr dirty="0" sz="750" spc="240">
                <a:latin typeface="Times New Roman"/>
                <a:cs typeface="Times New Roman"/>
              </a:rPr>
              <a:t>∑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23420" y="6853482"/>
            <a:ext cx="857885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05180" algn="l"/>
              </a:tabLst>
            </a:pPr>
            <a:r>
              <a:rPr dirty="0" sz="750" spc="-50">
                <a:latin typeface="Arial"/>
                <a:cs typeface="Arial"/>
              </a:rPr>
              <a:t>1</a:t>
            </a:r>
            <a:r>
              <a:rPr dirty="0" sz="750">
                <a:latin typeface="Arial"/>
                <a:cs typeface="Arial"/>
              </a:rPr>
              <a:t>	</a:t>
            </a:r>
            <a:r>
              <a:rPr dirty="0" sz="750" spc="-50"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899311" y="6997327"/>
            <a:ext cx="1098550" cy="0"/>
          </a:xfrm>
          <a:custGeom>
            <a:avLst/>
            <a:gdLst/>
            <a:ahLst/>
            <a:cxnLst/>
            <a:rect l="l" t="t" r="r" b="b"/>
            <a:pathLst>
              <a:path w="1098550" h="0">
                <a:moveTo>
                  <a:pt x="0" y="0"/>
                </a:moveTo>
                <a:lnTo>
                  <a:pt x="1098435" y="0"/>
                </a:lnTo>
              </a:path>
            </a:pathLst>
          </a:custGeom>
          <a:ln w="64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125600" y="7081832"/>
            <a:ext cx="33020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10" i="1">
                <a:latin typeface="Century Gothic"/>
                <a:cs typeface="Century Gothic"/>
              </a:rPr>
              <a:t>m</a:t>
            </a:r>
            <a:r>
              <a:rPr dirty="0" sz="500" spc="-10">
                <a:latin typeface="Times New Roman"/>
                <a:cs typeface="Times New Roman"/>
              </a:rPr>
              <a:t>=</a:t>
            </a:r>
            <a:r>
              <a:rPr dirty="0" sz="500" spc="-10">
                <a:latin typeface="Arial"/>
                <a:cs typeface="Arial"/>
              </a:rPr>
              <a:t>1</a:t>
            </a:r>
            <a:r>
              <a:rPr dirty="0" sz="500" spc="-10">
                <a:latin typeface="Times New Roman"/>
                <a:cs typeface="Times New Roman"/>
              </a:rPr>
              <a:t>,</a:t>
            </a:r>
            <a:r>
              <a:rPr dirty="0" sz="500" spc="-10" i="1">
                <a:latin typeface="Century Gothic"/>
                <a:cs typeface="Century Gothic"/>
              </a:rPr>
              <a:t>m</a:t>
            </a:r>
            <a:r>
              <a:rPr dirty="0" sz="500" spc="-10">
                <a:latin typeface="Times New Roman"/>
                <a:cs typeface="Times New Roman"/>
              </a:rPr>
              <a:t>≠</a:t>
            </a:r>
            <a:r>
              <a:rPr dirty="0" sz="500" spc="-10" i="1">
                <a:latin typeface="Century Gothic"/>
                <a:cs typeface="Century Gothic"/>
              </a:rPr>
              <a:t>n</a:t>
            </a:r>
            <a:endParaRPr sz="500">
              <a:latin typeface="Century Gothic"/>
              <a:cs typeface="Century Gothic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564270" y="7066746"/>
            <a:ext cx="14224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25" i="1">
                <a:latin typeface="Century Gothic"/>
                <a:cs typeface="Century Gothic"/>
              </a:rPr>
              <a:t>m</a:t>
            </a:r>
            <a:r>
              <a:rPr dirty="0" sz="500" spc="-25">
                <a:latin typeface="Times New Roman"/>
                <a:cs typeface="Times New Roman"/>
              </a:rPr>
              <a:t>,</a:t>
            </a:r>
            <a:r>
              <a:rPr dirty="0" sz="500" spc="-25" i="1">
                <a:latin typeface="Century Gothic"/>
                <a:cs typeface="Century Gothic"/>
              </a:rPr>
              <a:t>n</a:t>
            </a:r>
            <a:endParaRPr sz="500">
              <a:latin typeface="Century Gothic"/>
              <a:cs typeface="Century Gothic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55092" y="7019480"/>
            <a:ext cx="1480820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893444" algn="l"/>
                <a:tab pos="1170305" algn="l"/>
              </a:tabLst>
            </a:pPr>
            <a:r>
              <a:rPr dirty="0" baseline="7407" sz="1125" spc="157">
                <a:latin typeface="Times New Roman"/>
                <a:cs typeface="Times New Roman"/>
              </a:rPr>
              <a:t>√</a:t>
            </a:r>
            <a:r>
              <a:rPr dirty="0" sz="750" spc="105" i="1">
                <a:latin typeface="Century Gothic"/>
                <a:cs typeface="Century Gothic"/>
              </a:rPr>
              <a:t>L</a:t>
            </a:r>
            <a:r>
              <a:rPr dirty="0" sz="750" spc="55" i="1">
                <a:latin typeface="Century Gothic"/>
                <a:cs typeface="Century Gothic"/>
              </a:rPr>
              <a:t> </a:t>
            </a:r>
            <a:r>
              <a:rPr dirty="0" baseline="5555" sz="750" i="1">
                <a:latin typeface="Century Gothic"/>
                <a:cs typeface="Century Gothic"/>
              </a:rPr>
              <a:t>n</a:t>
            </a:r>
            <a:r>
              <a:rPr dirty="0" baseline="5555" sz="750">
                <a:latin typeface="Times New Roman"/>
                <a:cs typeface="Times New Roman"/>
              </a:rPr>
              <a:t>=</a:t>
            </a:r>
            <a:r>
              <a:rPr dirty="0" baseline="5555" sz="750">
                <a:latin typeface="Arial"/>
                <a:cs typeface="Arial"/>
              </a:rPr>
              <a:t>1</a:t>
            </a:r>
            <a:r>
              <a:rPr dirty="0" baseline="5555" sz="750" spc="187">
                <a:latin typeface="Arial"/>
                <a:cs typeface="Arial"/>
              </a:rPr>
              <a:t> </a:t>
            </a:r>
            <a:r>
              <a:rPr dirty="0" sz="750" spc="-105">
                <a:latin typeface="Arial"/>
                <a:cs typeface="Arial"/>
              </a:rPr>
              <a:t>1</a:t>
            </a:r>
            <a:r>
              <a:rPr dirty="0" sz="750" spc="-30">
                <a:latin typeface="Arial"/>
                <a:cs typeface="Arial"/>
              </a:rPr>
              <a:t> </a:t>
            </a:r>
            <a:r>
              <a:rPr dirty="0" sz="750" spc="110">
                <a:latin typeface="Times New Roman"/>
                <a:cs typeface="Times New Roman"/>
              </a:rPr>
              <a:t>+</a:t>
            </a:r>
            <a:r>
              <a:rPr dirty="0" sz="750" spc="-10">
                <a:latin typeface="Times New Roman"/>
                <a:cs typeface="Times New Roman"/>
              </a:rPr>
              <a:t> </a:t>
            </a:r>
            <a:r>
              <a:rPr dirty="0" sz="750" spc="45">
                <a:latin typeface="Times New Roman"/>
                <a:cs typeface="Times New Roman"/>
              </a:rPr>
              <a:t>∑</a:t>
            </a:r>
            <a:r>
              <a:rPr dirty="0" baseline="50000" sz="750" spc="67" i="1">
                <a:latin typeface="Century Gothic"/>
                <a:cs typeface="Century Gothic"/>
              </a:rPr>
              <a:t>N</a:t>
            </a:r>
            <a:r>
              <a:rPr dirty="0" baseline="50000" sz="750" i="1">
                <a:latin typeface="Century Gothic"/>
                <a:cs typeface="Century Gothic"/>
              </a:rPr>
              <a:t>	</a:t>
            </a:r>
            <a:r>
              <a:rPr dirty="0" sz="750" i="1">
                <a:latin typeface="Century Gothic"/>
                <a:cs typeface="Century Gothic"/>
              </a:rPr>
              <a:t>I</a:t>
            </a:r>
            <a:r>
              <a:rPr dirty="0" sz="750" spc="-45" i="1">
                <a:latin typeface="Century Gothic"/>
                <a:cs typeface="Century Gothic"/>
              </a:rPr>
              <a:t> </a:t>
            </a:r>
            <a:r>
              <a:rPr dirty="0" sz="750" spc="-25">
                <a:latin typeface="Times New Roman"/>
                <a:cs typeface="Times New Roman"/>
              </a:rPr>
              <a:t>[</a:t>
            </a:r>
            <a:r>
              <a:rPr dirty="0" sz="750" spc="-25" i="1">
                <a:latin typeface="Century Gothic"/>
                <a:cs typeface="Century Gothic"/>
              </a:rPr>
              <a:t>S</a:t>
            </a:r>
            <a:r>
              <a:rPr dirty="0" sz="750" i="1">
                <a:latin typeface="Century Gothic"/>
                <a:cs typeface="Century Gothic"/>
              </a:rPr>
              <a:t>	</a:t>
            </a:r>
            <a:r>
              <a:rPr dirty="0" sz="750" spc="120">
                <a:latin typeface="Times New Roman"/>
                <a:cs typeface="Times New Roman"/>
              </a:rPr>
              <a:t>≥</a:t>
            </a:r>
            <a:r>
              <a:rPr dirty="0" sz="750" spc="20">
                <a:latin typeface="Times New Roman"/>
                <a:cs typeface="Times New Roman"/>
              </a:rPr>
              <a:t> </a:t>
            </a:r>
            <a:r>
              <a:rPr dirty="0" sz="750" spc="-20">
                <a:latin typeface="Arial"/>
                <a:cs typeface="Arial"/>
              </a:rPr>
              <a:t>0</a:t>
            </a:r>
            <a:r>
              <a:rPr dirty="0" sz="750" spc="-20">
                <a:latin typeface="Times New Roman"/>
                <a:cs typeface="Times New Roman"/>
              </a:rPr>
              <a:t>.</a:t>
            </a:r>
            <a:r>
              <a:rPr dirty="0" sz="750" spc="-20">
                <a:latin typeface="Arial"/>
                <a:cs typeface="Arial"/>
              </a:rPr>
              <a:t>8</a:t>
            </a:r>
            <a:r>
              <a:rPr dirty="0" sz="750" spc="-20">
                <a:latin typeface="Times New Roman"/>
                <a:cs typeface="Times New Roman"/>
              </a:rPr>
              <a:t>]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603955" y="6914243"/>
            <a:ext cx="135255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50" spc="-25">
                <a:latin typeface="Arial"/>
                <a:cs typeface="Arial"/>
              </a:rPr>
              <a:t>(1)</a:t>
            </a:r>
            <a:endParaRPr sz="7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65792" y="7266506"/>
            <a:ext cx="3320415" cy="981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70">
                <a:latin typeface="Calibri"/>
                <a:cs typeface="Calibri"/>
              </a:rPr>
              <a:t>where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L</a:t>
            </a:r>
            <a:r>
              <a:rPr dirty="0" sz="800" spc="20" i="1">
                <a:latin typeface="Book Antiqua"/>
                <a:cs typeface="Book Antiqua"/>
              </a:rPr>
              <a:t> </a:t>
            </a:r>
            <a:r>
              <a:rPr dirty="0" sz="800" spc="70">
                <a:latin typeface="Calibri"/>
                <a:cs typeface="Calibri"/>
              </a:rPr>
              <a:t>is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length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of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query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sequence,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N</a:t>
            </a:r>
            <a:r>
              <a:rPr dirty="0" sz="800" spc="15" i="1">
                <a:latin typeface="Book Antiqua"/>
                <a:cs typeface="Book Antiqua"/>
              </a:rPr>
              <a:t> </a:t>
            </a:r>
            <a:r>
              <a:rPr dirty="0" sz="800" spc="70">
                <a:latin typeface="Calibri"/>
                <a:cs typeface="Calibri"/>
              </a:rPr>
              <a:t>is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number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 </a:t>
            </a:r>
            <a:r>
              <a:rPr dirty="0" sz="800" spc="85">
                <a:latin typeface="Calibri"/>
                <a:cs typeface="Calibri"/>
              </a:rPr>
              <a:t>sequences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contained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in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MSA,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S</a:t>
            </a:r>
            <a:r>
              <a:rPr dirty="0" baseline="-16666" sz="750" i="1">
                <a:latin typeface="Book Antiqua"/>
                <a:cs typeface="Book Antiqua"/>
              </a:rPr>
              <a:t>m,n</a:t>
            </a:r>
            <a:r>
              <a:rPr dirty="0" baseline="-16666" sz="750" spc="240" i="1">
                <a:latin typeface="Book Antiqua"/>
                <a:cs typeface="Book Antiqua"/>
              </a:rPr>
              <a:t> </a:t>
            </a:r>
            <a:r>
              <a:rPr dirty="0" sz="800" spc="70">
                <a:latin typeface="Calibri"/>
                <a:cs typeface="Calibri"/>
              </a:rPr>
              <a:t>is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sequence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identity </a:t>
            </a:r>
            <a:r>
              <a:rPr dirty="0" sz="800" spc="70">
                <a:latin typeface="Calibri"/>
                <a:cs typeface="Calibri"/>
              </a:rPr>
              <a:t>between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90" i="1">
                <a:latin typeface="Book Antiqua"/>
                <a:cs typeface="Book Antiqua"/>
              </a:rPr>
              <a:t>m</a:t>
            </a:r>
            <a:r>
              <a:rPr dirty="0" sz="800" spc="90">
                <a:latin typeface="Calibri"/>
                <a:cs typeface="Calibri"/>
              </a:rPr>
              <a:t>th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and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0" i="1">
                <a:latin typeface="Book Antiqua"/>
                <a:cs typeface="Book Antiqua"/>
              </a:rPr>
              <a:t>n</a:t>
            </a:r>
            <a:r>
              <a:rPr dirty="0" sz="800" spc="70">
                <a:latin typeface="Calibri"/>
                <a:cs typeface="Calibri"/>
              </a:rPr>
              <a:t>th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sequences,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and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I</a:t>
            </a:r>
            <a:r>
              <a:rPr dirty="0" sz="800">
                <a:latin typeface="Calibri"/>
                <a:cs typeface="Calibri"/>
              </a:rPr>
              <a:t>[]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represents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Iver- </a:t>
            </a:r>
            <a:r>
              <a:rPr dirty="0" sz="800" spc="75">
                <a:latin typeface="Calibri"/>
                <a:cs typeface="Calibri"/>
              </a:rPr>
              <a:t>son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bracket,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which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takes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value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I</a:t>
            </a:r>
            <a:r>
              <a:rPr dirty="0" sz="800">
                <a:latin typeface="Calibri"/>
                <a:cs typeface="Calibri"/>
              </a:rPr>
              <a:t>[</a:t>
            </a:r>
            <a:r>
              <a:rPr dirty="0" sz="800" i="1">
                <a:latin typeface="Book Antiqua"/>
                <a:cs typeface="Book Antiqua"/>
              </a:rPr>
              <a:t>S</a:t>
            </a:r>
            <a:r>
              <a:rPr dirty="0" baseline="-16666" sz="750" i="1">
                <a:latin typeface="Book Antiqua"/>
                <a:cs typeface="Book Antiqua"/>
              </a:rPr>
              <a:t>m,n</a:t>
            </a:r>
            <a:r>
              <a:rPr dirty="0" baseline="-16666" sz="750" spc="97" i="1">
                <a:latin typeface="Book Antiqua"/>
                <a:cs typeface="Book Antiqua"/>
              </a:rPr>
              <a:t> </a:t>
            </a:r>
            <a:r>
              <a:rPr dirty="0" sz="800" spc="80">
                <a:latin typeface="Calibri"/>
                <a:cs typeface="Calibri"/>
              </a:rPr>
              <a:t>≥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0.8]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S</a:t>
            </a:r>
            <a:r>
              <a:rPr dirty="0" baseline="-16666" sz="750" i="1">
                <a:latin typeface="Book Antiqua"/>
                <a:cs typeface="Book Antiqua"/>
              </a:rPr>
              <a:t>m,n</a:t>
            </a:r>
            <a:r>
              <a:rPr dirty="0" baseline="-16666" sz="750" spc="104" i="1">
                <a:latin typeface="Book Antiqua"/>
                <a:cs typeface="Book Antiqua"/>
              </a:rPr>
              <a:t> </a:t>
            </a:r>
            <a:r>
              <a:rPr dirty="0" sz="800" spc="80">
                <a:latin typeface="Calibri"/>
                <a:cs typeface="Calibri"/>
              </a:rPr>
              <a:t>≥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0.8,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and </a:t>
            </a:r>
            <a:r>
              <a:rPr dirty="0" sz="800" spc="140">
                <a:latin typeface="Calibri"/>
                <a:cs typeface="Calibri"/>
              </a:rPr>
              <a:t>0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otherwise.</a:t>
            </a:r>
            <a:endParaRPr sz="800">
              <a:latin typeface="Calibri"/>
              <a:cs typeface="Calibri"/>
            </a:endParaRPr>
          </a:p>
          <a:p>
            <a:pPr algn="just" marL="38100" marR="33020" indent="215900">
              <a:lnSpc>
                <a:spcPct val="112000"/>
              </a:lnSpc>
            </a:pPr>
            <a:r>
              <a:rPr dirty="0" sz="800" spc="45">
                <a:latin typeface="Calibri"/>
                <a:cs typeface="Calibri"/>
              </a:rPr>
              <a:t>Based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definition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equation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(</a:t>
            </a:r>
            <a:r>
              <a:rPr dirty="0" sz="800">
                <a:solidFill>
                  <a:srgbClr val="0069A5"/>
                </a:solidFill>
                <a:latin typeface="Calibri"/>
                <a:cs typeface="Calibri"/>
                <a:hlinkClick r:id="rId5" action="ppaction://hlinksldjump"/>
              </a:rPr>
              <a:t>1</a:t>
            </a:r>
            <a:r>
              <a:rPr dirty="0" sz="800">
                <a:latin typeface="Calibri"/>
                <a:cs typeface="Calibri"/>
              </a:rPr>
              <a:t>),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diverse </a:t>
            </a:r>
            <a:r>
              <a:rPr dirty="0" sz="800" spc="60">
                <a:latin typeface="Calibri"/>
                <a:cs typeface="Calibri"/>
              </a:rPr>
              <a:t>set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of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sequence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pairs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sequence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identity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&lt;0.8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have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60">
                <a:latin typeface="Calibri"/>
                <a:cs typeface="Calibri"/>
              </a:rPr>
              <a:t> term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94604" y="8243961"/>
            <a:ext cx="114300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50" spc="110">
                <a:latin typeface="Times New Roman"/>
                <a:cs typeface="Times New Roman"/>
              </a:rPr>
              <a:t>∑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83424" y="8213504"/>
            <a:ext cx="71755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50" i="1">
                <a:latin typeface="Century Gothic"/>
                <a:cs typeface="Century Gothic"/>
              </a:rPr>
              <a:t>N</a:t>
            </a:r>
            <a:endParaRPr sz="500">
              <a:latin typeface="Century Gothic"/>
              <a:cs typeface="Century Gothic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83424" y="8306567"/>
            <a:ext cx="33020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10" i="1">
                <a:latin typeface="Century Gothic"/>
                <a:cs typeface="Century Gothic"/>
              </a:rPr>
              <a:t>m</a:t>
            </a:r>
            <a:r>
              <a:rPr dirty="0" sz="500" spc="-10">
                <a:latin typeface="Times New Roman"/>
                <a:cs typeface="Times New Roman"/>
              </a:rPr>
              <a:t>=</a:t>
            </a:r>
            <a:r>
              <a:rPr dirty="0" sz="500" spc="-10">
                <a:latin typeface="Arial"/>
                <a:cs typeface="Arial"/>
              </a:rPr>
              <a:t>1</a:t>
            </a:r>
            <a:r>
              <a:rPr dirty="0" sz="500" spc="-10">
                <a:latin typeface="Times New Roman"/>
                <a:cs typeface="Times New Roman"/>
              </a:rPr>
              <a:t>,</a:t>
            </a:r>
            <a:r>
              <a:rPr dirty="0" sz="500" spc="-10" i="1">
                <a:latin typeface="Century Gothic"/>
                <a:cs typeface="Century Gothic"/>
              </a:rPr>
              <a:t>m</a:t>
            </a:r>
            <a:r>
              <a:rPr dirty="0" sz="500" spc="-10">
                <a:latin typeface="Times New Roman"/>
                <a:cs typeface="Times New Roman"/>
              </a:rPr>
              <a:t>≠</a:t>
            </a:r>
            <a:r>
              <a:rPr dirty="0" sz="500" spc="-10" i="1">
                <a:latin typeface="Century Gothic"/>
                <a:cs typeface="Century Gothic"/>
              </a:rPr>
              <a:t>n</a:t>
            </a:r>
            <a:endParaRPr sz="500">
              <a:latin typeface="Century Gothic"/>
              <a:cs typeface="Century Gothic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68707" y="8234372"/>
            <a:ext cx="2914015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750" spc="10" i="1">
                <a:latin typeface="Century Gothic"/>
                <a:cs typeface="Century Gothic"/>
              </a:rPr>
              <a:t>I</a:t>
            </a:r>
            <a:r>
              <a:rPr dirty="0" sz="750" spc="-75" i="1">
                <a:latin typeface="Century Gothic"/>
                <a:cs typeface="Century Gothic"/>
              </a:rPr>
              <a:t> </a:t>
            </a:r>
            <a:r>
              <a:rPr dirty="0" sz="750" spc="10">
                <a:latin typeface="Times New Roman"/>
                <a:cs typeface="Times New Roman"/>
              </a:rPr>
              <a:t>[</a:t>
            </a:r>
            <a:r>
              <a:rPr dirty="0" sz="750" spc="10" i="1">
                <a:latin typeface="Century Gothic"/>
                <a:cs typeface="Century Gothic"/>
              </a:rPr>
              <a:t>S</a:t>
            </a:r>
            <a:r>
              <a:rPr dirty="0" baseline="-16666" sz="750" spc="15" i="1">
                <a:latin typeface="Century Gothic"/>
                <a:cs typeface="Century Gothic"/>
              </a:rPr>
              <a:t>m</a:t>
            </a:r>
            <a:r>
              <a:rPr dirty="0" baseline="-16666" sz="750" spc="15">
                <a:latin typeface="Times New Roman"/>
                <a:cs typeface="Times New Roman"/>
              </a:rPr>
              <a:t>,</a:t>
            </a:r>
            <a:r>
              <a:rPr dirty="0" baseline="-16666" sz="750" spc="15" i="1">
                <a:latin typeface="Century Gothic"/>
                <a:cs typeface="Century Gothic"/>
              </a:rPr>
              <a:t>n</a:t>
            </a:r>
            <a:r>
              <a:rPr dirty="0" baseline="-16666" sz="750" spc="209" i="1">
                <a:latin typeface="Century Gothic"/>
                <a:cs typeface="Century Gothic"/>
              </a:rPr>
              <a:t> </a:t>
            </a:r>
            <a:r>
              <a:rPr dirty="0" sz="750" spc="120">
                <a:latin typeface="Times New Roman"/>
                <a:cs typeface="Times New Roman"/>
              </a:rPr>
              <a:t>≥</a:t>
            </a:r>
            <a:r>
              <a:rPr dirty="0" sz="750" spc="40">
                <a:latin typeface="Times New Roman"/>
                <a:cs typeface="Times New Roman"/>
              </a:rPr>
              <a:t> </a:t>
            </a:r>
            <a:r>
              <a:rPr dirty="0" sz="750" spc="10">
                <a:latin typeface="Arial"/>
                <a:cs typeface="Arial"/>
              </a:rPr>
              <a:t>0</a:t>
            </a:r>
            <a:r>
              <a:rPr dirty="0" sz="750" spc="10">
                <a:latin typeface="Times New Roman"/>
                <a:cs typeface="Times New Roman"/>
              </a:rPr>
              <a:t>.</a:t>
            </a:r>
            <a:r>
              <a:rPr dirty="0" sz="750" spc="10">
                <a:latin typeface="Arial"/>
                <a:cs typeface="Arial"/>
              </a:rPr>
              <a:t>8</a:t>
            </a:r>
            <a:r>
              <a:rPr dirty="0" sz="750" spc="10">
                <a:latin typeface="Times New Roman"/>
                <a:cs typeface="Times New Roman"/>
              </a:rPr>
              <a:t>]</a:t>
            </a:r>
            <a:r>
              <a:rPr dirty="0" sz="750" spc="-75">
                <a:latin typeface="Times New Roman"/>
                <a:cs typeface="Times New Roman"/>
              </a:rPr>
              <a:t> </a:t>
            </a:r>
            <a:r>
              <a:rPr dirty="0" sz="800" spc="55">
                <a:latin typeface="Calibri"/>
                <a:cs typeface="Calibri"/>
              </a:rPr>
              <a:t>closer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0,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thus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result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higher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value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91293" y="8387329"/>
            <a:ext cx="3265804" cy="298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12000"/>
              </a:lnSpc>
              <a:spcBef>
                <a:spcPts val="95"/>
              </a:spcBef>
            </a:pPr>
            <a:r>
              <a:rPr dirty="0" sz="800" spc="60">
                <a:latin typeface="Calibri"/>
                <a:cs typeface="Calibri"/>
              </a:rPr>
              <a:t>given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same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number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(</a:t>
            </a:r>
            <a:r>
              <a:rPr dirty="0" sz="800" i="1">
                <a:latin typeface="Book Antiqua"/>
                <a:cs typeface="Book Antiqua"/>
              </a:rPr>
              <a:t>N</a:t>
            </a:r>
            <a:r>
              <a:rPr dirty="0" sz="800">
                <a:latin typeface="Calibri"/>
                <a:cs typeface="Calibri"/>
              </a:rPr>
              <a:t>).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case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all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-65" i="1">
                <a:latin typeface="Book Antiqua"/>
                <a:cs typeface="Book Antiqua"/>
              </a:rPr>
              <a:t>N</a:t>
            </a:r>
            <a:r>
              <a:rPr dirty="0" sz="800" spc="-35" i="1">
                <a:latin typeface="Book Antiqua"/>
                <a:cs typeface="Book Antiqua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MSA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diverse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(pairwise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sequence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identity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&lt;0.8),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term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69204" y="8623186"/>
            <a:ext cx="211454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33333" sz="1125" spc="67">
                <a:latin typeface="Times New Roman"/>
                <a:cs typeface="Times New Roman"/>
              </a:rPr>
              <a:t>∑</a:t>
            </a:r>
            <a:r>
              <a:rPr dirty="0" sz="500" spc="45" i="1">
                <a:latin typeface="Century Gothic"/>
                <a:cs typeface="Century Gothic"/>
              </a:rPr>
              <a:t>N</a:t>
            </a:r>
            <a:endParaRPr sz="500">
              <a:latin typeface="Century Gothic"/>
              <a:cs typeface="Century Gothic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83424" y="8744717"/>
            <a:ext cx="33020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10" i="1">
                <a:latin typeface="Century Gothic"/>
                <a:cs typeface="Century Gothic"/>
              </a:rPr>
              <a:t>m</a:t>
            </a:r>
            <a:r>
              <a:rPr dirty="0" sz="500" spc="-10">
                <a:latin typeface="Times New Roman"/>
                <a:cs typeface="Times New Roman"/>
              </a:rPr>
              <a:t>=</a:t>
            </a:r>
            <a:r>
              <a:rPr dirty="0" sz="500" spc="-10">
                <a:latin typeface="Arial"/>
                <a:cs typeface="Arial"/>
              </a:rPr>
              <a:t>1</a:t>
            </a:r>
            <a:r>
              <a:rPr dirty="0" sz="500" spc="-10">
                <a:latin typeface="Times New Roman"/>
                <a:cs typeface="Times New Roman"/>
              </a:rPr>
              <a:t>,</a:t>
            </a:r>
            <a:r>
              <a:rPr dirty="0" sz="500" spc="-10" i="1">
                <a:latin typeface="Century Gothic"/>
                <a:cs typeface="Century Gothic"/>
              </a:rPr>
              <a:t>m</a:t>
            </a:r>
            <a:r>
              <a:rPr dirty="0" sz="500" spc="-10">
                <a:latin typeface="Times New Roman"/>
                <a:cs typeface="Times New Roman"/>
              </a:rPr>
              <a:t>≠</a:t>
            </a:r>
            <a:r>
              <a:rPr dirty="0" sz="500" spc="-10" i="1">
                <a:latin typeface="Century Gothic"/>
                <a:cs typeface="Century Gothic"/>
              </a:rPr>
              <a:t>n</a:t>
            </a:r>
            <a:endParaRPr sz="500">
              <a:latin typeface="Century Gothic"/>
              <a:cs typeface="Century Gothic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22096" y="8729655"/>
            <a:ext cx="14224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25" i="1">
                <a:latin typeface="Century Gothic"/>
                <a:cs typeface="Century Gothic"/>
              </a:rPr>
              <a:t>m</a:t>
            </a:r>
            <a:r>
              <a:rPr dirty="0" sz="500" spc="-25">
                <a:latin typeface="Times New Roman"/>
                <a:cs typeface="Times New Roman"/>
              </a:rPr>
              <a:t>,</a:t>
            </a:r>
            <a:r>
              <a:rPr dirty="0" sz="500" spc="-25" i="1">
                <a:latin typeface="Century Gothic"/>
                <a:cs typeface="Century Gothic"/>
              </a:rPr>
              <a:t>n</a:t>
            </a:r>
            <a:endParaRPr sz="500">
              <a:latin typeface="Century Gothic"/>
              <a:cs typeface="Century Gothic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2901566" y="8694084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 h="0">
                <a:moveTo>
                  <a:pt x="0" y="0"/>
                </a:moveTo>
                <a:lnTo>
                  <a:pt x="50190" y="0"/>
                </a:lnTo>
              </a:path>
            </a:pathLst>
          </a:custGeom>
          <a:ln w="64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868707" y="8672522"/>
            <a:ext cx="2914015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314960" algn="l"/>
              </a:tabLst>
            </a:pPr>
            <a:r>
              <a:rPr dirty="0" sz="750" i="1">
                <a:latin typeface="Century Gothic"/>
                <a:cs typeface="Century Gothic"/>
              </a:rPr>
              <a:t>I</a:t>
            </a:r>
            <a:r>
              <a:rPr dirty="0" sz="750" spc="-45" i="1">
                <a:latin typeface="Century Gothic"/>
                <a:cs typeface="Century Gothic"/>
              </a:rPr>
              <a:t> </a:t>
            </a:r>
            <a:r>
              <a:rPr dirty="0" sz="750" spc="-25">
                <a:latin typeface="Times New Roman"/>
                <a:cs typeface="Times New Roman"/>
              </a:rPr>
              <a:t>[</a:t>
            </a:r>
            <a:r>
              <a:rPr dirty="0" sz="750" spc="-25" i="1">
                <a:latin typeface="Century Gothic"/>
                <a:cs typeface="Century Gothic"/>
              </a:rPr>
              <a:t>S</a:t>
            </a:r>
            <a:r>
              <a:rPr dirty="0" sz="750" i="1">
                <a:latin typeface="Century Gothic"/>
                <a:cs typeface="Century Gothic"/>
              </a:rPr>
              <a:t>	</a:t>
            </a:r>
            <a:r>
              <a:rPr dirty="0" sz="750" spc="120">
                <a:latin typeface="Times New Roman"/>
                <a:cs typeface="Times New Roman"/>
              </a:rPr>
              <a:t>≥</a:t>
            </a:r>
            <a:r>
              <a:rPr dirty="0" sz="750" spc="45">
                <a:latin typeface="Times New Roman"/>
                <a:cs typeface="Times New Roman"/>
              </a:rPr>
              <a:t> </a:t>
            </a:r>
            <a:r>
              <a:rPr dirty="0" sz="750" spc="10">
                <a:latin typeface="Arial"/>
                <a:cs typeface="Arial"/>
              </a:rPr>
              <a:t>0</a:t>
            </a:r>
            <a:r>
              <a:rPr dirty="0" sz="750" spc="10">
                <a:latin typeface="Times New Roman"/>
                <a:cs typeface="Times New Roman"/>
              </a:rPr>
              <a:t>.</a:t>
            </a:r>
            <a:r>
              <a:rPr dirty="0" sz="750" spc="10">
                <a:latin typeface="Arial"/>
                <a:cs typeface="Arial"/>
              </a:rPr>
              <a:t>8</a:t>
            </a:r>
            <a:r>
              <a:rPr dirty="0" sz="750" spc="10">
                <a:latin typeface="Times New Roman"/>
                <a:cs typeface="Times New Roman"/>
              </a:rPr>
              <a:t>]</a:t>
            </a:r>
            <a:r>
              <a:rPr dirty="0" sz="750" spc="50">
                <a:latin typeface="Times New Roman"/>
                <a:cs typeface="Times New Roman"/>
              </a:rPr>
              <a:t> </a:t>
            </a:r>
            <a:r>
              <a:rPr dirty="0" sz="750" spc="110">
                <a:latin typeface="Times New Roman"/>
                <a:cs typeface="Times New Roman"/>
              </a:rPr>
              <a:t>=</a:t>
            </a:r>
            <a:r>
              <a:rPr dirty="0" sz="750" spc="45">
                <a:latin typeface="Times New Roman"/>
                <a:cs typeface="Times New Roman"/>
              </a:rPr>
              <a:t> </a:t>
            </a:r>
            <a:r>
              <a:rPr dirty="0" sz="750" spc="90">
                <a:latin typeface="Arial"/>
                <a:cs typeface="Arial"/>
              </a:rPr>
              <a:t>0</a:t>
            </a:r>
            <a:r>
              <a:rPr dirty="0" sz="800" spc="90">
                <a:latin typeface="Calibri"/>
                <a:cs typeface="Calibri"/>
              </a:rPr>
              <a:t>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 spc="10">
                <a:latin typeface="Calibri"/>
                <a:cs typeface="Calibri"/>
              </a:rPr>
              <a:t> will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750" spc="60" i="1">
                <a:latin typeface="Franklin Gothic Heavy"/>
                <a:cs typeface="Franklin Gothic Heavy"/>
              </a:rPr>
              <a:t>N</a:t>
            </a:r>
            <a:r>
              <a:rPr dirty="0" sz="750" spc="60" i="1">
                <a:latin typeface="Times New Roman"/>
                <a:cs typeface="Times New Roman"/>
              </a:rPr>
              <a:t>/</a:t>
            </a:r>
            <a:r>
              <a:rPr dirty="0" baseline="7407" sz="1125" spc="89" i="1">
                <a:latin typeface="Times New Roman"/>
                <a:cs typeface="Times New Roman"/>
              </a:rPr>
              <a:t>√</a:t>
            </a:r>
            <a:r>
              <a:rPr dirty="0" sz="750" spc="60" i="1">
                <a:latin typeface="Franklin Gothic Heavy"/>
                <a:cs typeface="Franklin Gothic Heavy"/>
              </a:rPr>
              <a:t>L</a:t>
            </a:r>
            <a:r>
              <a:rPr dirty="0" sz="800" spc="60">
                <a:latin typeface="Calibri"/>
                <a:cs typeface="Calibri"/>
              </a:rPr>
              <a:t>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other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words,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2490280" y="923986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 h="0">
                <a:moveTo>
                  <a:pt x="0" y="0"/>
                </a:moveTo>
                <a:lnTo>
                  <a:pt x="50190" y="0"/>
                </a:lnTo>
              </a:path>
            </a:pathLst>
          </a:custGeom>
          <a:ln w="64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453199" y="8825428"/>
            <a:ext cx="3342004" cy="544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 marR="43180">
              <a:lnSpc>
                <a:spcPct val="112000"/>
              </a:lnSpc>
              <a:spcBef>
                <a:spcPts val="95"/>
              </a:spcBef>
            </a:pPr>
            <a:r>
              <a:rPr dirty="0" sz="800" spc="60">
                <a:latin typeface="Calibri"/>
                <a:cs typeface="Calibri"/>
              </a:rPr>
              <a:t>given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cutoff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Neff</a:t>
            </a:r>
            <a:r>
              <a:rPr dirty="0" baseline="-16666" sz="750" spc="44">
                <a:latin typeface="Calibri"/>
                <a:cs typeface="Calibri"/>
              </a:rPr>
              <a:t>cut</a:t>
            </a:r>
            <a:r>
              <a:rPr dirty="0" sz="800" spc="30">
                <a:latin typeface="Calibri"/>
                <a:cs typeface="Calibri"/>
              </a:rPr>
              <a:t>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minimal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number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diverse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 </a:t>
            </a:r>
            <a:r>
              <a:rPr dirty="0" sz="800" spc="55">
                <a:latin typeface="Calibri"/>
                <a:cs typeface="Calibri"/>
              </a:rPr>
              <a:t>needed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modeling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roughly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estimated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by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800">
              <a:latin typeface="Calibri"/>
              <a:cs typeface="Calibri"/>
            </a:endParaRPr>
          </a:p>
          <a:p>
            <a:pPr marL="1288415">
              <a:lnSpc>
                <a:spcPct val="100000"/>
              </a:lnSpc>
              <a:tabLst>
                <a:tab pos="3152140" algn="l"/>
              </a:tabLst>
            </a:pPr>
            <a:r>
              <a:rPr dirty="0" sz="750" i="1">
                <a:latin typeface="Franklin Gothic Heavy"/>
                <a:cs typeface="Franklin Gothic Heavy"/>
              </a:rPr>
              <a:t>N</a:t>
            </a:r>
            <a:r>
              <a:rPr dirty="0" baseline="-16666" sz="750">
                <a:latin typeface="Lucida Sans"/>
                <a:cs typeface="Lucida Sans"/>
              </a:rPr>
              <a:t>min</a:t>
            </a:r>
            <a:r>
              <a:rPr dirty="0" baseline="-16666" sz="750" spc="135">
                <a:latin typeface="Lucida Sans"/>
                <a:cs typeface="Lucida Sans"/>
              </a:rPr>
              <a:t> </a:t>
            </a:r>
            <a:r>
              <a:rPr dirty="0" sz="750">
                <a:latin typeface="Tahoma"/>
                <a:cs typeface="Tahoma"/>
              </a:rPr>
              <a:t>=</a:t>
            </a:r>
            <a:r>
              <a:rPr dirty="0" sz="750" spc="-35">
                <a:latin typeface="Tahoma"/>
                <a:cs typeface="Tahoma"/>
              </a:rPr>
              <a:t> </a:t>
            </a:r>
            <a:r>
              <a:rPr dirty="0" sz="750" spc="-10">
                <a:latin typeface="Lucida Sans"/>
                <a:cs typeface="Lucida Sans"/>
              </a:rPr>
              <a:t>Neff</a:t>
            </a:r>
            <a:r>
              <a:rPr dirty="0" baseline="-16666" sz="750" spc="-15">
                <a:latin typeface="Lucida Sans"/>
                <a:cs typeface="Lucida Sans"/>
              </a:rPr>
              <a:t>cut</a:t>
            </a:r>
            <a:r>
              <a:rPr dirty="0" sz="750" spc="-10">
                <a:latin typeface="Tahoma"/>
                <a:cs typeface="Tahoma"/>
              </a:rPr>
              <a:t>×</a:t>
            </a:r>
            <a:r>
              <a:rPr dirty="0" baseline="7407" sz="1125" spc="-15">
                <a:latin typeface="Tahoma"/>
                <a:cs typeface="Tahoma"/>
              </a:rPr>
              <a:t>√</a:t>
            </a:r>
            <a:r>
              <a:rPr dirty="0" sz="750" spc="-10" i="1">
                <a:latin typeface="Franklin Gothic Heavy"/>
                <a:cs typeface="Franklin Gothic Heavy"/>
              </a:rPr>
              <a:t>L</a:t>
            </a:r>
            <a:r>
              <a:rPr dirty="0" sz="750" i="1">
                <a:latin typeface="Franklin Gothic Heavy"/>
                <a:cs typeface="Franklin Gothic Heavy"/>
              </a:rPr>
              <a:t>	</a:t>
            </a:r>
            <a:r>
              <a:rPr dirty="0" sz="750" spc="-25">
                <a:latin typeface="Lucida Sans"/>
                <a:cs typeface="Lucida Sans"/>
              </a:rPr>
              <a:t>(2)</a:t>
            </a:r>
            <a:endParaRPr sz="750">
              <a:latin typeface="Lucida Sans"/>
              <a:cs typeface="Lucida Sans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6804821" y="2385405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4" h="0">
                <a:moveTo>
                  <a:pt x="0" y="0"/>
                </a:moveTo>
                <a:lnTo>
                  <a:pt x="165493" y="0"/>
                </a:lnTo>
              </a:path>
            </a:pathLst>
          </a:custGeom>
          <a:ln w="64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4497834" y="2521930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493" y="0"/>
                </a:lnTo>
              </a:path>
            </a:pathLst>
          </a:custGeom>
          <a:ln w="64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3849899" y="576778"/>
            <a:ext cx="3321050" cy="3848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 indent="215900">
              <a:lnSpc>
                <a:spcPct val="112000"/>
              </a:lnSpc>
              <a:spcBef>
                <a:spcPts val="95"/>
              </a:spcBef>
            </a:pPr>
            <a:r>
              <a:rPr dirty="0" sz="800" spc="50">
                <a:latin typeface="Calibri"/>
                <a:cs typeface="Calibri"/>
              </a:rPr>
              <a:t>It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generally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believed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diverse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sequences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higher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alignment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coverages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provide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evolutionary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and </a:t>
            </a:r>
            <a:r>
              <a:rPr dirty="0" sz="800" spc="50">
                <a:latin typeface="Calibri"/>
                <a:cs typeface="Calibri"/>
              </a:rPr>
              <a:t>coevolutionary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information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thus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better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assist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learning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pro- tein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prediction.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quantitatively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evaluate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that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belief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based </a:t>
            </a:r>
            <a:r>
              <a:rPr dirty="0" sz="800" spc="35">
                <a:latin typeface="Calibri"/>
                <a:cs typeface="Calibri"/>
              </a:rPr>
              <a:t>on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our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data,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Supplementary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Fig.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10a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plot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TM-score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of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DMFold models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versus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Neff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values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62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monomer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FM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domains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CASP13– </a:t>
            </a:r>
            <a:r>
              <a:rPr dirty="0" sz="800" spc="55">
                <a:latin typeface="Calibri"/>
                <a:cs typeface="Calibri"/>
              </a:rPr>
              <a:t>CASP15.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Although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higher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values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tend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correspond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models </a:t>
            </a:r>
            <a:r>
              <a:rPr dirty="0" sz="800">
                <a:latin typeface="Calibri"/>
                <a:cs typeface="Calibri"/>
              </a:rPr>
              <a:t>with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higher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TM-</a:t>
            </a:r>
            <a:r>
              <a:rPr dirty="0" sz="800" spc="35">
                <a:latin typeface="Calibri"/>
                <a:cs typeface="Calibri"/>
              </a:rPr>
              <a:t>scores,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there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is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no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clear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quantitative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threshold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Neff</a:t>
            </a:r>
            <a:r>
              <a:rPr dirty="0" sz="800" spc="60">
                <a:latin typeface="Calibri"/>
                <a:cs typeface="Calibri"/>
              </a:rPr>
              <a:t> corresponding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to</a:t>
            </a:r>
            <a:r>
              <a:rPr dirty="0" sz="800">
                <a:latin typeface="Calibri"/>
                <a:cs typeface="Calibri"/>
              </a:rPr>
              <a:t> the </a:t>
            </a:r>
            <a:r>
              <a:rPr dirty="0" sz="800" spc="40">
                <a:latin typeface="Calibri"/>
                <a:cs typeface="Calibri"/>
              </a:rPr>
              <a:t>absolute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success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structure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modeling.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Follow-</a:t>
            </a:r>
            <a:r>
              <a:rPr dirty="0" sz="800" spc="75">
                <a:latin typeface="Calibri"/>
                <a:cs typeface="Calibri"/>
              </a:rPr>
              <a:t> 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general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trend,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can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provide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two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approximate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thresholds, </a:t>
            </a:r>
            <a:r>
              <a:rPr dirty="0" sz="800" spc="70">
                <a:latin typeface="Calibri"/>
                <a:cs typeface="Calibri"/>
              </a:rPr>
              <a:t>Neff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2</a:t>
            </a:r>
            <a:r>
              <a:rPr dirty="0" baseline="38888" sz="750" spc="112">
                <a:latin typeface="Calibri"/>
                <a:cs typeface="Calibri"/>
              </a:rPr>
              <a:t>0</a:t>
            </a:r>
            <a:r>
              <a:rPr dirty="0" baseline="38888" sz="750" spc="232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and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Neff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</a:t>
            </a:r>
            <a:r>
              <a:rPr dirty="0" baseline="38888" sz="750">
                <a:latin typeface="Calibri"/>
                <a:cs typeface="Calibri"/>
              </a:rPr>
              <a:t>4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which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are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roughly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associated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with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three </a:t>
            </a:r>
            <a:r>
              <a:rPr dirty="0" sz="800" spc="50">
                <a:latin typeface="Calibri"/>
                <a:cs typeface="Calibri"/>
              </a:rPr>
              <a:t>TM-</a:t>
            </a:r>
            <a:r>
              <a:rPr dirty="0" sz="800" spc="40">
                <a:latin typeface="Calibri"/>
                <a:cs typeface="Calibri"/>
              </a:rPr>
              <a:t>score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territories;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that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is,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average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TM-</a:t>
            </a:r>
            <a:r>
              <a:rPr dirty="0" sz="800" spc="40">
                <a:latin typeface="Calibri"/>
                <a:cs typeface="Calibri"/>
              </a:rPr>
              <a:t>scores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with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Neff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in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[0,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2</a:t>
            </a:r>
            <a:r>
              <a:rPr dirty="0" baseline="38888" sz="750" spc="-30">
                <a:latin typeface="Calibri"/>
                <a:cs typeface="Calibri"/>
              </a:rPr>
              <a:t>0</a:t>
            </a:r>
            <a:r>
              <a:rPr dirty="0" sz="800" spc="-20">
                <a:latin typeface="Calibri"/>
                <a:cs typeface="Calibri"/>
              </a:rPr>
              <a:t>],</a:t>
            </a:r>
            <a:r>
              <a:rPr dirty="0" sz="800" spc="50">
                <a:latin typeface="Calibri"/>
                <a:cs typeface="Calibri"/>
              </a:rPr>
              <a:t> (2</a:t>
            </a:r>
            <a:r>
              <a:rPr dirty="0" baseline="38888" sz="750" spc="75">
                <a:latin typeface="Calibri"/>
                <a:cs typeface="Calibri"/>
              </a:rPr>
              <a:t>0</a:t>
            </a:r>
            <a:r>
              <a:rPr dirty="0" sz="800" spc="50">
                <a:latin typeface="Calibri"/>
                <a:cs typeface="Calibri"/>
              </a:rPr>
              <a:t>,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</a:t>
            </a:r>
            <a:r>
              <a:rPr dirty="0" baseline="38888" sz="750">
                <a:latin typeface="Calibri"/>
                <a:cs typeface="Calibri"/>
              </a:rPr>
              <a:t>4</a:t>
            </a:r>
            <a:r>
              <a:rPr dirty="0" sz="800">
                <a:latin typeface="Calibri"/>
                <a:cs typeface="Calibri"/>
              </a:rPr>
              <a:t>]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(2</a:t>
            </a:r>
            <a:r>
              <a:rPr dirty="0" baseline="38888" sz="750">
                <a:latin typeface="Calibri"/>
                <a:cs typeface="Calibri"/>
              </a:rPr>
              <a:t>4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∞)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 </a:t>
            </a:r>
            <a:r>
              <a:rPr dirty="0" sz="800" spc="75">
                <a:latin typeface="Calibri"/>
                <a:cs typeface="Calibri"/>
              </a:rPr>
              <a:t>roughly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&lt;0.70,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~0.85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&gt;0.90,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respectively. Thus,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following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equation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(</a:t>
            </a:r>
            <a:r>
              <a:rPr dirty="0" sz="800" spc="20">
                <a:solidFill>
                  <a:srgbClr val="0069A5"/>
                </a:solidFill>
                <a:latin typeface="Calibri"/>
                <a:cs typeface="Calibri"/>
                <a:hlinkClick r:id="rId5" action="ppaction://hlinksldjump"/>
              </a:rPr>
              <a:t>2</a:t>
            </a:r>
            <a:r>
              <a:rPr dirty="0" sz="800" spc="20">
                <a:latin typeface="Calibri"/>
                <a:cs typeface="Calibri"/>
              </a:rPr>
              <a:t>),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approximately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least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10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(</a:t>
            </a:r>
            <a:r>
              <a:rPr dirty="0" sz="750" spc="20">
                <a:latin typeface="Tahoma"/>
                <a:cs typeface="Tahoma"/>
              </a:rPr>
              <a:t>=</a:t>
            </a:r>
            <a:r>
              <a:rPr dirty="0" sz="750" spc="110">
                <a:latin typeface="Tahoma"/>
                <a:cs typeface="Tahoma"/>
              </a:rPr>
              <a:t> </a:t>
            </a:r>
            <a:r>
              <a:rPr dirty="0" sz="750" spc="20">
                <a:latin typeface="Arial"/>
                <a:cs typeface="Arial"/>
              </a:rPr>
              <a:t>2</a:t>
            </a:r>
            <a:r>
              <a:rPr dirty="0" baseline="27777" sz="750" spc="30">
                <a:latin typeface="Arial"/>
                <a:cs typeface="Arial"/>
              </a:rPr>
              <a:t>0</a:t>
            </a:r>
            <a:r>
              <a:rPr dirty="0" sz="750" spc="20">
                <a:latin typeface="Tahoma"/>
                <a:cs typeface="Tahoma"/>
              </a:rPr>
              <a:t>×</a:t>
            </a:r>
            <a:r>
              <a:rPr dirty="0" baseline="7407" sz="1125" spc="30">
                <a:latin typeface="Tahoma"/>
                <a:cs typeface="Tahoma"/>
              </a:rPr>
              <a:t>√</a:t>
            </a:r>
            <a:r>
              <a:rPr dirty="0" sz="750" spc="20">
                <a:latin typeface="Arial"/>
                <a:cs typeface="Arial"/>
              </a:rPr>
              <a:t>100</a:t>
            </a:r>
            <a:r>
              <a:rPr dirty="0" sz="800" spc="20">
                <a:latin typeface="Calibri"/>
                <a:cs typeface="Calibri"/>
              </a:rPr>
              <a:t>)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or </a:t>
            </a:r>
            <a:r>
              <a:rPr dirty="0" sz="800" spc="80">
                <a:latin typeface="Calibri"/>
                <a:cs typeface="Calibri"/>
              </a:rPr>
              <a:t>160</a:t>
            </a:r>
            <a:r>
              <a:rPr dirty="0" sz="800" spc="1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</a:t>
            </a:r>
            <a:r>
              <a:rPr dirty="0" sz="750" spc="50">
                <a:latin typeface="Tahoma"/>
                <a:cs typeface="Tahoma"/>
              </a:rPr>
              <a:t>=</a:t>
            </a:r>
            <a:r>
              <a:rPr dirty="0" sz="750" spc="-10">
                <a:latin typeface="Tahoma"/>
                <a:cs typeface="Tahoma"/>
              </a:rPr>
              <a:t> </a:t>
            </a:r>
            <a:r>
              <a:rPr dirty="0" sz="750">
                <a:latin typeface="Arial"/>
                <a:cs typeface="Arial"/>
              </a:rPr>
              <a:t>2</a:t>
            </a:r>
            <a:r>
              <a:rPr dirty="0" baseline="27777" sz="750">
                <a:latin typeface="Arial"/>
                <a:cs typeface="Arial"/>
              </a:rPr>
              <a:t>4</a:t>
            </a:r>
            <a:r>
              <a:rPr dirty="0" sz="750">
                <a:latin typeface="Tahoma"/>
                <a:cs typeface="Tahoma"/>
              </a:rPr>
              <a:t>×</a:t>
            </a:r>
            <a:r>
              <a:rPr dirty="0" baseline="7407" sz="1125">
                <a:latin typeface="Tahoma"/>
                <a:cs typeface="Tahoma"/>
              </a:rPr>
              <a:t>√</a:t>
            </a:r>
            <a:r>
              <a:rPr dirty="0" sz="750">
                <a:latin typeface="Arial"/>
                <a:cs typeface="Arial"/>
              </a:rPr>
              <a:t>100</a:t>
            </a:r>
            <a:r>
              <a:rPr dirty="0" sz="750" spc="-55">
                <a:latin typeface="Arial"/>
                <a:cs typeface="Arial"/>
              </a:rPr>
              <a:t> </a:t>
            </a:r>
            <a:r>
              <a:rPr dirty="0" sz="800" spc="70">
                <a:latin typeface="Calibri"/>
                <a:cs typeface="Calibri"/>
              </a:rPr>
              <a:t>)</a:t>
            </a:r>
            <a:r>
              <a:rPr dirty="0" sz="800" spc="17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diverse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sequences</a:t>
            </a:r>
            <a:r>
              <a:rPr dirty="0" sz="800" spc="1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are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required</a:t>
            </a:r>
            <a:r>
              <a:rPr dirty="0" sz="800" spc="17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for</a:t>
            </a:r>
            <a:r>
              <a:rPr dirty="0" sz="800" spc="17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good-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or </a:t>
            </a:r>
            <a:r>
              <a:rPr dirty="0" sz="800" spc="55">
                <a:latin typeface="Calibri"/>
                <a:cs typeface="Calibri"/>
              </a:rPr>
              <a:t>high-</a:t>
            </a:r>
            <a:r>
              <a:rPr dirty="0" sz="800" spc="65">
                <a:latin typeface="Calibri"/>
                <a:cs typeface="Calibri"/>
              </a:rPr>
              <a:t>accuracy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modeling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100-residue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protein,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respectively.</a:t>
            </a:r>
            <a:endParaRPr sz="800">
              <a:latin typeface="Calibri"/>
              <a:cs typeface="Calibri"/>
            </a:endParaRPr>
          </a:p>
          <a:p>
            <a:pPr algn="just" marL="38100" marR="32384" indent="215900">
              <a:lnSpc>
                <a:spcPct val="112000"/>
              </a:lnSpc>
            </a:pPr>
            <a:r>
              <a:rPr dirty="0" sz="800" spc="70">
                <a:latin typeface="Calibri"/>
                <a:cs typeface="Calibri"/>
              </a:rPr>
              <a:t>In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Supplementary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Fig.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10b,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also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present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comparison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versus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alignment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coverage,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defined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average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rate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aligned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residues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query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across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all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homologous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sequences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same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recent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CASP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targets.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The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show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no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obvious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correlation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between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coverage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MSA.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It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obvious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coverage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too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short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(for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example,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with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alignment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focused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only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N-</a:t>
            </a:r>
            <a:r>
              <a:rPr dirty="0" sz="800" spc="60">
                <a:latin typeface="Calibri"/>
                <a:cs typeface="Calibri"/>
              </a:rPr>
              <a:t>terminal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tail)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useless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deducing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coevolutionary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signal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entire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sequence.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Our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data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suggest,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however,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final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performance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structure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does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not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depend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alignment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coverage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long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alignment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covers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reasonable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region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query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(for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example,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more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~60%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our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case).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849899" y="4530346"/>
            <a:ext cx="3317875" cy="57721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just" marL="38100">
              <a:lnSpc>
                <a:spcPct val="100000"/>
              </a:lnSpc>
              <a:spcBef>
                <a:spcPts val="204"/>
              </a:spcBef>
            </a:pPr>
            <a:r>
              <a:rPr dirty="0" sz="850" spc="75" b="1">
                <a:latin typeface="Calibri"/>
                <a:cs typeface="Calibri"/>
              </a:rPr>
              <a:t>Genome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database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60" b="1">
                <a:latin typeface="Calibri"/>
                <a:cs typeface="Calibri"/>
              </a:rPr>
              <a:t>collection</a:t>
            </a:r>
            <a:endParaRPr sz="850">
              <a:latin typeface="Calibri"/>
              <a:cs typeface="Calibri"/>
            </a:endParaRPr>
          </a:p>
          <a:p>
            <a:pPr algn="just" marL="38100" marR="30480">
              <a:lnSpc>
                <a:spcPts val="1080"/>
              </a:lnSpc>
              <a:spcBef>
                <a:spcPts val="40"/>
              </a:spcBef>
            </a:pPr>
            <a:r>
              <a:rPr dirty="0" sz="800" spc="75">
                <a:latin typeface="Calibri"/>
                <a:cs typeface="Calibri"/>
              </a:rPr>
              <a:t>Three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genomic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sequence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databases,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Uniclust30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27</a:t>
            </a:r>
            <a:r>
              <a:rPr dirty="0" sz="800" spc="60">
                <a:latin typeface="Calibri"/>
                <a:cs typeface="Calibri"/>
              </a:rPr>
              <a:t>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UniRef30</a:t>
            </a:r>
            <a:r>
              <a:rPr dirty="0" baseline="38888" sz="750" spc="97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27</a:t>
            </a:r>
            <a:r>
              <a:rPr dirty="0" baseline="38888" sz="750" spc="13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 </a:t>
            </a:r>
            <a:r>
              <a:rPr dirty="0" sz="800" spc="35">
                <a:latin typeface="Calibri"/>
                <a:cs typeface="Calibri"/>
              </a:rPr>
              <a:t>Uniref90</a:t>
            </a:r>
            <a:r>
              <a:rPr dirty="0" baseline="38888" sz="750" spc="52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28</a:t>
            </a:r>
            <a:r>
              <a:rPr dirty="0" sz="800" spc="35">
                <a:latin typeface="Calibri"/>
                <a:cs typeface="Calibri"/>
              </a:rPr>
              <a:t>,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which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all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based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on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UniProtKB</a:t>
            </a:r>
            <a:r>
              <a:rPr dirty="0" baseline="38888" sz="750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29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utilized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Deep-</a:t>
            </a:r>
            <a:r>
              <a:rPr dirty="0" sz="800" spc="65">
                <a:latin typeface="Calibri"/>
                <a:cs typeface="Calibri"/>
              </a:rPr>
              <a:t> MSA2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pipeline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(details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are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given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Supplementary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Table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12).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849899" y="5218628"/>
            <a:ext cx="3318510" cy="1254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>
                <a:latin typeface="Arial Black"/>
                <a:cs typeface="Arial Black"/>
              </a:rPr>
              <a:t>Uniclust30/UniRef30</a:t>
            </a:r>
            <a:r>
              <a:rPr dirty="0" sz="800" b="1">
                <a:latin typeface="Calibri"/>
                <a:cs typeface="Calibri"/>
              </a:rPr>
              <a:t>.</a:t>
            </a:r>
            <a:r>
              <a:rPr dirty="0" sz="800" spc="50" b="1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The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Uniclust30/UniRef30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database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is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 </a:t>
            </a:r>
            <a:r>
              <a:rPr dirty="0" sz="800" spc="65">
                <a:latin typeface="Calibri"/>
                <a:cs typeface="Calibri"/>
              </a:rPr>
              <a:t>HHblits-</a:t>
            </a:r>
            <a:r>
              <a:rPr dirty="0" sz="800" spc="55">
                <a:latin typeface="Calibri"/>
                <a:cs typeface="Calibri"/>
              </a:rPr>
              <a:t>style</a:t>
            </a:r>
            <a:r>
              <a:rPr dirty="0" baseline="38888" sz="750" spc="82">
                <a:solidFill>
                  <a:srgbClr val="0069A5"/>
                </a:solidFill>
                <a:latin typeface="Calibri"/>
                <a:cs typeface="Calibri"/>
                <a:hlinkClick r:id="rId7" action="ppaction://hlinksldjump"/>
              </a:rPr>
              <a:t>8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hidden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Markov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(HMM)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database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clusters </a:t>
            </a:r>
            <a:r>
              <a:rPr dirty="0" sz="800" spc="60">
                <a:latin typeface="Calibri"/>
                <a:cs typeface="Calibri"/>
              </a:rPr>
              <a:t>UniProtKB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29</a:t>
            </a:r>
            <a:r>
              <a:rPr dirty="0" baseline="38888" sz="750" spc="104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level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30%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pairwise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identity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MMseqs2</a:t>
            </a:r>
            <a:r>
              <a:rPr dirty="0" baseline="38888" sz="750">
                <a:solidFill>
                  <a:srgbClr val="0069A5"/>
                </a:solidFill>
                <a:latin typeface="Calibri"/>
                <a:cs typeface="Calibri"/>
                <a:hlinkClick r:id="rId7" action="ppaction://hlinksldjump"/>
              </a:rPr>
              <a:t>9</a:t>
            </a:r>
            <a:r>
              <a:rPr dirty="0" sz="800">
                <a:latin typeface="Calibri"/>
                <a:cs typeface="Calibri"/>
              </a:rPr>
              <a:t>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each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cluster,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‘A3M’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formatted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generated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by Clustal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Omega</a:t>
            </a:r>
            <a:r>
              <a:rPr dirty="0" baseline="38888" sz="750" spc="82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30</a:t>
            </a:r>
            <a:r>
              <a:rPr dirty="0" baseline="38888" sz="750" spc="104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corresponding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HMM</a:t>
            </a:r>
            <a:r>
              <a:rPr dirty="0" sz="800">
                <a:latin typeface="Calibri"/>
                <a:cs typeface="Calibri"/>
              </a:rPr>
              <a:t> are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provided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for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HHblits. </a:t>
            </a:r>
            <a:r>
              <a:rPr dirty="0" sz="800" spc="50">
                <a:latin typeface="Calibri"/>
                <a:cs typeface="Calibri"/>
              </a:rPr>
              <a:t>Whereas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Uniclust30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version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database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generated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before </a:t>
            </a:r>
            <a:r>
              <a:rPr dirty="0" sz="800" spc="20">
                <a:latin typeface="Calibri"/>
                <a:cs typeface="Calibri"/>
              </a:rPr>
              <a:t>2019,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UniRef30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generated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after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2019.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total,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Uniclust30 contains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124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million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sequences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15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million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clusters,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UniRef30 provides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231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million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25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million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clusters.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875299" y="6583878"/>
            <a:ext cx="3267710" cy="844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-25">
                <a:latin typeface="Arial Black"/>
                <a:cs typeface="Arial Black"/>
              </a:rPr>
              <a:t>Uniref90</a:t>
            </a:r>
            <a:r>
              <a:rPr dirty="0" sz="800" spc="-25" b="1">
                <a:latin typeface="Calibri"/>
                <a:cs typeface="Calibri"/>
              </a:rPr>
              <a:t>.</a:t>
            </a:r>
            <a:r>
              <a:rPr dirty="0" sz="800" spc="-80" b="1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Uniref90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provides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UniProtKB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clustered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90%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pairwise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identity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MMseqs2.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Unlike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Uniclust30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UniRef30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(which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HMM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databases),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Uniref90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flat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data-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base.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each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cluster,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only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representative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cluster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kept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database.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Thus,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109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million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sequences/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clusters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Uniref90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database.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849899" y="7533895"/>
            <a:ext cx="3317240" cy="125984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just" marL="38100">
              <a:lnSpc>
                <a:spcPct val="100000"/>
              </a:lnSpc>
              <a:spcBef>
                <a:spcPts val="204"/>
              </a:spcBef>
            </a:pPr>
            <a:r>
              <a:rPr dirty="0" sz="850" spc="70" b="1">
                <a:latin typeface="Calibri"/>
                <a:cs typeface="Calibri"/>
              </a:rPr>
              <a:t>Metagenomics</a:t>
            </a:r>
            <a:r>
              <a:rPr dirty="0" sz="850" spc="-50" b="1">
                <a:latin typeface="Calibri"/>
                <a:cs typeface="Calibri"/>
              </a:rPr>
              <a:t> </a:t>
            </a:r>
            <a:r>
              <a:rPr dirty="0" sz="850" spc="80" b="1">
                <a:latin typeface="Calibri"/>
                <a:cs typeface="Calibri"/>
              </a:rPr>
              <a:t>genome</a:t>
            </a:r>
            <a:r>
              <a:rPr dirty="0" sz="850" spc="-45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database</a:t>
            </a:r>
            <a:r>
              <a:rPr dirty="0" sz="850" spc="-50" b="1">
                <a:latin typeface="Calibri"/>
                <a:cs typeface="Calibri"/>
              </a:rPr>
              <a:t> </a:t>
            </a:r>
            <a:r>
              <a:rPr dirty="0" sz="850" spc="60" b="1">
                <a:latin typeface="Calibri"/>
                <a:cs typeface="Calibri"/>
              </a:rPr>
              <a:t>collection</a:t>
            </a:r>
            <a:endParaRPr sz="850">
              <a:latin typeface="Calibri"/>
              <a:cs typeface="Calibri"/>
            </a:endParaRPr>
          </a:p>
          <a:p>
            <a:pPr algn="just" marL="38100" marR="30480">
              <a:lnSpc>
                <a:spcPts val="1080"/>
              </a:lnSpc>
              <a:spcBef>
                <a:spcPts val="40"/>
              </a:spcBef>
            </a:pPr>
            <a:r>
              <a:rPr dirty="0" sz="800" spc="45">
                <a:latin typeface="Calibri"/>
                <a:cs typeface="Calibri"/>
              </a:rPr>
              <a:t>Six</a:t>
            </a:r>
            <a:r>
              <a:rPr dirty="0" sz="800" spc="1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metagenomics</a:t>
            </a:r>
            <a:r>
              <a:rPr dirty="0" sz="800" spc="1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sequence</a:t>
            </a:r>
            <a:r>
              <a:rPr dirty="0" sz="800" spc="1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databases</a:t>
            </a:r>
            <a:r>
              <a:rPr dirty="0" sz="800" spc="1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1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utilized</a:t>
            </a:r>
            <a:r>
              <a:rPr dirty="0" sz="800" spc="1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1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DeepMSA2.</a:t>
            </a:r>
            <a:r>
              <a:rPr dirty="0" sz="800" spc="18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These</a:t>
            </a:r>
            <a:r>
              <a:rPr dirty="0" sz="800" spc="60">
                <a:latin typeface="Calibri"/>
                <a:cs typeface="Calibri"/>
              </a:rPr>
              <a:t> include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three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third-</a:t>
            </a:r>
            <a:r>
              <a:rPr dirty="0" sz="800" spc="55">
                <a:latin typeface="Calibri"/>
                <a:cs typeface="Calibri"/>
              </a:rPr>
              <a:t>party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databases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(Metaclust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31</a:t>
            </a:r>
            <a:r>
              <a:rPr dirty="0" sz="800" spc="40">
                <a:latin typeface="Calibri"/>
                <a:cs typeface="Calibri"/>
              </a:rPr>
              <a:t>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BFD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31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Mgnify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32</a:t>
            </a:r>
            <a:r>
              <a:rPr dirty="0" sz="800" spc="40">
                <a:latin typeface="Calibri"/>
                <a:cs typeface="Calibri"/>
              </a:rPr>
              <a:t>) 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three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in-house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databases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(TaraDB</a:t>
            </a:r>
            <a:r>
              <a:rPr dirty="0" baseline="38888" sz="750" spc="44">
                <a:solidFill>
                  <a:srgbClr val="0069A5"/>
                </a:solidFill>
                <a:latin typeface="Calibri"/>
                <a:cs typeface="Calibri"/>
                <a:hlinkClick r:id="rId4" action="ppaction://hlinksldjump"/>
              </a:rPr>
              <a:t>21</a:t>
            </a:r>
            <a:r>
              <a:rPr dirty="0" sz="800" spc="30">
                <a:latin typeface="Calibri"/>
                <a:cs typeface="Calibri"/>
              </a:rPr>
              <a:t>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MetaSourceDB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  <a:hlinkClick r:id="rId7" action="ppaction://hlinksldjump"/>
              </a:rPr>
              <a:t>6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JGIclust).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three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in-</a:t>
            </a:r>
            <a:r>
              <a:rPr dirty="0" sz="800" spc="55">
                <a:latin typeface="Calibri"/>
                <a:cs typeface="Calibri"/>
              </a:rPr>
              <a:t>house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databases,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were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built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using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collected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European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Bioinformatics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Institute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(EBI)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Metagenomics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pro- </a:t>
            </a:r>
            <a:r>
              <a:rPr dirty="0" sz="800">
                <a:latin typeface="Calibri"/>
                <a:cs typeface="Calibri"/>
              </a:rPr>
              <a:t>ject</a:t>
            </a:r>
            <a:r>
              <a:rPr dirty="0" baseline="38888" sz="750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33</a:t>
            </a:r>
            <a:r>
              <a:rPr dirty="0" baseline="38888" sz="750" spc="232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and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Joint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Genome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Institute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(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JGI)</a:t>
            </a:r>
            <a:r>
              <a:rPr dirty="0" baseline="38888" sz="750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34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contain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total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35.6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billion</a:t>
            </a:r>
            <a:r>
              <a:rPr dirty="0" sz="800" spc="60">
                <a:latin typeface="Calibri"/>
                <a:cs typeface="Calibri"/>
              </a:rPr>
              <a:t> nonredundant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sequences,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approximately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-95">
                <a:latin typeface="Calibri"/>
                <a:cs typeface="Calibri"/>
              </a:rPr>
              <a:t>11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times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</a:t>
            </a:r>
            <a:r>
              <a:rPr dirty="0" sz="800" spc="30">
                <a:latin typeface="Calibri"/>
                <a:cs typeface="Calibri"/>
              </a:rPr>
              <a:t> large </a:t>
            </a:r>
            <a:r>
              <a:rPr dirty="0" sz="800">
                <a:latin typeface="Calibri"/>
                <a:cs typeface="Calibri"/>
              </a:rPr>
              <a:t>as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three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third-</a:t>
            </a:r>
            <a:r>
              <a:rPr dirty="0" sz="800" spc="55">
                <a:latin typeface="Calibri"/>
                <a:cs typeface="Calibri"/>
              </a:rPr>
              <a:t>party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metagenomics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databases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used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(~3.2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billion).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849899" y="8904803"/>
            <a:ext cx="3316604" cy="571500"/>
          </a:xfrm>
          <a:prstGeom prst="rect">
            <a:avLst/>
          </a:prstGeom>
        </p:spPr>
        <p:txBody>
          <a:bodyPr wrap="square" lIns="0" tIns="2666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9"/>
              </a:spcBef>
            </a:pPr>
            <a:r>
              <a:rPr dirty="0" sz="800" spc="-10">
                <a:latin typeface="Arial Black"/>
                <a:cs typeface="Arial Black"/>
              </a:rPr>
              <a:t>Metaclust</a:t>
            </a:r>
            <a:r>
              <a:rPr dirty="0" sz="800" spc="-10" b="1">
                <a:latin typeface="Calibri"/>
                <a:cs typeface="Calibri"/>
              </a:rPr>
              <a:t>.</a:t>
            </a:r>
            <a:r>
              <a:rPr dirty="0" sz="800" spc="50" b="1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Metaclust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was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created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by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clustering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and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assembling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sz="800">
                <a:latin typeface="Calibri"/>
                <a:cs typeface="Calibri"/>
              </a:rPr>
              <a:t>1.59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billion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protein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sequence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fragments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predicted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by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Prodigal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35</a:t>
            </a:r>
            <a:r>
              <a:rPr dirty="0" baseline="38888" sz="750" spc="127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  <a:p>
            <a:pPr marL="38100" marR="30480">
              <a:lnSpc>
                <a:spcPct val="112000"/>
              </a:lnSpc>
            </a:pPr>
            <a:r>
              <a:rPr dirty="0" sz="800" spc="60">
                <a:latin typeface="Calibri"/>
                <a:cs typeface="Calibri"/>
              </a:rPr>
              <a:t>~2,200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metagenomics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meta-</a:t>
            </a:r>
            <a:r>
              <a:rPr dirty="0" sz="800" spc="60">
                <a:latin typeface="Calibri"/>
                <a:cs typeface="Calibri"/>
              </a:rPr>
              <a:t>transcriptomic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datasets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came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JGI</a:t>
            </a:r>
            <a:r>
              <a:rPr dirty="0" baseline="38888" sz="750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34</a:t>
            </a:r>
            <a:r>
              <a:rPr dirty="0" sz="800">
                <a:latin typeface="Calibri"/>
                <a:cs typeface="Calibri"/>
              </a:rPr>
              <a:t>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1.59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billion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metagenomics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sequences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clustered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91299" y="9329364"/>
            <a:ext cx="6650355" cy="154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396615" algn="l"/>
              </a:tabLst>
            </a:pPr>
            <a:r>
              <a:rPr dirty="0" sz="800" spc="55">
                <a:latin typeface="Calibri"/>
                <a:cs typeface="Calibri"/>
              </a:rPr>
              <a:t>previous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generation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tool,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DeepMSA.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Here,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dMSA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generates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up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to</a:t>
            </a:r>
            <a:r>
              <a:rPr dirty="0" sz="800">
                <a:latin typeface="Calibri"/>
                <a:cs typeface="Calibri"/>
              </a:rPr>
              <a:t>	</a:t>
            </a:r>
            <a:r>
              <a:rPr dirty="0" sz="800" spc="60">
                <a:latin typeface="Calibri"/>
                <a:cs typeface="Calibri"/>
              </a:rPr>
              <a:t>dicted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assigned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rank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MSA.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with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1299" y="576778"/>
            <a:ext cx="3267710" cy="298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50%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sequence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identity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at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90%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coverage,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yielding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712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million </a:t>
            </a:r>
            <a:r>
              <a:rPr dirty="0" sz="800" spc="55">
                <a:latin typeface="Calibri"/>
                <a:cs typeface="Calibri"/>
              </a:rPr>
              <a:t>clusters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corresponding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nonredundant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sequences.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5899" y="986353"/>
            <a:ext cx="3319145" cy="1117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-50">
                <a:latin typeface="Arial Black"/>
                <a:cs typeface="Arial Black"/>
              </a:rPr>
              <a:t>BFD</a:t>
            </a:r>
            <a:r>
              <a:rPr dirty="0" sz="800" spc="-50" b="1">
                <a:latin typeface="Calibri"/>
                <a:cs typeface="Calibri"/>
              </a:rPr>
              <a:t>.</a:t>
            </a:r>
            <a:r>
              <a:rPr dirty="0" sz="800" spc="5" b="1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BFD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HHblits-</a:t>
            </a:r>
            <a:r>
              <a:rPr dirty="0" sz="800" spc="50">
                <a:latin typeface="Calibri"/>
                <a:cs typeface="Calibri"/>
              </a:rPr>
              <a:t>style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HMM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database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was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created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by clustering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2.5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billion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protein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sequences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from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UniProtKB</a:t>
            </a:r>
            <a:r>
              <a:rPr dirty="0" baseline="38888" sz="75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29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Metaclust</a:t>
            </a:r>
            <a:r>
              <a:rPr dirty="0" baseline="38888" sz="750" spc="-15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31</a:t>
            </a:r>
            <a:r>
              <a:rPr dirty="0" sz="800" spc="-10">
                <a:latin typeface="Calibri"/>
                <a:cs typeface="Calibri"/>
              </a:rPr>
              <a:t>,</a:t>
            </a:r>
            <a:r>
              <a:rPr dirty="0" sz="800" spc="30">
                <a:latin typeface="Calibri"/>
                <a:cs typeface="Calibri"/>
              </a:rPr>
              <a:t> soil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reference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catalog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marine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eukaryotic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reference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catalog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assem-</a:t>
            </a:r>
            <a:r>
              <a:rPr dirty="0" sz="800" spc="70">
                <a:latin typeface="Calibri"/>
                <a:cs typeface="Calibri"/>
              </a:rPr>
              <a:t> bled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by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Plass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36</a:t>
            </a:r>
            <a:r>
              <a:rPr dirty="0" sz="800" spc="50">
                <a:latin typeface="Calibri"/>
                <a:cs typeface="Calibri"/>
              </a:rPr>
              <a:t>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BFD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was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clustered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by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MMseqs2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9</a:t>
            </a:r>
            <a:r>
              <a:rPr dirty="0" baseline="38888" sz="750" spc="97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30%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pairwise </a:t>
            </a:r>
            <a:r>
              <a:rPr dirty="0" sz="800" spc="65">
                <a:latin typeface="Calibri"/>
                <a:cs typeface="Calibri"/>
              </a:rPr>
              <a:t>sequence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identity,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only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clusters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have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than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three sequence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members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were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kept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database.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total,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66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million</a:t>
            </a:r>
            <a:r>
              <a:rPr dirty="0" sz="800" spc="-10">
                <a:latin typeface="Calibri"/>
                <a:cs typeface="Calibri"/>
              </a:rPr>
              <a:t> clus-</a:t>
            </a:r>
            <a:r>
              <a:rPr dirty="0" sz="800" spc="40">
                <a:latin typeface="Calibri"/>
                <a:cs typeface="Calibri"/>
              </a:rPr>
              <a:t> ters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2.2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billion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genomics/metagenomics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collected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BFD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database.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899" y="2215078"/>
            <a:ext cx="3318510" cy="708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>
                <a:latin typeface="Arial Black"/>
                <a:cs typeface="Arial Black"/>
              </a:rPr>
              <a:t>Mgnify</a:t>
            </a:r>
            <a:r>
              <a:rPr dirty="0" sz="800" b="1">
                <a:latin typeface="Calibri"/>
                <a:cs typeface="Calibri"/>
              </a:rPr>
              <a:t>. </a:t>
            </a:r>
            <a:r>
              <a:rPr dirty="0" sz="800" spc="85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Mgnify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metagenomics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database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was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collected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by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 </a:t>
            </a:r>
            <a:r>
              <a:rPr dirty="0" sz="800" spc="65">
                <a:latin typeface="Calibri"/>
                <a:cs typeface="Calibri"/>
              </a:rPr>
              <a:t>EBI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Metagenomics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project</a:t>
            </a:r>
            <a:r>
              <a:rPr dirty="0" baseline="38888" sz="750" spc="67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32</a:t>
            </a:r>
            <a:r>
              <a:rPr dirty="0" baseline="38888" sz="750" spc="67">
                <a:latin typeface="Calibri"/>
                <a:cs typeface="Calibri"/>
              </a:rPr>
              <a:t>,</a:t>
            </a:r>
            <a:r>
              <a:rPr dirty="0" baseline="38888" sz="750" spc="67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33</a:t>
            </a:r>
            <a:r>
              <a:rPr dirty="0" baseline="38888" sz="750" spc="12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was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clustered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by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MMseqs2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using </a:t>
            </a:r>
            <a:r>
              <a:rPr dirty="0" sz="800" spc="75">
                <a:latin typeface="Calibri"/>
                <a:cs typeface="Calibri"/>
              </a:rPr>
              <a:t>coverage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and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sequence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identity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threshold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set </a:t>
            </a:r>
            <a:r>
              <a:rPr dirty="0" sz="800" spc="55">
                <a:latin typeface="Calibri"/>
                <a:cs typeface="Calibri"/>
              </a:rPr>
              <a:t>at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90%.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Similar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to </a:t>
            </a:r>
            <a:r>
              <a:rPr dirty="0" sz="800" spc="50">
                <a:latin typeface="Calibri"/>
                <a:cs typeface="Calibri"/>
              </a:rPr>
              <a:t>Uniref90,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each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cluster,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only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representative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was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kept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Mgnify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database,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leading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305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million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metagenomics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sequences.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5899" y="3034228"/>
            <a:ext cx="3318510" cy="1936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-65">
                <a:latin typeface="Arial Black"/>
                <a:cs typeface="Arial Black"/>
              </a:rPr>
              <a:t>TaraDB</a:t>
            </a:r>
            <a:r>
              <a:rPr dirty="0" sz="800" spc="-65" b="1">
                <a:latin typeface="Calibri"/>
                <a:cs typeface="Calibri"/>
              </a:rPr>
              <a:t>.</a:t>
            </a:r>
            <a:r>
              <a:rPr dirty="0" sz="800" spc="35" b="1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obtained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245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metagenomics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sequencing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runs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from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the</a:t>
            </a:r>
            <a:r>
              <a:rPr dirty="0" sz="800" spc="55">
                <a:latin typeface="Calibri"/>
                <a:cs typeface="Calibri"/>
              </a:rPr>
              <a:t> ‘Tara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Oceans’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project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hosted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on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EBI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Metagenomics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(</a:t>
            </a:r>
            <a:r>
              <a:rPr dirty="0" sz="800" spc="40">
                <a:solidFill>
                  <a:srgbClr val="0069A5"/>
                </a:solidFill>
                <a:latin typeface="Calibri"/>
                <a:cs typeface="Calibri"/>
                <a:hlinkClick r:id="rId4"/>
              </a:rPr>
              <a:t>https://www.</a:t>
            </a:r>
            <a:r>
              <a:rPr dirty="0" sz="800" spc="4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70">
                <a:solidFill>
                  <a:srgbClr val="0069A5"/>
                </a:solidFill>
                <a:latin typeface="Calibri"/>
                <a:cs typeface="Calibri"/>
                <a:hlinkClick r:id="rId4"/>
              </a:rPr>
              <a:t>ebi.ac.uk/metagenomics/studies/ERP001736</a:t>
            </a:r>
            <a:r>
              <a:rPr dirty="0" sz="800" spc="70">
                <a:latin typeface="Calibri"/>
                <a:cs typeface="Calibri"/>
              </a:rPr>
              <a:t>).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To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obtain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protein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Tara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metagenome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database,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pipeline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combining</a:t>
            </a:r>
            <a:r>
              <a:rPr dirty="0" sz="800" spc="-25">
                <a:latin typeface="Calibri"/>
                <a:cs typeface="Calibri"/>
              </a:rPr>
              <a:t> raw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reads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assembly,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open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reading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frames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(ORFs)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identification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redun-</a:t>
            </a:r>
            <a:r>
              <a:rPr dirty="0" sz="800" spc="65">
                <a:latin typeface="Calibri"/>
                <a:cs typeface="Calibri"/>
              </a:rPr>
              <a:t> dant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sequence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trimming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approaches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were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implemented</a:t>
            </a:r>
            <a:r>
              <a:rPr dirty="0" baseline="38888" sz="750" spc="82">
                <a:solidFill>
                  <a:srgbClr val="0069A5"/>
                </a:solidFill>
                <a:latin typeface="Calibri"/>
                <a:cs typeface="Calibri"/>
                <a:hlinkClick r:id="rId5" action="ppaction://hlinksldjump"/>
              </a:rPr>
              <a:t>21</a:t>
            </a:r>
            <a:r>
              <a:rPr dirty="0" sz="800" spc="55">
                <a:latin typeface="Calibri"/>
                <a:cs typeface="Calibri"/>
              </a:rPr>
              <a:t>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raw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read </a:t>
            </a:r>
            <a:r>
              <a:rPr dirty="0" sz="800" spc="40">
                <a:latin typeface="Calibri"/>
                <a:cs typeface="Calibri"/>
              </a:rPr>
              <a:t>sequences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were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assembled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by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MEGAHIT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v.1.0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to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contigs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only </a:t>
            </a:r>
            <a:r>
              <a:rPr dirty="0" sz="800" spc="55">
                <a:latin typeface="Calibri"/>
                <a:cs typeface="Calibri"/>
              </a:rPr>
              <a:t>contigs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&gt;500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nucleotides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selected.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Next,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Prodigal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(v.2.6)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was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used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with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parameters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‘-</a:t>
            </a:r>
            <a:r>
              <a:rPr dirty="0" sz="800" spc="20">
                <a:latin typeface="Calibri"/>
                <a:cs typeface="Calibri"/>
              </a:rPr>
              <a:t>c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–m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p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meta’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to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identify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ORFs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from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metagenome</a:t>
            </a:r>
            <a:r>
              <a:rPr dirty="0" sz="800" spc="55">
                <a:latin typeface="Calibri"/>
                <a:cs typeface="Calibri"/>
              </a:rPr>
              <a:t> data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translate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gene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productions.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Finally,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CD-</a:t>
            </a:r>
            <a:r>
              <a:rPr dirty="0" sz="800" spc="70">
                <a:latin typeface="Calibri"/>
                <a:cs typeface="Calibri"/>
              </a:rPr>
              <a:t>HIT </a:t>
            </a:r>
            <a:r>
              <a:rPr dirty="0" sz="800" spc="30">
                <a:latin typeface="Calibri"/>
                <a:cs typeface="Calibri"/>
              </a:rPr>
              <a:t>(v.4.6)</a:t>
            </a:r>
            <a:r>
              <a:rPr dirty="0" baseline="38888" sz="750" spc="44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37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was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utilized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cluster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each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sample,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and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identity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threshold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was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to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95%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remove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identical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sequence.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In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total,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Tara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metagenome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database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contains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-75">
                <a:latin typeface="Calibri"/>
                <a:cs typeface="Calibri"/>
              </a:rPr>
              <a:t>121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million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sequences.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5899" y="5082090"/>
            <a:ext cx="3316604" cy="15278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-60">
                <a:latin typeface="Arial Black"/>
                <a:cs typeface="Arial Black"/>
              </a:rPr>
              <a:t>MetaSourceDB</a:t>
            </a:r>
            <a:r>
              <a:rPr dirty="0" sz="800" spc="-60" b="1">
                <a:latin typeface="Calibri"/>
                <a:cs typeface="Calibri"/>
              </a:rPr>
              <a:t>.</a:t>
            </a:r>
            <a:r>
              <a:rPr dirty="0" sz="800" spc="15" b="1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MetaSourceDB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was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used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our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previous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MetaSource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research</a:t>
            </a:r>
            <a:r>
              <a:rPr dirty="0" baseline="38888" sz="750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6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1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which</a:t>
            </a:r>
            <a:r>
              <a:rPr dirty="0" sz="800" spc="1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collects</a:t>
            </a:r>
            <a:r>
              <a:rPr dirty="0" sz="800" spc="1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metagenome</a:t>
            </a:r>
            <a:r>
              <a:rPr dirty="0" sz="800" spc="1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data</a:t>
            </a:r>
            <a:r>
              <a:rPr dirty="0" sz="800" spc="13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from</a:t>
            </a:r>
            <a:r>
              <a:rPr dirty="0" sz="800" spc="1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four</a:t>
            </a:r>
            <a:r>
              <a:rPr dirty="0" sz="800" spc="1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large</a:t>
            </a:r>
            <a:r>
              <a:rPr dirty="0" sz="800" spc="12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environmen-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tal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biomes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EBI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database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(</a:t>
            </a:r>
            <a:r>
              <a:rPr dirty="0" sz="800" spc="-10">
                <a:solidFill>
                  <a:srgbClr val="0069A5"/>
                </a:solidFill>
                <a:latin typeface="Calibri"/>
                <a:cs typeface="Calibri"/>
                <a:hlinkClick r:id="rId6"/>
              </a:rPr>
              <a:t>https://www.ebi.ac.uk/metagenomics/</a:t>
            </a:r>
            <a:r>
              <a:rPr dirty="0" sz="800" spc="-10">
                <a:latin typeface="Calibri"/>
                <a:cs typeface="Calibri"/>
              </a:rPr>
              <a:t>).</a:t>
            </a:r>
            <a:r>
              <a:rPr dirty="0" sz="800" spc="50">
                <a:latin typeface="Calibri"/>
                <a:cs typeface="Calibri"/>
              </a:rPr>
              <a:t> Those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four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biomes,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including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‘fermentor’,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‘soil’,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‘lake’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‘gut’,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cover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all</a:t>
            </a:r>
            <a:r>
              <a:rPr dirty="0" sz="800" spc="50">
                <a:latin typeface="Calibri"/>
                <a:cs typeface="Calibri"/>
              </a:rPr>
              <a:t> typical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biomes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of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EBI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database.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total,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1,705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high-</a:t>
            </a:r>
            <a:r>
              <a:rPr dirty="0" sz="800" spc="45">
                <a:latin typeface="Calibri"/>
                <a:cs typeface="Calibri"/>
              </a:rPr>
              <a:t>quality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samples </a:t>
            </a:r>
            <a:r>
              <a:rPr dirty="0" sz="800">
                <a:latin typeface="Calibri"/>
                <a:cs typeface="Calibri"/>
              </a:rPr>
              <a:t>were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selected,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assembled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clustered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by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similar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pipeline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used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in</a:t>
            </a:r>
            <a:r>
              <a:rPr dirty="0" sz="800" spc="45">
                <a:latin typeface="Calibri"/>
                <a:cs typeface="Calibri"/>
              </a:rPr>
              <a:t> TaraDB.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addition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Prodigal,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FragGeneScan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38</a:t>
            </a:r>
            <a:r>
              <a:rPr dirty="0" baseline="38888" sz="750" spc="217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(v.1.20)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was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also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used</a:t>
            </a:r>
            <a:r>
              <a:rPr dirty="0" sz="800" spc="65">
                <a:latin typeface="Calibri"/>
                <a:cs typeface="Calibri"/>
              </a:rPr>
              <a:t> 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predict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ORFs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from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assembled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contigs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avoid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missing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short </a:t>
            </a:r>
            <a:r>
              <a:rPr dirty="0" sz="800">
                <a:latin typeface="Calibri"/>
                <a:cs typeface="Calibri"/>
              </a:rPr>
              <a:t>sequences.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Overall,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805,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4,170,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1,290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and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-50">
                <a:latin typeface="Calibri"/>
                <a:cs typeface="Calibri"/>
              </a:rPr>
              <a:t>12,811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million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protein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sequences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collected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‘fermentor’,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‘soil’,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‘lake’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‘gut’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biomes,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respec- </a:t>
            </a:r>
            <a:r>
              <a:rPr dirty="0" sz="800">
                <a:latin typeface="Calibri"/>
                <a:cs typeface="Calibri"/>
              </a:rPr>
              <a:t>tively,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resulting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-35">
                <a:latin typeface="Calibri"/>
                <a:cs typeface="Calibri"/>
              </a:rPr>
              <a:t>19.1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billion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contained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MetaSourceDB.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5899" y="6720403"/>
            <a:ext cx="3317875" cy="981075"/>
          </a:xfrm>
          <a:prstGeom prst="rect">
            <a:avLst/>
          </a:prstGeom>
        </p:spPr>
        <p:txBody>
          <a:bodyPr wrap="square" lIns="0" tIns="26669" rIns="0" bIns="0" rtlCol="0" vert="horz">
            <a:spAutoFit/>
          </a:bodyPr>
          <a:lstStyle/>
          <a:p>
            <a:pPr algn="just" marL="38100">
              <a:lnSpc>
                <a:spcPct val="100000"/>
              </a:lnSpc>
              <a:spcBef>
                <a:spcPts val="209"/>
              </a:spcBef>
            </a:pPr>
            <a:r>
              <a:rPr dirty="0" sz="800">
                <a:latin typeface="Arial Black"/>
                <a:cs typeface="Arial Black"/>
              </a:rPr>
              <a:t>JGIclust</a:t>
            </a:r>
            <a:r>
              <a:rPr dirty="0" sz="800" b="1">
                <a:latin typeface="Calibri"/>
                <a:cs typeface="Calibri"/>
              </a:rPr>
              <a:t>.</a:t>
            </a:r>
            <a:r>
              <a:rPr dirty="0" sz="800" spc="310" b="1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We</a:t>
            </a:r>
            <a:r>
              <a:rPr dirty="0" sz="800" spc="315">
                <a:latin typeface="Calibri"/>
                <a:cs typeface="Calibri"/>
              </a:rPr>
              <a:t> </a:t>
            </a:r>
            <a:r>
              <a:rPr dirty="0" sz="800" spc="105">
                <a:latin typeface="Calibri"/>
                <a:cs typeface="Calibri"/>
              </a:rPr>
              <a:t>collected</a:t>
            </a:r>
            <a:r>
              <a:rPr dirty="0" sz="800" spc="310">
                <a:latin typeface="Calibri"/>
                <a:cs typeface="Calibri"/>
              </a:rPr>
              <a:t> </a:t>
            </a:r>
            <a:r>
              <a:rPr dirty="0" sz="800" spc="110">
                <a:latin typeface="Calibri"/>
                <a:cs typeface="Calibri"/>
              </a:rPr>
              <a:t>~25,000</a:t>
            </a:r>
            <a:r>
              <a:rPr dirty="0" sz="800" spc="315">
                <a:latin typeface="Calibri"/>
                <a:cs typeface="Calibri"/>
              </a:rPr>
              <a:t> </a:t>
            </a:r>
            <a:r>
              <a:rPr dirty="0" sz="800" spc="120">
                <a:latin typeface="Calibri"/>
                <a:cs typeface="Calibri"/>
              </a:rPr>
              <a:t>metagenomics</a:t>
            </a:r>
            <a:r>
              <a:rPr dirty="0" sz="800" spc="31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and</a:t>
            </a:r>
            <a:r>
              <a:rPr dirty="0" sz="800" spc="3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meta</a:t>
            </a:r>
            <a:endParaRPr sz="800">
              <a:latin typeface="Calibri"/>
              <a:cs typeface="Calibri"/>
            </a:endParaRPr>
          </a:p>
          <a:p>
            <a:pPr algn="just" marL="38100" marR="30480">
              <a:lnSpc>
                <a:spcPct val="112000"/>
              </a:lnSpc>
            </a:pPr>
            <a:r>
              <a:rPr dirty="0" sz="800">
                <a:latin typeface="Calibri"/>
                <a:cs typeface="Calibri"/>
              </a:rPr>
              <a:t>-transcriptomic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samples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from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JGI</a:t>
            </a:r>
            <a:r>
              <a:rPr dirty="0" baseline="38888" sz="75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34</a:t>
            </a:r>
            <a:r>
              <a:rPr dirty="0" sz="800">
                <a:latin typeface="Calibri"/>
                <a:cs typeface="Calibri"/>
              </a:rPr>
              <a:t>.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For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each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project,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assembled</a:t>
            </a:r>
            <a:r>
              <a:rPr dirty="0" sz="800" spc="35">
                <a:latin typeface="Calibri"/>
                <a:cs typeface="Calibri"/>
              </a:rPr>
              <a:t> protein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sequences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(‘*.assembled.faa’)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were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downloaded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clustered </a:t>
            </a:r>
            <a:r>
              <a:rPr dirty="0" sz="800" spc="55">
                <a:latin typeface="Calibri"/>
                <a:cs typeface="Calibri"/>
              </a:rPr>
              <a:t>with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90%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sequence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identity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at </a:t>
            </a:r>
            <a:r>
              <a:rPr dirty="0" sz="800" spc="80">
                <a:latin typeface="Calibri"/>
                <a:cs typeface="Calibri"/>
              </a:rPr>
              <a:t>90%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coverage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MMseqs2.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each </a:t>
            </a:r>
            <a:r>
              <a:rPr dirty="0" sz="800" spc="55">
                <a:latin typeface="Calibri"/>
                <a:cs typeface="Calibri"/>
              </a:rPr>
              <a:t>cluster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project,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only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representative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was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kept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in-house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JGIclust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database.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A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total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of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16.4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billion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metagenomics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and</a:t>
            </a:r>
            <a:r>
              <a:rPr dirty="0" sz="800" spc="40">
                <a:latin typeface="Calibri"/>
                <a:cs typeface="Calibri"/>
              </a:rPr>
              <a:t> meta-</a:t>
            </a:r>
            <a:r>
              <a:rPr dirty="0" sz="800" spc="50">
                <a:latin typeface="Calibri"/>
                <a:cs typeface="Calibri"/>
              </a:rPr>
              <a:t>transcriptomic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are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contained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JGIclust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database.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1299" y="7817048"/>
            <a:ext cx="3267710" cy="124968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just" marL="12700" marR="598170">
              <a:lnSpc>
                <a:spcPct val="105400"/>
              </a:lnSpc>
              <a:spcBef>
                <a:spcPts val="70"/>
              </a:spcBef>
            </a:pPr>
            <a:r>
              <a:rPr dirty="0" sz="850" spc="70" b="1">
                <a:latin typeface="Calibri"/>
                <a:cs typeface="Calibri"/>
              </a:rPr>
              <a:t>DeepMSA2-</a:t>
            </a:r>
            <a:r>
              <a:rPr dirty="0" sz="850" spc="65" b="1">
                <a:latin typeface="Calibri"/>
                <a:cs typeface="Calibri"/>
              </a:rPr>
              <a:t>Monomer</a:t>
            </a:r>
            <a:r>
              <a:rPr dirty="0" sz="850" spc="10" b="1">
                <a:latin typeface="Calibri"/>
                <a:cs typeface="Calibri"/>
              </a:rPr>
              <a:t> </a:t>
            </a:r>
            <a:r>
              <a:rPr dirty="0" sz="850" spc="60" b="1">
                <a:latin typeface="Calibri"/>
                <a:cs typeface="Calibri"/>
              </a:rPr>
              <a:t>pipeline</a:t>
            </a:r>
            <a:r>
              <a:rPr dirty="0" sz="850" spc="10" b="1">
                <a:latin typeface="Calibri"/>
                <a:cs typeface="Calibri"/>
              </a:rPr>
              <a:t> </a:t>
            </a:r>
            <a:r>
              <a:rPr dirty="0" sz="850" spc="55" b="1">
                <a:latin typeface="Calibri"/>
                <a:cs typeface="Calibri"/>
              </a:rPr>
              <a:t>for</a:t>
            </a:r>
            <a:r>
              <a:rPr dirty="0" sz="850" spc="10" b="1">
                <a:latin typeface="Calibri"/>
                <a:cs typeface="Calibri"/>
              </a:rPr>
              <a:t> </a:t>
            </a:r>
            <a:r>
              <a:rPr dirty="0" sz="850" spc="75" b="1">
                <a:latin typeface="Calibri"/>
                <a:cs typeface="Calibri"/>
              </a:rPr>
              <a:t>monomeric</a:t>
            </a:r>
            <a:r>
              <a:rPr dirty="0" sz="850" spc="15" b="1">
                <a:latin typeface="Calibri"/>
                <a:cs typeface="Calibri"/>
              </a:rPr>
              <a:t> </a:t>
            </a:r>
            <a:r>
              <a:rPr dirty="0" sz="850" spc="55" b="1">
                <a:latin typeface="Calibri"/>
                <a:cs typeface="Calibri"/>
              </a:rPr>
              <a:t>MSA </a:t>
            </a:r>
            <a:r>
              <a:rPr dirty="0" sz="850" spc="70" b="1">
                <a:latin typeface="Calibri"/>
                <a:cs typeface="Calibri"/>
              </a:rPr>
              <a:t>construction</a:t>
            </a:r>
            <a:endParaRPr sz="850">
              <a:latin typeface="Calibri"/>
              <a:cs typeface="Calibri"/>
            </a:endParaRPr>
          </a:p>
          <a:p>
            <a:pPr algn="just" marL="12700" marR="5080">
              <a:lnSpc>
                <a:spcPts val="1080"/>
              </a:lnSpc>
              <a:spcBef>
                <a:spcPts val="40"/>
              </a:spcBef>
            </a:pPr>
            <a:r>
              <a:rPr dirty="0" sz="800" spc="70">
                <a:latin typeface="Calibri"/>
                <a:cs typeface="Calibri"/>
              </a:rPr>
              <a:t>Given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complexity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huge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size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protein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sequence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data- </a:t>
            </a:r>
            <a:r>
              <a:rPr dirty="0" sz="800" spc="20">
                <a:latin typeface="Calibri"/>
                <a:cs typeface="Calibri"/>
              </a:rPr>
              <a:t>bases,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no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single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construction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tool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that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can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quickly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search</a:t>
            </a:r>
            <a:r>
              <a:rPr dirty="0" sz="800" spc="55">
                <a:latin typeface="Calibri"/>
                <a:cs typeface="Calibri"/>
              </a:rPr>
              <a:t> through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all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databases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create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reliable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different </a:t>
            </a:r>
            <a:r>
              <a:rPr dirty="0" sz="800">
                <a:latin typeface="Calibri"/>
                <a:cs typeface="Calibri"/>
              </a:rPr>
              <a:t>targets.</a:t>
            </a:r>
            <a:r>
              <a:rPr dirty="0" sz="800" spc="40">
                <a:latin typeface="Calibri"/>
                <a:cs typeface="Calibri"/>
              </a:rPr>
              <a:t> To </a:t>
            </a:r>
            <a:r>
              <a:rPr dirty="0" sz="800" spc="45">
                <a:latin typeface="Calibri"/>
                <a:cs typeface="Calibri"/>
              </a:rPr>
              <a:t>address this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issue,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DeepMSA2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utilizes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multi-</a:t>
            </a:r>
            <a:r>
              <a:rPr dirty="0" sz="800" spc="70">
                <a:latin typeface="Calibri"/>
                <a:cs typeface="Calibri"/>
              </a:rPr>
              <a:t>MSA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genera- </a:t>
            </a:r>
            <a:r>
              <a:rPr dirty="0" sz="800" spc="60">
                <a:latin typeface="Calibri"/>
                <a:cs typeface="Calibri"/>
              </a:rPr>
              <a:t>tion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step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create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diverse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using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dMSA,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qMSA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 </a:t>
            </a:r>
            <a:r>
              <a:rPr dirty="0" sz="800" spc="60">
                <a:latin typeface="Calibri"/>
                <a:cs typeface="Calibri"/>
              </a:rPr>
              <a:t>mMSA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programs,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followed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by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ranking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step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based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rapid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deep </a:t>
            </a:r>
            <a:r>
              <a:rPr dirty="0" sz="800" spc="55">
                <a:latin typeface="Calibri"/>
                <a:cs typeface="Calibri"/>
              </a:rPr>
              <a:t>learning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(Fig.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-20">
                <a:solidFill>
                  <a:srgbClr val="0069A5"/>
                </a:solidFill>
                <a:latin typeface="Calibri"/>
                <a:cs typeface="Calibri"/>
                <a:hlinkClick r:id="rId7" action="ppaction://hlinksldjump"/>
              </a:rPr>
              <a:t>1a</a:t>
            </a:r>
            <a:r>
              <a:rPr dirty="0" sz="800" spc="-20">
                <a:latin typeface="Calibri"/>
                <a:cs typeface="Calibri"/>
              </a:rPr>
              <a:t>).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91299" y="9188642"/>
            <a:ext cx="3265804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25">
                <a:latin typeface="Arial Black"/>
                <a:cs typeface="Arial Black"/>
              </a:rPr>
              <a:t>dMSA</a:t>
            </a:r>
            <a:r>
              <a:rPr dirty="0" sz="800" spc="-25" b="1">
                <a:latin typeface="Calibri"/>
                <a:cs typeface="Calibri"/>
              </a:rPr>
              <a:t>.</a:t>
            </a:r>
            <a:r>
              <a:rPr dirty="0" sz="800" spc="-30" b="1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dMSA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algorithm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used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DeepMSA2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modified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our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849899" y="576778"/>
            <a:ext cx="3318510" cy="4530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35">
                <a:latin typeface="Calibri"/>
                <a:cs typeface="Calibri"/>
              </a:rPr>
              <a:t>three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three-</a:t>
            </a:r>
            <a:r>
              <a:rPr dirty="0" sz="800" spc="35">
                <a:latin typeface="Calibri"/>
                <a:cs typeface="Calibri"/>
              </a:rPr>
              <a:t>stage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procedure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that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uses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HHblits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8</a:t>
            </a:r>
            <a:r>
              <a:rPr dirty="0" sz="800" spc="50">
                <a:latin typeface="Calibri"/>
                <a:cs typeface="Calibri"/>
              </a:rPr>
              <a:t>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Jackhmmer</a:t>
            </a:r>
            <a:r>
              <a:rPr dirty="0" baseline="38888" sz="750" spc="67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39</a:t>
            </a:r>
            <a:r>
              <a:rPr dirty="0" baseline="38888" sz="750" spc="-7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HMMsearch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39</a:t>
            </a:r>
            <a:r>
              <a:rPr dirty="0" baseline="38888" sz="750" spc="-22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iteratively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search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genomic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metagenomics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databases.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stage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-15">
                <a:latin typeface="Calibri"/>
                <a:cs typeface="Calibri"/>
              </a:rPr>
              <a:t>1,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HHblits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used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search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Uniclust30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parameters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‘-</a:t>
            </a:r>
            <a:r>
              <a:rPr dirty="0" sz="800" spc="50">
                <a:latin typeface="Calibri"/>
                <a:cs typeface="Calibri"/>
              </a:rPr>
              <a:t>diff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inf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-</a:t>
            </a:r>
            <a:r>
              <a:rPr dirty="0" sz="800" spc="45">
                <a:latin typeface="Calibri"/>
                <a:cs typeface="Calibri"/>
              </a:rPr>
              <a:t>id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99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-</a:t>
            </a:r>
            <a:r>
              <a:rPr dirty="0" sz="800" spc="65">
                <a:latin typeface="Calibri"/>
                <a:cs typeface="Calibri"/>
              </a:rPr>
              <a:t>cov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50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-</a:t>
            </a:r>
            <a:r>
              <a:rPr dirty="0" sz="800" spc="40">
                <a:latin typeface="Calibri"/>
                <a:cs typeface="Calibri"/>
              </a:rPr>
              <a:t>n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3’.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stage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2,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Jackhmmer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used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search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against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Uniref90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parameters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‘-</a:t>
            </a:r>
            <a:r>
              <a:rPr dirty="0" sz="800" spc="30">
                <a:latin typeface="Calibri"/>
                <a:cs typeface="Calibri"/>
              </a:rPr>
              <a:t>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3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-</a:t>
            </a:r>
            <a:r>
              <a:rPr dirty="0" sz="800" spc="30">
                <a:latin typeface="Calibri"/>
                <a:cs typeface="Calibri"/>
              </a:rPr>
              <a:t>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10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--</a:t>
            </a:r>
            <a:r>
              <a:rPr dirty="0" sz="800" spc="35">
                <a:latin typeface="Calibri"/>
                <a:cs typeface="Calibri"/>
              </a:rPr>
              <a:t>incE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1e-</a:t>
            </a:r>
            <a:r>
              <a:rPr dirty="0" sz="800" spc="-20">
                <a:latin typeface="Calibri"/>
                <a:cs typeface="Calibri"/>
              </a:rPr>
              <a:t>3’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pick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up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potentially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homologous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sequences.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Instead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directly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using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alignment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generated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by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Jackhmmer,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full-</a:t>
            </a:r>
            <a:r>
              <a:rPr dirty="0" sz="800" spc="65">
                <a:latin typeface="Calibri"/>
                <a:cs typeface="Calibri"/>
              </a:rPr>
              <a:t>length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sequences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according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Jackhmmer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raw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hits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collected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from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Uniref90.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These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full-</a:t>
            </a:r>
            <a:r>
              <a:rPr dirty="0" sz="800" spc="65">
                <a:latin typeface="Calibri"/>
                <a:cs typeface="Calibri"/>
              </a:rPr>
              <a:t>length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sequences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clustered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by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kClust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sequence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clusters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30%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identity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cutoff.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Next,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Clustal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Omega</a:t>
            </a:r>
            <a:r>
              <a:rPr dirty="0" baseline="38888" sz="750" spc="82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30</a:t>
            </a:r>
            <a:r>
              <a:rPr dirty="0" baseline="38888" sz="750" spc="-22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used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realign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within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each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cluster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into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aligned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profiles.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Those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sequence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profiles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converted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custom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HHblits-</a:t>
            </a:r>
            <a:r>
              <a:rPr dirty="0" sz="800" spc="45">
                <a:latin typeface="Calibri"/>
                <a:cs typeface="Calibri"/>
              </a:rPr>
              <a:t>style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database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using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‘hhblitdb.pl’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script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from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HH-</a:t>
            </a:r>
            <a:r>
              <a:rPr dirty="0" sz="800" spc="55">
                <a:latin typeface="Calibri"/>
                <a:cs typeface="Calibri"/>
              </a:rPr>
              <a:t>suite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package.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HHblits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again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applied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search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custom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database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using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same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search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parameter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stage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-60">
                <a:latin typeface="Calibri"/>
                <a:cs typeface="Calibri"/>
              </a:rPr>
              <a:t>1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but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starting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stage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-60">
                <a:latin typeface="Calibri"/>
                <a:cs typeface="Calibri"/>
              </a:rPr>
              <a:t>1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input.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stage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3,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stage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2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converted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HMM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HMMbuild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HMMER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package.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This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HMM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searched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against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Metaclust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metagenome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database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HMMsearch,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using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parameters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‘-</a:t>
            </a:r>
            <a:r>
              <a:rPr dirty="0" sz="800" spc="20">
                <a:latin typeface="Calibri"/>
                <a:cs typeface="Calibri"/>
              </a:rPr>
              <a:t>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10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--</a:t>
            </a:r>
            <a:r>
              <a:rPr dirty="0" sz="800" spc="40">
                <a:latin typeface="Calibri"/>
                <a:cs typeface="Calibri"/>
              </a:rPr>
              <a:t>incE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1e-</a:t>
            </a:r>
            <a:r>
              <a:rPr dirty="0" sz="800" spc="-35">
                <a:latin typeface="Calibri"/>
                <a:cs typeface="Calibri"/>
              </a:rPr>
              <a:t>3’.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Similar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stage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2,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hits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from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HMMsearch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built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custom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HHblits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database.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from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previous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stage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used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search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against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this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new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custom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HHblits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database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derive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stage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3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MSA.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addition,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speed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up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custom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database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construc-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tion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filter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out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noisy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raw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picked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up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Jackmmer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HHMsearch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stages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2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3,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respectively,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BLAST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filter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applied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raw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obtained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Uniref90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before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kClust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clustering.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Here,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PSIBLAST</a:t>
            </a:r>
            <a:r>
              <a:rPr dirty="0" baseline="38888" sz="750" spc="112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18</a:t>
            </a:r>
            <a:r>
              <a:rPr dirty="0" baseline="38888" sz="750" spc="82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used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rank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homologous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relation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between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raw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hits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query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sequence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by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e-</a:t>
            </a:r>
            <a:r>
              <a:rPr dirty="0" sz="800" spc="55">
                <a:latin typeface="Calibri"/>
                <a:cs typeface="Calibri"/>
              </a:rPr>
              <a:t>value,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up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114">
                <a:latin typeface="Calibri"/>
                <a:cs typeface="Calibri"/>
              </a:rPr>
              <a:t>30,000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top-</a:t>
            </a:r>
            <a:r>
              <a:rPr dirty="0" sz="800" spc="45">
                <a:latin typeface="Calibri"/>
                <a:cs typeface="Calibri"/>
              </a:rPr>
              <a:t>ranked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raw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hits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will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used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kClust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clustering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step.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Based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our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benchmark,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adding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this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BLAST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filter,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modeling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accuracy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can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slightly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increased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compared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with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that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without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filter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CASP14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monomer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dataset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(Supplementary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Table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13).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dMSA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construction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will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stopped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searching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stage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whenever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Neff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value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&gt;128.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Thus,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at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most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three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will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generated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dMSA.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75301" y="5218628"/>
            <a:ext cx="3269615" cy="1527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-20">
                <a:latin typeface="Arial Black"/>
                <a:cs typeface="Arial Black"/>
              </a:rPr>
              <a:t>qMSA</a:t>
            </a:r>
            <a:r>
              <a:rPr dirty="0" sz="800" spc="-20" b="1">
                <a:latin typeface="Calibri"/>
                <a:cs typeface="Calibri"/>
              </a:rPr>
              <a:t>.</a:t>
            </a:r>
            <a:r>
              <a:rPr dirty="0" sz="800" spc="-5" b="1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qMSA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composed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four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stages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perform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HHblits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(v.2),</a:t>
            </a:r>
            <a:r>
              <a:rPr dirty="0" sz="800" spc="55">
                <a:latin typeface="Calibri"/>
                <a:cs typeface="Calibri"/>
              </a:rPr>
              <a:t> Jackhmmer,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HHblits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(v.3)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HMMsearch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searches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against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Uniref30, </a:t>
            </a:r>
            <a:r>
              <a:rPr dirty="0" sz="800" spc="90">
                <a:latin typeface="Calibri"/>
                <a:cs typeface="Calibri"/>
              </a:rPr>
              <a:t>Uniref90,</a:t>
            </a:r>
            <a:r>
              <a:rPr dirty="0" sz="800" spc="114">
                <a:latin typeface="Calibri"/>
                <a:cs typeface="Calibri"/>
              </a:rPr>
              <a:t> BFD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and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Mgnify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databases,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respectively.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In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BFD </a:t>
            </a:r>
            <a:r>
              <a:rPr dirty="0" sz="800">
                <a:latin typeface="Calibri"/>
                <a:cs typeface="Calibri"/>
              </a:rPr>
              <a:t>database-searching</a:t>
            </a:r>
            <a:r>
              <a:rPr dirty="0" sz="800" spc="1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step,</a:t>
            </a:r>
            <a:r>
              <a:rPr dirty="0" sz="800" spc="1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HHblits</a:t>
            </a:r>
            <a:r>
              <a:rPr dirty="0" sz="800" spc="1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(v.3)</a:t>
            </a:r>
            <a:r>
              <a:rPr dirty="0" sz="800" spc="1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</a:t>
            </a:r>
            <a:r>
              <a:rPr dirty="0" sz="800" spc="14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utilized</a:t>
            </a:r>
            <a:r>
              <a:rPr dirty="0" sz="800" spc="1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with</a:t>
            </a:r>
            <a:r>
              <a:rPr dirty="0" sz="800" spc="14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parameters</a:t>
            </a:r>
            <a:r>
              <a:rPr dirty="0" sz="800" spc="14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‘-</a:t>
            </a:r>
            <a:r>
              <a:rPr dirty="0" sz="800" spc="-20">
                <a:latin typeface="Calibri"/>
                <a:cs typeface="Calibri"/>
              </a:rPr>
              <a:t>diff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inf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-id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99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-</a:t>
            </a:r>
            <a:r>
              <a:rPr dirty="0" sz="800" spc="50">
                <a:latin typeface="Calibri"/>
                <a:cs typeface="Calibri"/>
              </a:rPr>
              <a:t>cov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40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-n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3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–e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-100">
                <a:latin typeface="Calibri"/>
                <a:cs typeface="Calibri"/>
              </a:rPr>
              <a:t>1’.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Similar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dMSA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stages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3,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sequence </a:t>
            </a:r>
            <a:r>
              <a:rPr dirty="0" sz="800" spc="45">
                <a:latin typeface="Calibri"/>
                <a:cs typeface="Calibri"/>
              </a:rPr>
              <a:t>hits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Jackhmmer,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HHblits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(v.3)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HMMsearch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stages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2,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3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and </a:t>
            </a:r>
            <a:r>
              <a:rPr dirty="0" sz="800" spc="45">
                <a:latin typeface="Calibri"/>
                <a:cs typeface="Calibri"/>
              </a:rPr>
              <a:t>4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qMSA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converted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HHblits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(v.2)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formatted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databases,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against </a:t>
            </a:r>
            <a:r>
              <a:rPr dirty="0" sz="800" spc="50">
                <a:latin typeface="Calibri"/>
                <a:cs typeface="Calibri"/>
              </a:rPr>
              <a:t>which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HHblits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(v.2)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search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based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input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previ-</a:t>
            </a:r>
            <a:r>
              <a:rPr dirty="0" sz="800" spc="45">
                <a:latin typeface="Calibri"/>
                <a:cs typeface="Calibri"/>
              </a:rPr>
              <a:t> ous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stage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performed.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with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dMSA,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searching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will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stop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when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the</a:t>
            </a:r>
            <a:r>
              <a:rPr dirty="0" sz="800" spc="65">
                <a:latin typeface="Calibri"/>
                <a:cs typeface="Calibri"/>
              </a:rPr>
              <a:t> MSA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current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stage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qMSA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has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&gt;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128,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resulting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up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to </a:t>
            </a:r>
            <a:r>
              <a:rPr dirty="0" sz="800" spc="60">
                <a:latin typeface="Calibri"/>
                <a:cs typeface="Calibri"/>
              </a:rPr>
              <a:t>four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created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qMSA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method.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75301" y="6856928"/>
            <a:ext cx="3267710" cy="1390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-25">
                <a:latin typeface="Arial Black"/>
                <a:cs typeface="Arial Black"/>
              </a:rPr>
              <a:t>mMSA</a:t>
            </a:r>
            <a:r>
              <a:rPr dirty="0" sz="800" spc="-25" b="1">
                <a:latin typeface="Calibri"/>
                <a:cs typeface="Calibri"/>
              </a:rPr>
              <a:t>.</a:t>
            </a:r>
            <a:r>
              <a:rPr dirty="0" sz="800" spc="-15" b="1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mMSA,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qMSA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stage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3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alignment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used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probe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HMMsearch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using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parameters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‘-</a:t>
            </a:r>
            <a:r>
              <a:rPr dirty="0" sz="800" spc="30">
                <a:latin typeface="Calibri"/>
                <a:cs typeface="Calibri"/>
              </a:rPr>
              <a:t>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10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--</a:t>
            </a:r>
            <a:r>
              <a:rPr dirty="0" sz="800" spc="60">
                <a:latin typeface="Calibri"/>
                <a:cs typeface="Calibri"/>
              </a:rPr>
              <a:t>incE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1e-</a:t>
            </a:r>
            <a:r>
              <a:rPr dirty="0" sz="800" spc="-5">
                <a:latin typeface="Calibri"/>
                <a:cs typeface="Calibri"/>
              </a:rPr>
              <a:t>3’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search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through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metagenomics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database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combining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JGIclust,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TaraDB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and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Meta-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SourceDB,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with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resulting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hits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converted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to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raw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database.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This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mMSA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database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used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target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database,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searched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HHblits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(v.2)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three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(MSAs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dMSA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stage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qMSA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stages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3)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derive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three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new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MSAs.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mMSA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program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will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not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used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if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both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dMSA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qMSA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stopped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stage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1,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which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means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number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detected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homologous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sufficiently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reliable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genomic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databases.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875301" y="8358703"/>
            <a:ext cx="3265804" cy="981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-55">
                <a:latin typeface="Arial Black"/>
                <a:cs typeface="Arial Black"/>
              </a:rPr>
              <a:t>Final</a:t>
            </a:r>
            <a:r>
              <a:rPr dirty="0" sz="800" spc="-15">
                <a:latin typeface="Arial Black"/>
                <a:cs typeface="Arial Black"/>
              </a:rPr>
              <a:t> </a:t>
            </a:r>
            <a:r>
              <a:rPr dirty="0" sz="800" spc="-45">
                <a:latin typeface="Arial Black"/>
                <a:cs typeface="Arial Black"/>
              </a:rPr>
              <a:t>MSA</a:t>
            </a:r>
            <a:r>
              <a:rPr dirty="0" sz="800" spc="-20">
                <a:latin typeface="Arial Black"/>
                <a:cs typeface="Arial Black"/>
              </a:rPr>
              <a:t> </a:t>
            </a:r>
            <a:r>
              <a:rPr dirty="0" sz="800" spc="-35">
                <a:latin typeface="Arial Black"/>
                <a:cs typeface="Arial Black"/>
              </a:rPr>
              <a:t>selection</a:t>
            </a:r>
            <a:r>
              <a:rPr dirty="0" sz="800" spc="-35" b="1">
                <a:latin typeface="Calibri"/>
                <a:cs typeface="Calibri"/>
              </a:rPr>
              <a:t>.</a:t>
            </a:r>
            <a:r>
              <a:rPr dirty="0" sz="800" b="1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A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simplified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version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AlphaFold2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applied </a:t>
            </a:r>
            <a:r>
              <a:rPr dirty="0" sz="800" spc="20">
                <a:latin typeface="Calibri"/>
                <a:cs typeface="Calibri"/>
              </a:rPr>
              <a:t>here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rank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MSAs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generated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by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dMSA,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qMSA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and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mMSA,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where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template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detection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module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turned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off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embedding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parameter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is </a:t>
            </a:r>
            <a:r>
              <a:rPr dirty="0" sz="800">
                <a:latin typeface="Calibri"/>
                <a:cs typeface="Calibri"/>
              </a:rPr>
              <a:t>set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to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one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 </a:t>
            </a:r>
            <a:r>
              <a:rPr dirty="0" sz="800" spc="45">
                <a:latin typeface="Calibri"/>
                <a:cs typeface="Calibri"/>
              </a:rPr>
              <a:t>AlphaFold2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for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rapid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model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generation.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Up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to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ten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MSAs </a:t>
            </a:r>
            <a:r>
              <a:rPr dirty="0" sz="800" spc="20">
                <a:latin typeface="Calibri"/>
                <a:cs typeface="Calibri"/>
              </a:rPr>
              <a:t>are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collected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generation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step,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where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each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MSAs is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modified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program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create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five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structure </a:t>
            </a:r>
            <a:r>
              <a:rPr dirty="0" sz="800" spc="50">
                <a:latin typeface="Calibri"/>
                <a:cs typeface="Calibri"/>
              </a:rPr>
              <a:t>models.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given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MSA,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highest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pLDDT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score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among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five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pre-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1299" y="576781"/>
            <a:ext cx="3266440" cy="434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highest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rank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score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among</a:t>
            </a:r>
            <a:r>
              <a:rPr dirty="0" sz="800">
                <a:latin typeface="Calibri"/>
                <a:cs typeface="Calibri"/>
              </a:rPr>
              <a:t> all </a:t>
            </a:r>
            <a:r>
              <a:rPr dirty="0" sz="800" spc="40">
                <a:latin typeface="Calibri"/>
                <a:cs typeface="Calibri"/>
              </a:rPr>
              <a:t>created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returned</a:t>
            </a:r>
            <a:r>
              <a:rPr dirty="0" sz="800">
                <a:latin typeface="Calibri"/>
                <a:cs typeface="Calibri"/>
              </a:rPr>
              <a:t> as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final </a:t>
            </a:r>
            <a:r>
              <a:rPr dirty="0" sz="800" spc="50">
                <a:latin typeface="Calibri"/>
                <a:cs typeface="Calibri"/>
              </a:rPr>
              <a:t>selected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reflecting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optimization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information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content </a:t>
            </a:r>
            <a:r>
              <a:rPr dirty="0" sz="800" spc="60">
                <a:latin typeface="Calibri"/>
                <a:cs typeface="Calibri"/>
              </a:rPr>
              <a:t>contributing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prediction.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1299" y="1127323"/>
            <a:ext cx="3266440" cy="84010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643255">
              <a:lnSpc>
                <a:spcPct val="105400"/>
              </a:lnSpc>
              <a:spcBef>
                <a:spcPts val="70"/>
              </a:spcBef>
            </a:pPr>
            <a:r>
              <a:rPr dirty="0" sz="850" spc="70" b="1">
                <a:latin typeface="Calibri"/>
                <a:cs typeface="Calibri"/>
              </a:rPr>
              <a:t>DeepMSA2-Multimer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70" b="1">
                <a:latin typeface="Calibri"/>
                <a:cs typeface="Calibri"/>
              </a:rPr>
              <a:t>pipeline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for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80" b="1">
                <a:latin typeface="Calibri"/>
                <a:cs typeface="Calibri"/>
              </a:rPr>
              <a:t>multimeric</a:t>
            </a:r>
            <a:r>
              <a:rPr dirty="0" sz="850" spc="-50" b="1">
                <a:latin typeface="Calibri"/>
                <a:cs typeface="Calibri"/>
              </a:rPr>
              <a:t> </a:t>
            </a:r>
            <a:r>
              <a:rPr dirty="0" sz="850" spc="55" b="1">
                <a:latin typeface="Calibri"/>
                <a:cs typeface="Calibri"/>
              </a:rPr>
              <a:t>MSA </a:t>
            </a:r>
            <a:r>
              <a:rPr dirty="0" sz="850" spc="70" b="1">
                <a:latin typeface="Calibri"/>
                <a:cs typeface="Calibri"/>
              </a:rPr>
              <a:t>construction</a:t>
            </a:r>
            <a:endParaRPr sz="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80">
                <a:latin typeface="Calibri"/>
                <a:cs typeface="Calibri"/>
              </a:rPr>
              <a:t>DeepMSA2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for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multimeric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MSA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construction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contains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four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steps:</a:t>
            </a:r>
            <a:endParaRPr sz="800">
              <a:latin typeface="Calibri"/>
              <a:cs typeface="Calibri"/>
            </a:endParaRPr>
          </a:p>
          <a:p>
            <a:pPr algn="just" marL="12700" marR="5080">
              <a:lnSpc>
                <a:spcPct val="112000"/>
              </a:lnSpc>
            </a:pPr>
            <a:r>
              <a:rPr dirty="0" sz="800">
                <a:latin typeface="Calibri"/>
                <a:cs typeface="Calibri"/>
              </a:rPr>
              <a:t>(1)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monomeric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generation,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(2)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monomeric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pairing,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(3)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joint </a:t>
            </a:r>
            <a:r>
              <a:rPr dirty="0" sz="800" spc="80">
                <a:latin typeface="Calibri"/>
                <a:cs typeface="Calibri"/>
              </a:rPr>
              <a:t>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creation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linking,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(4)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multimeric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ranking and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selection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(Fig.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-2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1b</a:t>
            </a:r>
            <a:r>
              <a:rPr dirty="0" sz="800" spc="-20">
                <a:latin typeface="Calibri"/>
                <a:cs typeface="Calibri"/>
              </a:rPr>
              <a:t>).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1299" y="2078551"/>
            <a:ext cx="3265804" cy="844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>
                <a:latin typeface="Arial Black"/>
                <a:cs typeface="Arial Black"/>
              </a:rPr>
              <a:t>Monomeric</a:t>
            </a:r>
            <a:r>
              <a:rPr dirty="0" sz="800" spc="360">
                <a:latin typeface="Arial Black"/>
                <a:cs typeface="Arial Black"/>
              </a:rPr>
              <a:t> </a:t>
            </a:r>
            <a:r>
              <a:rPr dirty="0" sz="800">
                <a:latin typeface="Arial Black"/>
                <a:cs typeface="Arial Black"/>
              </a:rPr>
              <a:t>MSA</a:t>
            </a:r>
            <a:r>
              <a:rPr dirty="0" sz="800" spc="360">
                <a:latin typeface="Arial Black"/>
                <a:cs typeface="Arial Black"/>
              </a:rPr>
              <a:t> </a:t>
            </a:r>
            <a:r>
              <a:rPr dirty="0" sz="800">
                <a:latin typeface="Arial Black"/>
                <a:cs typeface="Arial Black"/>
              </a:rPr>
              <a:t>generation</a:t>
            </a:r>
            <a:r>
              <a:rPr dirty="0" sz="800" b="1">
                <a:latin typeface="Calibri"/>
                <a:cs typeface="Calibri"/>
              </a:rPr>
              <a:t>.</a:t>
            </a:r>
            <a:r>
              <a:rPr dirty="0" sz="800" spc="300" b="1">
                <a:latin typeface="Calibri"/>
                <a:cs typeface="Calibri"/>
              </a:rPr>
              <a:t> </a:t>
            </a:r>
            <a:r>
              <a:rPr dirty="0" sz="800" spc="105">
                <a:latin typeface="Calibri"/>
                <a:cs typeface="Calibri"/>
              </a:rPr>
              <a:t>The</a:t>
            </a:r>
            <a:r>
              <a:rPr dirty="0" sz="800" spc="310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abovementioned</a:t>
            </a:r>
            <a:r>
              <a:rPr dirty="0" sz="800" spc="3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Deep- </a:t>
            </a:r>
            <a:r>
              <a:rPr dirty="0" sz="800" spc="50">
                <a:latin typeface="Calibri"/>
                <a:cs typeface="Calibri"/>
              </a:rPr>
              <a:t>MSA2-</a:t>
            </a:r>
            <a:r>
              <a:rPr dirty="0" sz="800" spc="55">
                <a:latin typeface="Calibri"/>
                <a:cs typeface="Calibri"/>
              </a:rPr>
              <a:t>Monomer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pipeline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used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create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monomeric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for</a:t>
            </a:r>
            <a:r>
              <a:rPr dirty="0" sz="800" spc="-20">
                <a:latin typeface="Calibri"/>
                <a:cs typeface="Calibri"/>
              </a:rPr>
              <a:t> each</a:t>
            </a:r>
            <a:r>
              <a:rPr dirty="0" sz="800" spc="60">
                <a:latin typeface="Calibri"/>
                <a:cs typeface="Calibri"/>
              </a:rPr>
              <a:t> of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component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chains.</a:t>
            </a:r>
            <a:r>
              <a:rPr dirty="0" sz="800" spc="55">
                <a:latin typeface="Calibri"/>
                <a:cs typeface="Calibri"/>
              </a:rPr>
              <a:t> However,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instead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returning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only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one </a:t>
            </a:r>
            <a:r>
              <a:rPr dirty="0" sz="800" spc="60">
                <a:latin typeface="Calibri"/>
                <a:cs typeface="Calibri"/>
              </a:rPr>
              <a:t>top-</a:t>
            </a:r>
            <a:r>
              <a:rPr dirty="0" sz="800" spc="65">
                <a:latin typeface="Calibri"/>
                <a:cs typeface="Calibri"/>
              </a:rPr>
              <a:t>ranking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MSA,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up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ten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kept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each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chain,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facili- </a:t>
            </a:r>
            <a:r>
              <a:rPr dirty="0" sz="800">
                <a:latin typeface="Calibri"/>
                <a:cs typeface="Calibri"/>
              </a:rPr>
              <a:t>tate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modeling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 quaternary </a:t>
            </a:r>
            <a:r>
              <a:rPr dirty="0" sz="800" spc="55">
                <a:latin typeface="Calibri"/>
                <a:cs typeface="Calibri"/>
              </a:rPr>
              <a:t>orientations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 </a:t>
            </a:r>
            <a:r>
              <a:rPr dirty="0" sz="800" spc="50">
                <a:latin typeface="Calibri"/>
                <a:cs typeface="Calibri"/>
              </a:rPr>
              <a:t>between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different </a:t>
            </a:r>
            <a:r>
              <a:rPr dirty="0" sz="800" spc="50">
                <a:latin typeface="Calibri"/>
                <a:cs typeface="Calibri"/>
              </a:rPr>
              <a:t>component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chains.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5899" y="3034229"/>
            <a:ext cx="3317875" cy="220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-40">
                <a:latin typeface="Arial Black"/>
                <a:cs typeface="Arial Black"/>
              </a:rPr>
              <a:t>MSA</a:t>
            </a:r>
            <a:r>
              <a:rPr dirty="0" sz="800" spc="-70">
                <a:latin typeface="Arial Black"/>
                <a:cs typeface="Arial Black"/>
              </a:rPr>
              <a:t> </a:t>
            </a:r>
            <a:r>
              <a:rPr dirty="0" sz="800" spc="-25">
                <a:latin typeface="Arial Black"/>
                <a:cs typeface="Arial Black"/>
              </a:rPr>
              <a:t>pairing</a:t>
            </a:r>
            <a:r>
              <a:rPr dirty="0" sz="800" spc="-25" b="1">
                <a:latin typeface="Calibri"/>
                <a:cs typeface="Calibri"/>
              </a:rPr>
              <a:t>. </a:t>
            </a:r>
            <a:r>
              <a:rPr dirty="0" sz="800" spc="60">
                <a:latin typeface="Calibri"/>
                <a:cs typeface="Calibri"/>
              </a:rPr>
              <a:t>Two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types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considered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DeepMSA2.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homomeric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complexes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which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all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component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chains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are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identical,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all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utilized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multimeric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cre-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ated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concatenating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each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 i="1">
                <a:latin typeface="Book Antiqua"/>
                <a:cs typeface="Book Antiqua"/>
              </a:rPr>
              <a:t>n</a:t>
            </a:r>
            <a:r>
              <a:rPr dirty="0" sz="800" spc="-95" i="1">
                <a:latin typeface="Book Antiqua"/>
                <a:cs typeface="Book Antiqua"/>
              </a:rPr>
              <a:t> </a:t>
            </a:r>
            <a:r>
              <a:rPr dirty="0" sz="800" spc="50">
                <a:latin typeface="Calibri"/>
                <a:cs typeface="Calibri"/>
              </a:rPr>
              <a:t>times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side-by-</a:t>
            </a:r>
            <a:r>
              <a:rPr dirty="0" sz="800" spc="30">
                <a:latin typeface="Calibri"/>
                <a:cs typeface="Calibri"/>
              </a:rPr>
              <a:t>side,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where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 i="1">
                <a:latin typeface="Book Antiqua"/>
                <a:cs typeface="Book Antiqua"/>
              </a:rPr>
              <a:t>n</a:t>
            </a:r>
            <a:r>
              <a:rPr dirty="0" sz="800" spc="-100" i="1">
                <a:latin typeface="Book Antiqua"/>
                <a:cs typeface="Book Antiqua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number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chains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(Supplementary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Fig.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11).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heteromeric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complexes,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top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-55" i="1">
                <a:latin typeface="Book Antiqua"/>
                <a:cs typeface="Book Antiqua"/>
              </a:rPr>
              <a:t>M</a:t>
            </a:r>
            <a:r>
              <a:rPr dirty="0" sz="800" spc="-65" i="1">
                <a:latin typeface="Book Antiqua"/>
                <a:cs typeface="Book Antiqua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selected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each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mer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chain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so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-55" i="1">
                <a:latin typeface="Book Antiqua"/>
                <a:cs typeface="Book Antiqua"/>
              </a:rPr>
              <a:t>M</a:t>
            </a:r>
            <a:r>
              <a:rPr dirty="0" baseline="38888" sz="750" spc="-82" i="1">
                <a:latin typeface="Book Antiqua"/>
                <a:cs typeface="Book Antiqua"/>
              </a:rPr>
              <a:t>N</a:t>
            </a:r>
            <a:r>
              <a:rPr dirty="0" baseline="38888" sz="750" spc="-15" i="1">
                <a:latin typeface="Book Antiqua"/>
                <a:cs typeface="Book Antiqua"/>
              </a:rPr>
              <a:t> </a:t>
            </a:r>
            <a:r>
              <a:rPr dirty="0" sz="800" spc="55">
                <a:latin typeface="Calibri"/>
                <a:cs typeface="Calibri"/>
              </a:rPr>
              <a:t>distinct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paired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can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created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plex,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where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-65" i="1">
                <a:latin typeface="Book Antiqua"/>
                <a:cs typeface="Book Antiqua"/>
              </a:rPr>
              <a:t>N</a:t>
            </a:r>
            <a:r>
              <a:rPr dirty="0" sz="800" spc="-95" i="1">
                <a:latin typeface="Book Antiqua"/>
                <a:cs typeface="Book Antiqua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number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distinct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chains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avoid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impractically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long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construction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time,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-55" i="1">
                <a:latin typeface="Book Antiqua"/>
                <a:cs typeface="Book Antiqua"/>
              </a:rPr>
              <a:t>M</a:t>
            </a:r>
            <a:r>
              <a:rPr dirty="0" sz="800" spc="-65" i="1">
                <a:latin typeface="Book Antiqua"/>
                <a:cs typeface="Book Antiqua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set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maximal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value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satisfy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-55" i="1">
                <a:latin typeface="Book Antiqua"/>
                <a:cs typeface="Book Antiqua"/>
              </a:rPr>
              <a:t>M</a:t>
            </a:r>
            <a:r>
              <a:rPr dirty="0" baseline="38888" sz="750" spc="-82" i="1">
                <a:latin typeface="Book Antiqua"/>
                <a:cs typeface="Book Antiqua"/>
              </a:rPr>
              <a:t>N</a:t>
            </a:r>
            <a:r>
              <a:rPr dirty="0" baseline="38888" sz="750" spc="30" i="1">
                <a:latin typeface="Book Antiqua"/>
                <a:cs typeface="Book Antiqua"/>
              </a:rPr>
              <a:t> </a:t>
            </a:r>
            <a:r>
              <a:rPr dirty="0" sz="800" spc="70">
                <a:latin typeface="Calibri"/>
                <a:cs typeface="Calibri"/>
              </a:rPr>
              <a:t>≤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100.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example,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containing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three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different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chains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</a:t>
            </a:r>
            <a:r>
              <a:rPr dirty="0" sz="800" spc="50">
                <a:solidFill>
                  <a:srgbClr val="0069A5"/>
                </a:solidFill>
                <a:latin typeface="Calibri"/>
                <a:cs typeface="Calibri"/>
                <a:hlinkClick r:id="rId3"/>
              </a:rPr>
              <a:t>A2B2C1</a:t>
            </a:r>
            <a:r>
              <a:rPr dirty="0" sz="800" spc="50">
                <a:latin typeface="Calibri"/>
                <a:cs typeface="Calibri"/>
              </a:rPr>
              <a:t>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-50" i="1">
                <a:latin typeface="Book Antiqua"/>
                <a:cs typeface="Book Antiqua"/>
              </a:rPr>
              <a:t>N</a:t>
            </a:r>
            <a:r>
              <a:rPr dirty="0" sz="800" spc="-45" i="1">
                <a:latin typeface="Book Antiqua"/>
                <a:cs typeface="Book Antiqua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 i="1">
                <a:latin typeface="Book Antiqua"/>
                <a:cs typeface="Book Antiqua"/>
              </a:rPr>
              <a:t>3</a:t>
            </a:r>
            <a:r>
              <a:rPr dirty="0" sz="800" spc="40">
                <a:latin typeface="Calibri"/>
                <a:cs typeface="Calibri"/>
              </a:rPr>
              <a:t>),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-45" i="1">
                <a:latin typeface="Book Antiqua"/>
                <a:cs typeface="Book Antiqua"/>
              </a:rPr>
              <a:t>M</a:t>
            </a:r>
            <a:r>
              <a:rPr dirty="0" sz="800" spc="-35" i="1">
                <a:latin typeface="Book Antiqua"/>
                <a:cs typeface="Book Antiqua"/>
              </a:rPr>
              <a:t> </a:t>
            </a:r>
            <a:r>
              <a:rPr dirty="0" sz="800" spc="45">
                <a:latin typeface="Calibri"/>
                <a:cs typeface="Calibri"/>
              </a:rPr>
              <a:t>will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4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(4</a:t>
            </a:r>
            <a:r>
              <a:rPr dirty="0" baseline="38888" sz="750" spc="67">
                <a:latin typeface="Calibri"/>
                <a:cs typeface="Calibri"/>
              </a:rPr>
              <a:t>3</a:t>
            </a:r>
            <a:r>
              <a:rPr dirty="0" baseline="38888" sz="750" spc="6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≤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100)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(Supplementary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Fig.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12a).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other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words,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each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component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chain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this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complex,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select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four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top-</a:t>
            </a:r>
            <a:r>
              <a:rPr dirty="0" sz="800" spc="50">
                <a:latin typeface="Calibri"/>
                <a:cs typeface="Calibri"/>
              </a:rPr>
              <a:t>ranked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monomer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build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paired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64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different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combinations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those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MSAs.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Normally,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-60" i="1">
                <a:latin typeface="Book Antiqua"/>
                <a:cs typeface="Book Antiqua"/>
              </a:rPr>
              <a:t>M</a:t>
            </a:r>
            <a:r>
              <a:rPr dirty="0" baseline="38888" sz="750" spc="-89" i="1">
                <a:latin typeface="Book Antiqua"/>
                <a:cs typeface="Book Antiqua"/>
              </a:rPr>
              <a:t>N</a:t>
            </a:r>
            <a:r>
              <a:rPr dirty="0" baseline="38888" sz="750" spc="-37" i="1">
                <a:latin typeface="Book Antiqua"/>
                <a:cs typeface="Book Antiqua"/>
              </a:rPr>
              <a:t> </a:t>
            </a:r>
            <a:r>
              <a:rPr dirty="0" sz="800" spc="45">
                <a:latin typeface="Calibri"/>
                <a:cs typeface="Calibri"/>
              </a:rPr>
              <a:t>ranges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50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100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different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kinds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heteromer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complexes.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5863" y="5355144"/>
            <a:ext cx="3318510" cy="262001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just" marL="38100" marR="32384">
              <a:lnSpc>
                <a:spcPts val="1080"/>
              </a:lnSpc>
              <a:spcBef>
                <a:spcPts val="145"/>
              </a:spcBef>
            </a:pPr>
            <a:r>
              <a:rPr dirty="0" sz="800" spc="-65">
                <a:latin typeface="Arial Black"/>
                <a:cs typeface="Arial Black"/>
              </a:rPr>
              <a:t>Sequence</a:t>
            </a:r>
            <a:r>
              <a:rPr dirty="0" sz="800" spc="-5">
                <a:latin typeface="Arial Black"/>
                <a:cs typeface="Arial Black"/>
              </a:rPr>
              <a:t> </a:t>
            </a:r>
            <a:r>
              <a:rPr dirty="0" sz="800" spc="-35">
                <a:latin typeface="Arial Black"/>
                <a:cs typeface="Arial Black"/>
              </a:rPr>
              <a:t>linking</a:t>
            </a:r>
            <a:r>
              <a:rPr dirty="0" sz="800" spc="-35" b="1">
                <a:latin typeface="Calibri"/>
                <a:cs typeface="Calibri"/>
              </a:rPr>
              <a:t>.</a:t>
            </a:r>
            <a:r>
              <a:rPr dirty="0" sz="800" spc="-5" b="1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given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-65" i="1">
                <a:latin typeface="Book Antiqua"/>
                <a:cs typeface="Book Antiqua"/>
              </a:rPr>
              <a:t>M</a:t>
            </a:r>
            <a:r>
              <a:rPr dirty="0" baseline="38888" sz="750" spc="-97" i="1">
                <a:latin typeface="Book Antiqua"/>
                <a:cs typeface="Book Antiqua"/>
              </a:rPr>
              <a:t>N</a:t>
            </a:r>
            <a:r>
              <a:rPr dirty="0" baseline="38888" sz="750" spc="120" i="1">
                <a:latin typeface="Book Antiqua"/>
                <a:cs typeface="Book Antiqua"/>
              </a:rPr>
              <a:t> </a:t>
            </a:r>
            <a:r>
              <a:rPr dirty="0" sz="800" spc="50">
                <a:latin typeface="Calibri"/>
                <a:cs typeface="Calibri"/>
              </a:rPr>
              <a:t>paired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monomeric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MSAs,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for </a:t>
            </a:r>
            <a:r>
              <a:rPr dirty="0" sz="800" spc="60">
                <a:latin typeface="Calibri"/>
                <a:cs typeface="Calibri"/>
              </a:rPr>
              <a:t>example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(</a:t>
            </a:r>
            <a:r>
              <a:rPr dirty="0" sz="750">
                <a:latin typeface="Century Gothic"/>
                <a:cs typeface="Century Gothic"/>
              </a:rPr>
              <a:t>MSA</a:t>
            </a:r>
            <a:r>
              <a:rPr dirty="0" sz="750" spc="-35">
                <a:latin typeface="Century Gothic"/>
                <a:cs typeface="Century Gothic"/>
              </a:rPr>
              <a:t> </a:t>
            </a:r>
            <a:r>
              <a:rPr dirty="0" sz="750" spc="-75">
                <a:latin typeface="Lucida Sans Unicode"/>
                <a:cs typeface="Lucida Sans Unicode"/>
              </a:rPr>
              <a:t>−</a:t>
            </a:r>
            <a:r>
              <a:rPr dirty="0" sz="750" spc="-65">
                <a:latin typeface="Lucida Sans Unicode"/>
                <a:cs typeface="Lucida Sans Unicode"/>
              </a:rPr>
              <a:t> </a:t>
            </a:r>
            <a:r>
              <a:rPr dirty="0" sz="750" spc="-25">
                <a:latin typeface="Century Gothic"/>
                <a:cs typeface="Century Gothic"/>
              </a:rPr>
              <a:t>1</a:t>
            </a:r>
            <a:r>
              <a:rPr dirty="0" baseline="-16666" sz="750" spc="-37" i="1">
                <a:latin typeface="Georgia"/>
                <a:cs typeface="Georgia"/>
              </a:rPr>
              <a:t>i</a:t>
            </a:r>
            <a:r>
              <a:rPr dirty="0" baseline="-16666" sz="750" spc="89" i="1">
                <a:latin typeface="Georgia"/>
                <a:cs typeface="Georgia"/>
              </a:rPr>
              <a:t> 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750" spc="-20">
                <a:latin typeface="Century Gothic"/>
                <a:cs typeface="Century Gothic"/>
              </a:rPr>
              <a:t>MSA</a:t>
            </a:r>
            <a:r>
              <a:rPr dirty="0" sz="750" spc="-35">
                <a:latin typeface="Century Gothic"/>
                <a:cs typeface="Century Gothic"/>
              </a:rPr>
              <a:t> </a:t>
            </a:r>
            <a:r>
              <a:rPr dirty="0" sz="750" spc="-75">
                <a:latin typeface="Lucida Sans Unicode"/>
                <a:cs typeface="Lucida Sans Unicode"/>
              </a:rPr>
              <a:t>−</a:t>
            </a:r>
            <a:r>
              <a:rPr dirty="0" sz="750" spc="-65">
                <a:latin typeface="Lucida Sans Unicode"/>
                <a:cs typeface="Lucida Sans Unicode"/>
              </a:rPr>
              <a:t> </a:t>
            </a:r>
            <a:r>
              <a:rPr dirty="0" sz="750">
                <a:latin typeface="Century Gothic"/>
                <a:cs typeface="Century Gothic"/>
              </a:rPr>
              <a:t>2</a:t>
            </a:r>
            <a:r>
              <a:rPr dirty="0" baseline="-16666" sz="750" i="1">
                <a:latin typeface="Georgia"/>
                <a:cs typeface="Georgia"/>
              </a:rPr>
              <a:t>i</a:t>
            </a:r>
            <a:r>
              <a:rPr dirty="0" baseline="-16666" sz="750" spc="172" i="1">
                <a:latin typeface="Georgia"/>
                <a:cs typeface="Georgia"/>
              </a:rPr>
              <a:t> 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125">
                <a:latin typeface="Calibri"/>
                <a:cs typeface="Calibri"/>
              </a:rPr>
              <a:t>…,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750">
                <a:latin typeface="Lucida Sans"/>
                <a:cs typeface="Lucida Sans"/>
              </a:rPr>
              <a:t>MSA</a:t>
            </a:r>
            <a:r>
              <a:rPr dirty="0" sz="750" spc="-65">
                <a:latin typeface="Lucida Sans"/>
                <a:cs typeface="Lucida Sans"/>
              </a:rPr>
              <a:t> </a:t>
            </a:r>
            <a:r>
              <a:rPr dirty="0" sz="750" spc="-75">
                <a:latin typeface="Lucida Sans Unicode"/>
                <a:cs typeface="Lucida Sans Unicode"/>
              </a:rPr>
              <a:t>−</a:t>
            </a:r>
            <a:r>
              <a:rPr dirty="0" sz="750" spc="-60">
                <a:latin typeface="Lucida Sans Unicode"/>
                <a:cs typeface="Lucida Sans Unicode"/>
              </a:rPr>
              <a:t> </a:t>
            </a:r>
            <a:r>
              <a:rPr dirty="0" sz="750" i="1">
                <a:latin typeface="Franklin Gothic Heavy"/>
                <a:cs typeface="Franklin Gothic Heavy"/>
              </a:rPr>
              <a:t>N</a:t>
            </a:r>
            <a:r>
              <a:rPr dirty="0" baseline="-16666" sz="750" i="1">
                <a:latin typeface="Franklin Gothic Heavy"/>
                <a:cs typeface="Franklin Gothic Heavy"/>
              </a:rPr>
              <a:t>i</a:t>
            </a:r>
            <a:r>
              <a:rPr dirty="0" baseline="-16666" sz="750" spc="292" i="1">
                <a:latin typeface="Franklin Gothic Heavy"/>
                <a:cs typeface="Franklin Gothic Heavy"/>
              </a:rPr>
              <a:t> </a:t>
            </a:r>
            <a:r>
              <a:rPr dirty="0" sz="800" spc="60">
                <a:latin typeface="Calibri"/>
                <a:cs typeface="Calibri"/>
              </a:rPr>
              <a:t>)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750" spc="-110">
                <a:latin typeface="Arial"/>
                <a:cs typeface="Arial"/>
              </a:rPr>
              <a:t>1</a:t>
            </a:r>
            <a:r>
              <a:rPr dirty="0" sz="750" spc="10">
                <a:latin typeface="Arial"/>
                <a:cs typeface="Arial"/>
              </a:rPr>
              <a:t> </a:t>
            </a:r>
            <a:r>
              <a:rPr dirty="0" sz="750" spc="120">
                <a:latin typeface="Times New Roman"/>
                <a:cs typeface="Times New Roman"/>
              </a:rPr>
              <a:t>≤</a:t>
            </a:r>
            <a:r>
              <a:rPr dirty="0" sz="750" spc="30">
                <a:latin typeface="Times New Roman"/>
                <a:cs typeface="Times New Roman"/>
              </a:rPr>
              <a:t> </a:t>
            </a:r>
            <a:r>
              <a:rPr dirty="0" sz="750" spc="-40" i="1">
                <a:latin typeface="Franklin Gothic Heavy"/>
                <a:cs typeface="Franklin Gothic Heavy"/>
              </a:rPr>
              <a:t>i</a:t>
            </a:r>
            <a:r>
              <a:rPr dirty="0" baseline="-16666" sz="750" spc="-60">
                <a:latin typeface="Arial"/>
                <a:cs typeface="Arial"/>
              </a:rPr>
              <a:t>1</a:t>
            </a:r>
            <a:r>
              <a:rPr dirty="0" baseline="-16666" sz="750" spc="-127">
                <a:latin typeface="Arial"/>
                <a:cs typeface="Arial"/>
              </a:rPr>
              <a:t> </a:t>
            </a:r>
            <a:r>
              <a:rPr dirty="0" sz="750" spc="-10">
                <a:latin typeface="Times New Roman"/>
                <a:cs typeface="Times New Roman"/>
              </a:rPr>
              <a:t>,</a:t>
            </a:r>
            <a:r>
              <a:rPr dirty="0" sz="750" spc="-60">
                <a:latin typeface="Times New Roman"/>
                <a:cs typeface="Times New Roman"/>
              </a:rPr>
              <a:t> </a:t>
            </a:r>
            <a:r>
              <a:rPr dirty="0" sz="750" spc="-10" i="1">
                <a:latin typeface="Franklin Gothic Heavy"/>
                <a:cs typeface="Franklin Gothic Heavy"/>
              </a:rPr>
              <a:t>i</a:t>
            </a:r>
            <a:r>
              <a:rPr dirty="0" baseline="-16666" sz="750" spc="-15">
                <a:latin typeface="Arial"/>
                <a:cs typeface="Arial"/>
              </a:rPr>
              <a:t>2</a:t>
            </a:r>
            <a:r>
              <a:rPr dirty="0" baseline="-16666" sz="750" spc="-127">
                <a:latin typeface="Arial"/>
                <a:cs typeface="Arial"/>
              </a:rPr>
              <a:t> </a:t>
            </a:r>
            <a:r>
              <a:rPr dirty="0" sz="750">
                <a:latin typeface="Times New Roman"/>
                <a:cs typeface="Times New Roman"/>
              </a:rPr>
              <a:t>,…</a:t>
            </a:r>
            <a:r>
              <a:rPr dirty="0" sz="750" spc="-60">
                <a:latin typeface="Times New Roman"/>
                <a:cs typeface="Times New Roman"/>
              </a:rPr>
              <a:t> </a:t>
            </a:r>
            <a:r>
              <a:rPr dirty="0" sz="750" spc="-10">
                <a:latin typeface="Times New Roman"/>
                <a:cs typeface="Times New Roman"/>
              </a:rPr>
              <a:t>,</a:t>
            </a:r>
            <a:r>
              <a:rPr dirty="0" sz="750" spc="-55">
                <a:latin typeface="Times New Roman"/>
                <a:cs typeface="Times New Roman"/>
              </a:rPr>
              <a:t> </a:t>
            </a:r>
            <a:r>
              <a:rPr dirty="0" sz="750" i="1">
                <a:latin typeface="Franklin Gothic Heavy"/>
                <a:cs typeface="Franklin Gothic Heavy"/>
              </a:rPr>
              <a:t>i</a:t>
            </a:r>
            <a:r>
              <a:rPr dirty="0" baseline="-16666" sz="750" i="1">
                <a:latin typeface="Franklin Gothic Heavy"/>
                <a:cs typeface="Franklin Gothic Heavy"/>
              </a:rPr>
              <a:t>N</a:t>
            </a:r>
            <a:r>
              <a:rPr dirty="0" baseline="-16666" sz="750" spc="217" i="1">
                <a:latin typeface="Franklin Gothic Heavy"/>
                <a:cs typeface="Franklin Gothic Heavy"/>
              </a:rPr>
              <a:t> </a:t>
            </a:r>
            <a:r>
              <a:rPr dirty="0" sz="750" spc="120">
                <a:latin typeface="Times New Roman"/>
                <a:cs typeface="Times New Roman"/>
              </a:rPr>
              <a:t>≤</a:t>
            </a:r>
            <a:r>
              <a:rPr dirty="0" sz="750" spc="35">
                <a:latin typeface="Times New Roman"/>
                <a:cs typeface="Times New Roman"/>
              </a:rPr>
              <a:t> </a:t>
            </a:r>
            <a:r>
              <a:rPr dirty="0" sz="750" i="1">
                <a:latin typeface="Franklin Gothic Heavy"/>
                <a:cs typeface="Franklin Gothic Heavy"/>
              </a:rPr>
              <a:t>M</a:t>
            </a:r>
            <a:r>
              <a:rPr dirty="0" sz="750" spc="-120" i="1">
                <a:latin typeface="Franklin Gothic Heavy"/>
                <a:cs typeface="Franklin Gothic Heavy"/>
              </a:rPr>
              <a:t> 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the</a:t>
            </a:r>
            <a:endParaRPr sz="800">
              <a:latin typeface="Calibri"/>
              <a:cs typeface="Calibri"/>
            </a:endParaRPr>
          </a:p>
          <a:p>
            <a:pPr marL="876935">
              <a:lnSpc>
                <a:spcPts val="85"/>
              </a:lnSpc>
              <a:tabLst>
                <a:tab pos="1329690" algn="l"/>
                <a:tab pos="1946910" algn="l"/>
              </a:tabLst>
            </a:pPr>
            <a:r>
              <a:rPr dirty="0" sz="350" spc="-50">
                <a:latin typeface="Century Gothic"/>
                <a:cs typeface="Century Gothic"/>
              </a:rPr>
              <a:t>1</a:t>
            </a:r>
            <a:r>
              <a:rPr dirty="0" sz="350">
                <a:latin typeface="Century Gothic"/>
                <a:cs typeface="Century Gothic"/>
              </a:rPr>
              <a:t>	</a:t>
            </a:r>
            <a:r>
              <a:rPr dirty="0" sz="350" spc="-50">
                <a:latin typeface="Century Gothic"/>
                <a:cs typeface="Century Gothic"/>
              </a:rPr>
              <a:t>2</a:t>
            </a:r>
            <a:r>
              <a:rPr dirty="0" sz="350">
                <a:latin typeface="Century Gothic"/>
                <a:cs typeface="Century Gothic"/>
              </a:rPr>
              <a:t>	</a:t>
            </a:r>
            <a:r>
              <a:rPr dirty="0" sz="350" spc="-50" i="1">
                <a:latin typeface="Franklin Gothic Heavy"/>
                <a:cs typeface="Franklin Gothic Heavy"/>
              </a:rPr>
              <a:t>N</a:t>
            </a:r>
            <a:endParaRPr sz="350">
              <a:latin typeface="Franklin Gothic Heavy"/>
              <a:cs typeface="Franklin Gothic Heavy"/>
            </a:endParaRPr>
          </a:p>
          <a:p>
            <a:pPr algn="just" marL="38100">
              <a:lnSpc>
                <a:spcPts val="930"/>
              </a:lnSpc>
            </a:pP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monomeric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concatenated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into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multi-</a:t>
            </a:r>
            <a:endParaRPr sz="800">
              <a:latin typeface="Calibri"/>
              <a:cs typeface="Calibri"/>
            </a:endParaRPr>
          </a:p>
          <a:p>
            <a:pPr algn="just" marL="38100" marR="30480">
              <a:lnSpc>
                <a:spcPct val="112000"/>
              </a:lnSpc>
            </a:pPr>
            <a:r>
              <a:rPr dirty="0" sz="800" spc="65">
                <a:latin typeface="Calibri"/>
                <a:cs typeface="Calibri"/>
              </a:rPr>
              <a:t>meric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follows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(Supplementary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Fig.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12b).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First,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each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monomeric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grouped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based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UniProt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annotated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species.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each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group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ordered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based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identity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query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properly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capture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ortholo-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gous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signals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interchain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coevolution,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top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different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monomeric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MSAs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belonging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same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species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group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linked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together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side-</a:t>
            </a:r>
            <a:r>
              <a:rPr dirty="0" sz="800" spc="40">
                <a:latin typeface="Calibri"/>
                <a:cs typeface="Calibri"/>
              </a:rPr>
              <a:t>by-side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composite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multimeric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MSA.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cases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where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one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monomeric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missing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spe-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cific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species,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which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appear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one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other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chains,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compo-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nent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chain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padded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gaps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composite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other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linked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chains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having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species.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Finally,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unlinked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monomeric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padded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below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linked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This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composite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linking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step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applied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only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heteromeric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complexes,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homomeric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constructed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simply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catenating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same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monomer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multiple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times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shown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Sup-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plementary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Fig.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-30">
                <a:latin typeface="Calibri"/>
                <a:cs typeface="Calibri"/>
              </a:rPr>
              <a:t>11.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5899" y="8085656"/>
            <a:ext cx="3317875" cy="434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>
                <a:latin typeface="Arial Black"/>
                <a:cs typeface="Arial Black"/>
              </a:rPr>
              <a:t>MSA</a:t>
            </a:r>
            <a:r>
              <a:rPr dirty="0" sz="800" spc="15">
                <a:latin typeface="Arial Black"/>
                <a:cs typeface="Arial Black"/>
              </a:rPr>
              <a:t> </a:t>
            </a:r>
            <a:r>
              <a:rPr dirty="0" sz="800" spc="-10">
                <a:latin typeface="Arial Black"/>
                <a:cs typeface="Arial Black"/>
              </a:rPr>
              <a:t>selection</a:t>
            </a:r>
            <a:r>
              <a:rPr dirty="0" sz="800" spc="-10" b="1">
                <a:latin typeface="Calibri"/>
                <a:cs typeface="Calibri"/>
              </a:rPr>
              <a:t>.</a:t>
            </a:r>
            <a:r>
              <a:rPr dirty="0" sz="800" spc="40" b="1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Of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the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M</a:t>
            </a:r>
            <a:r>
              <a:rPr dirty="0" baseline="38888" sz="750" i="1">
                <a:latin typeface="Book Antiqua"/>
                <a:cs typeface="Book Antiqua"/>
              </a:rPr>
              <a:t>N</a:t>
            </a:r>
            <a:r>
              <a:rPr dirty="0" baseline="38888" sz="750" spc="135" i="1">
                <a:latin typeface="Book Antiqua"/>
                <a:cs typeface="Book Antiqua"/>
              </a:rPr>
              <a:t> </a:t>
            </a:r>
            <a:r>
              <a:rPr dirty="0" sz="800" spc="75">
                <a:latin typeface="Calibri"/>
                <a:cs typeface="Calibri"/>
              </a:rPr>
              <a:t>concatenated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MSAs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formed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from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 </a:t>
            </a:r>
            <a:r>
              <a:rPr dirty="0" sz="800" spc="90">
                <a:latin typeface="Calibri"/>
                <a:cs typeface="Calibri"/>
              </a:rPr>
              <a:t>MSA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paring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procedure,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25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top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MSAs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are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returned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from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Deep- MSA2-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pipeline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based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-20" i="1">
                <a:latin typeface="Book Antiqua"/>
                <a:cs typeface="Book Antiqua"/>
              </a:rPr>
              <a:t>M</a:t>
            </a:r>
            <a:r>
              <a:rPr dirty="0" sz="800" spc="-20">
                <a:latin typeface="Calibri"/>
                <a:cs typeface="Calibri"/>
              </a:rPr>
              <a:t>-</a:t>
            </a:r>
            <a:r>
              <a:rPr dirty="0" sz="800" spc="-10">
                <a:latin typeface="Calibri"/>
                <a:cs typeface="Calibri"/>
              </a:rPr>
              <a:t>score: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82015" y="8715518"/>
            <a:ext cx="755015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50" i="1">
                <a:latin typeface="Franklin Gothic Heavy"/>
                <a:cs typeface="Franklin Gothic Heavy"/>
              </a:rPr>
              <a:t>M</a:t>
            </a:r>
            <a:r>
              <a:rPr dirty="0" sz="750">
                <a:latin typeface="Arial"/>
                <a:cs typeface="Arial"/>
              </a:rPr>
              <a:t>-score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>
                <a:latin typeface="Tahoma"/>
                <a:cs typeface="Tahoma"/>
              </a:rPr>
              <a:t>=</a:t>
            </a:r>
            <a:r>
              <a:rPr dirty="0" sz="750" spc="10">
                <a:latin typeface="Tahoma"/>
                <a:cs typeface="Tahoma"/>
              </a:rPr>
              <a:t> </a:t>
            </a:r>
            <a:r>
              <a:rPr dirty="0" sz="750">
                <a:latin typeface="Arial"/>
                <a:cs typeface="Arial"/>
              </a:rPr>
              <a:t>Neff</a:t>
            </a:r>
            <a:r>
              <a:rPr dirty="0" sz="750" spc="-60">
                <a:latin typeface="Arial"/>
                <a:cs typeface="Arial"/>
              </a:rPr>
              <a:t> </a:t>
            </a:r>
            <a:r>
              <a:rPr dirty="0" sz="750" spc="95">
                <a:latin typeface="Tahoma"/>
                <a:cs typeface="Tahoma"/>
              </a:rPr>
              <a:t>(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190102" y="8694980"/>
            <a:ext cx="25781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500" i="1">
                <a:latin typeface="Franklin Gothic Heavy"/>
                <a:cs typeface="Franklin Gothic Heavy"/>
              </a:rPr>
              <a:t>i</a:t>
            </a:r>
            <a:r>
              <a:rPr dirty="0" sz="500">
                <a:latin typeface="Tahoma"/>
                <a:cs typeface="Tahoma"/>
              </a:rPr>
              <a:t>=</a:t>
            </a:r>
            <a:r>
              <a:rPr dirty="0" sz="500">
                <a:latin typeface="Arial"/>
                <a:cs typeface="Arial"/>
              </a:rPr>
              <a:t>1</a:t>
            </a:r>
            <a:r>
              <a:rPr dirty="0" sz="500" spc="330">
                <a:latin typeface="Arial"/>
                <a:cs typeface="Arial"/>
              </a:rPr>
              <a:t> </a:t>
            </a:r>
            <a:r>
              <a:rPr dirty="0" baseline="11111" sz="750" spc="-75" i="1">
                <a:latin typeface="Franklin Gothic Heavy"/>
                <a:cs typeface="Franklin Gothic Heavy"/>
              </a:rPr>
              <a:t>i</a:t>
            </a:r>
            <a:endParaRPr baseline="11111" sz="750">
              <a:latin typeface="Franklin Gothic Heavy"/>
              <a:cs typeface="Franklin Gothic Heavy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101346" y="8632390"/>
            <a:ext cx="727710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750" spc="114">
                <a:latin typeface="Tahoma"/>
                <a:cs typeface="Tahoma"/>
              </a:rPr>
              <a:t>∑</a:t>
            </a:r>
            <a:r>
              <a:rPr dirty="0" baseline="50000" sz="750" spc="172" i="1">
                <a:latin typeface="Franklin Gothic Heavy"/>
                <a:cs typeface="Franklin Gothic Heavy"/>
              </a:rPr>
              <a:t>N</a:t>
            </a:r>
            <a:r>
              <a:rPr dirty="0" baseline="50000" sz="750" spc="517" i="1">
                <a:latin typeface="Franklin Gothic Heavy"/>
                <a:cs typeface="Franklin Gothic Heavy"/>
              </a:rPr>
              <a:t> </a:t>
            </a:r>
            <a:r>
              <a:rPr dirty="0" sz="750" i="1">
                <a:latin typeface="Franklin Gothic Heavy"/>
                <a:cs typeface="Franklin Gothic Heavy"/>
              </a:rPr>
              <a:t>n</a:t>
            </a:r>
            <a:r>
              <a:rPr dirty="0" sz="750" spc="20" i="1">
                <a:latin typeface="Franklin Gothic Heavy"/>
                <a:cs typeface="Franklin Gothic Heavy"/>
              </a:rPr>
              <a:t> </a:t>
            </a:r>
            <a:r>
              <a:rPr dirty="0" sz="750" spc="-10">
                <a:latin typeface="Tahoma"/>
                <a:cs typeface="Tahoma"/>
              </a:rPr>
              <a:t>×</a:t>
            </a:r>
            <a:r>
              <a:rPr dirty="0" sz="750" spc="-10">
                <a:latin typeface="Arial"/>
                <a:cs typeface="Arial"/>
              </a:rPr>
              <a:t>pLDDT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139379" y="8797487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 h="0">
                <a:moveTo>
                  <a:pt x="0" y="0"/>
                </a:moveTo>
                <a:lnTo>
                  <a:pt x="677113" y="0"/>
                </a:lnTo>
              </a:path>
            </a:pathLst>
          </a:custGeom>
          <a:ln w="64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752473" y="8661864"/>
            <a:ext cx="173355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500" i="1">
                <a:latin typeface="Franklin Gothic Heavy"/>
                <a:cs typeface="Franklin Gothic Heavy"/>
              </a:rPr>
              <a:t>i</a:t>
            </a:r>
            <a:r>
              <a:rPr dirty="0" sz="500" spc="40" i="1">
                <a:latin typeface="Franklin Gothic Heavy"/>
                <a:cs typeface="Franklin Gothic Heavy"/>
              </a:rPr>
              <a:t> </a:t>
            </a:r>
            <a:r>
              <a:rPr dirty="0" baseline="-29629" sz="1125" spc="142">
                <a:latin typeface="Tahoma"/>
                <a:cs typeface="Tahoma"/>
              </a:rPr>
              <a:t>)</a:t>
            </a:r>
            <a:endParaRPr baseline="-29629" sz="1125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301749" y="8819357"/>
            <a:ext cx="327025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750" spc="120">
                <a:latin typeface="Tahoma"/>
                <a:cs typeface="Tahoma"/>
              </a:rPr>
              <a:t>∑</a:t>
            </a:r>
            <a:r>
              <a:rPr dirty="0" baseline="50000" sz="750" spc="179" i="1">
                <a:latin typeface="Franklin Gothic Heavy"/>
                <a:cs typeface="Franklin Gothic Heavy"/>
              </a:rPr>
              <a:t>N</a:t>
            </a:r>
            <a:r>
              <a:rPr dirty="0" baseline="50000" sz="750" spc="509" i="1">
                <a:latin typeface="Franklin Gothic Heavy"/>
                <a:cs typeface="Franklin Gothic Heavy"/>
              </a:rPr>
              <a:t> </a:t>
            </a:r>
            <a:r>
              <a:rPr dirty="0" sz="750" spc="-50" i="1">
                <a:latin typeface="Franklin Gothic Heavy"/>
                <a:cs typeface="Franklin Gothic Heavy"/>
              </a:rPr>
              <a:t>n</a:t>
            </a:r>
            <a:endParaRPr sz="750">
              <a:latin typeface="Franklin Gothic Heavy"/>
              <a:cs typeface="Franklin Gothic Heavy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390574" y="8881988"/>
            <a:ext cx="25781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500" i="1">
                <a:latin typeface="Franklin Gothic Heavy"/>
                <a:cs typeface="Franklin Gothic Heavy"/>
              </a:rPr>
              <a:t>i</a:t>
            </a:r>
            <a:r>
              <a:rPr dirty="0" sz="500">
                <a:latin typeface="Tahoma"/>
                <a:cs typeface="Tahoma"/>
              </a:rPr>
              <a:t>=</a:t>
            </a:r>
            <a:r>
              <a:rPr dirty="0" sz="500">
                <a:latin typeface="Arial"/>
                <a:cs typeface="Arial"/>
              </a:rPr>
              <a:t>1</a:t>
            </a:r>
            <a:r>
              <a:rPr dirty="0" sz="500" spc="330">
                <a:latin typeface="Arial"/>
                <a:cs typeface="Arial"/>
              </a:rPr>
              <a:t> </a:t>
            </a:r>
            <a:r>
              <a:rPr dirty="0" baseline="11111" sz="750" spc="-75" i="1">
                <a:latin typeface="Franklin Gothic Heavy"/>
                <a:cs typeface="Franklin Gothic Heavy"/>
              </a:rPr>
              <a:t>i</a:t>
            </a:r>
            <a:endParaRPr baseline="11111" sz="750">
              <a:latin typeface="Franklin Gothic Heavy"/>
              <a:cs typeface="Franklin Gothic Heavy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593607" y="8714379"/>
            <a:ext cx="145415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50" spc="-25">
                <a:latin typeface="Arial"/>
                <a:cs typeface="Arial"/>
              </a:rPr>
              <a:t>(3)</a:t>
            </a:r>
            <a:endParaRPr sz="7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65899" y="9177853"/>
            <a:ext cx="3319145" cy="298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55">
                <a:latin typeface="Calibri"/>
                <a:cs typeface="Calibri"/>
              </a:rPr>
              <a:t>where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Neff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depth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concatenated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MSA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calculated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based </a:t>
            </a:r>
            <a:r>
              <a:rPr dirty="0" sz="800" spc="70">
                <a:latin typeface="Calibri"/>
                <a:cs typeface="Calibri"/>
              </a:rPr>
              <a:t>on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equation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(</a:t>
            </a:r>
            <a:r>
              <a:rPr dirty="0" sz="800">
                <a:solidFill>
                  <a:srgbClr val="0069A5"/>
                </a:solidFill>
                <a:latin typeface="Calibri"/>
                <a:cs typeface="Calibri"/>
                <a:hlinkClick r:id="rId4" action="ppaction://hlinksldjump"/>
              </a:rPr>
              <a:t>1</a:t>
            </a:r>
            <a:r>
              <a:rPr dirty="0" sz="800">
                <a:latin typeface="Calibri"/>
                <a:cs typeface="Calibri"/>
              </a:rPr>
              <a:t>).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n</a:t>
            </a:r>
            <a:r>
              <a:rPr dirty="0" baseline="-16666" sz="750" i="1">
                <a:latin typeface="Book Antiqua"/>
                <a:cs typeface="Book Antiqua"/>
              </a:rPr>
              <a:t>i</a:t>
            </a:r>
            <a:r>
              <a:rPr dirty="0" baseline="-16666" sz="750" spc="104" i="1">
                <a:latin typeface="Book Antiqua"/>
                <a:cs typeface="Book Antiqua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copy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number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i</a:t>
            </a:r>
            <a:r>
              <a:rPr dirty="0" sz="800">
                <a:latin typeface="Calibri"/>
                <a:cs typeface="Calibri"/>
              </a:rPr>
              <a:t>th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component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chain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the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849899" y="576778"/>
            <a:ext cx="3319145" cy="571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70">
                <a:latin typeface="Calibri"/>
                <a:cs typeface="Calibri"/>
              </a:rPr>
              <a:t>complex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where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pLDDT</a:t>
            </a:r>
            <a:r>
              <a:rPr dirty="0" baseline="-16666" sz="750" spc="127" i="1">
                <a:latin typeface="Book Antiqua"/>
                <a:cs typeface="Book Antiqua"/>
              </a:rPr>
              <a:t>i</a:t>
            </a:r>
            <a:r>
              <a:rPr dirty="0" baseline="-16666" sz="750" spc="89" i="1">
                <a:latin typeface="Book Antiqua"/>
                <a:cs typeface="Book Antiqua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pLDDT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chain-</a:t>
            </a:r>
            <a:r>
              <a:rPr dirty="0" sz="800" spc="20" i="1">
                <a:latin typeface="Book Antiqua"/>
                <a:cs typeface="Book Antiqua"/>
              </a:rPr>
              <a:t>i</a:t>
            </a:r>
            <a:r>
              <a:rPr dirty="0" sz="800" spc="-10" i="1">
                <a:latin typeface="Book Antiqua"/>
                <a:cs typeface="Book Antiqua"/>
              </a:rPr>
              <a:t> </a:t>
            </a:r>
            <a:r>
              <a:rPr dirty="0" sz="800" spc="50">
                <a:latin typeface="Calibri"/>
                <a:cs typeface="Calibri"/>
              </a:rPr>
              <a:t>taken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the</a:t>
            </a:r>
            <a:r>
              <a:rPr dirty="0" sz="800" spc="60">
                <a:latin typeface="Calibri"/>
                <a:cs typeface="Calibri"/>
              </a:rPr>
              <a:t> monomeric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generations.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Again,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this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step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designed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hetero-</a:t>
            </a:r>
            <a:r>
              <a:rPr dirty="0" sz="800" spc="70">
                <a:latin typeface="Calibri"/>
                <a:cs typeface="Calibri"/>
              </a:rPr>
              <a:t> meric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complexes,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whereas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homomeric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complexes,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all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ten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MSAs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self-</a:t>
            </a:r>
            <a:r>
              <a:rPr dirty="0" sz="800" spc="55">
                <a:latin typeface="Calibri"/>
                <a:cs typeface="Calibri"/>
              </a:rPr>
              <a:t>concatenation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are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returned.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849899" y="1253746"/>
            <a:ext cx="3316604" cy="98679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100" marR="30480">
              <a:lnSpc>
                <a:spcPct val="111700"/>
              </a:lnSpc>
              <a:spcBef>
                <a:spcPts val="85"/>
              </a:spcBef>
            </a:pPr>
            <a:r>
              <a:rPr dirty="0" sz="850" spc="70" b="1">
                <a:latin typeface="Calibri"/>
                <a:cs typeface="Calibri"/>
              </a:rPr>
              <a:t>Protein</a:t>
            </a:r>
            <a:r>
              <a:rPr dirty="0" sz="850" spc="-60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tertiary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80" b="1">
                <a:latin typeface="Calibri"/>
                <a:cs typeface="Calibri"/>
              </a:rPr>
              <a:t>and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75" b="1">
                <a:latin typeface="Calibri"/>
                <a:cs typeface="Calibri"/>
              </a:rPr>
              <a:t>quaternary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75" b="1">
                <a:latin typeface="Calibri"/>
                <a:cs typeface="Calibri"/>
              </a:rPr>
              <a:t>structure</a:t>
            </a:r>
            <a:r>
              <a:rPr dirty="0" sz="850" spc="-60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prediction </a:t>
            </a:r>
            <a:r>
              <a:rPr dirty="0" sz="800" spc="-35">
                <a:latin typeface="Arial Black"/>
                <a:cs typeface="Arial Black"/>
              </a:rPr>
              <a:t>AlphaFold2 </a:t>
            </a:r>
            <a:r>
              <a:rPr dirty="0" sz="800" spc="-45">
                <a:latin typeface="Arial Black"/>
                <a:cs typeface="Arial Black"/>
              </a:rPr>
              <a:t>and</a:t>
            </a:r>
            <a:r>
              <a:rPr dirty="0" sz="800" spc="-30">
                <a:latin typeface="Arial Black"/>
                <a:cs typeface="Arial Black"/>
              </a:rPr>
              <a:t> </a:t>
            </a:r>
            <a:r>
              <a:rPr dirty="0" sz="800" spc="-25">
                <a:latin typeface="Arial Black"/>
                <a:cs typeface="Arial Black"/>
              </a:rPr>
              <a:t>AlphaFold2-</a:t>
            </a:r>
            <a:r>
              <a:rPr dirty="0" sz="800" spc="-30">
                <a:latin typeface="Arial Black"/>
                <a:cs typeface="Arial Black"/>
              </a:rPr>
              <a:t>Multimer programs</a:t>
            </a:r>
            <a:r>
              <a:rPr dirty="0" sz="800" spc="-30" b="1">
                <a:latin typeface="Calibri"/>
                <a:cs typeface="Calibri"/>
              </a:rPr>
              <a:t>.</a:t>
            </a:r>
            <a:r>
              <a:rPr dirty="0" sz="800" spc="5" b="1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standard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program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  <a:hlinkClick r:id="rId5" action="ppaction://hlinksldjump"/>
              </a:rPr>
              <a:t>20</a:t>
            </a:r>
            <a:r>
              <a:rPr dirty="0" sz="800" spc="60">
                <a:latin typeface="Calibri"/>
                <a:cs typeface="Calibri"/>
              </a:rPr>
              <a:t>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end-to-</a:t>
            </a:r>
            <a:r>
              <a:rPr dirty="0" sz="800" spc="60">
                <a:latin typeface="Calibri"/>
                <a:cs typeface="Calibri"/>
              </a:rPr>
              <a:t>end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network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architecture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imple- mented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predicting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3D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structure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monomeric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from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MSA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homologous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templates.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AlphaFold2-</a:t>
            </a:r>
            <a:r>
              <a:rPr dirty="0" sz="800" spc="40">
                <a:latin typeface="Calibri"/>
                <a:cs typeface="Calibri"/>
              </a:rPr>
              <a:t>Multimer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4</a:t>
            </a:r>
            <a:r>
              <a:rPr dirty="0" baseline="38888" sz="75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was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extended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from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protocol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quaternary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training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networks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structures.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875299" y="2351604"/>
            <a:ext cx="3267710" cy="571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-10">
                <a:latin typeface="Arial Black"/>
                <a:cs typeface="Arial Black"/>
              </a:rPr>
              <a:t>DMFold</a:t>
            </a:r>
            <a:r>
              <a:rPr dirty="0" sz="800" spc="-10" b="1">
                <a:latin typeface="Calibri"/>
                <a:cs typeface="Calibri"/>
              </a:rPr>
              <a:t>.</a:t>
            </a:r>
            <a:r>
              <a:rPr dirty="0" sz="800" spc="5" b="1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DMFold-</a:t>
            </a:r>
            <a:r>
              <a:rPr dirty="0" sz="800" spc="80">
                <a:latin typeface="Calibri"/>
                <a:cs typeface="Calibri"/>
              </a:rPr>
              <a:t>Monomer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(or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DMFold)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designed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modeling </a:t>
            </a:r>
            <a:r>
              <a:rPr dirty="0" sz="800" spc="40">
                <a:latin typeface="Calibri"/>
                <a:cs typeface="Calibri"/>
              </a:rPr>
              <a:t>structure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monomer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by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combing</a:t>
            </a:r>
            <a:r>
              <a:rPr dirty="0" sz="800">
                <a:latin typeface="Calibri"/>
                <a:cs typeface="Calibri"/>
              </a:rPr>
              <a:t> the </a:t>
            </a:r>
            <a:r>
              <a:rPr dirty="0" sz="800" spc="45">
                <a:latin typeface="Calibri"/>
                <a:cs typeface="Calibri"/>
              </a:rPr>
              <a:t>DeepMSA2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Alpha-</a:t>
            </a:r>
            <a:r>
              <a:rPr dirty="0" sz="800" spc="40">
                <a:latin typeface="Calibri"/>
                <a:cs typeface="Calibri"/>
              </a:rPr>
              <a:t> Fold2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pipelines.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major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difference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between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DMFold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AlphaFold2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are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regenerated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DeepMSA2.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849899" y="3034229"/>
            <a:ext cx="3319145" cy="2892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1750">
              <a:lnSpc>
                <a:spcPct val="112000"/>
              </a:lnSpc>
              <a:spcBef>
                <a:spcPts val="95"/>
              </a:spcBef>
            </a:pPr>
            <a:r>
              <a:rPr dirty="0" sz="800" spc="-10">
                <a:latin typeface="Arial Black"/>
                <a:cs typeface="Arial Black"/>
              </a:rPr>
              <a:t>DMFold-Multimer</a:t>
            </a:r>
            <a:r>
              <a:rPr dirty="0" sz="800" spc="-10" b="1">
                <a:latin typeface="Calibri"/>
                <a:cs typeface="Calibri"/>
              </a:rPr>
              <a:t>.</a:t>
            </a:r>
            <a:r>
              <a:rPr dirty="0" sz="800" spc="20" b="1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The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DMFold-</a:t>
            </a:r>
            <a:r>
              <a:rPr dirty="0" sz="800" spc="65">
                <a:latin typeface="Calibri"/>
                <a:cs typeface="Calibri"/>
              </a:rPr>
              <a:t>Multimer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pipeline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utilizes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Alpha- </a:t>
            </a:r>
            <a:r>
              <a:rPr dirty="0" sz="800" spc="65">
                <a:latin typeface="Calibri"/>
                <a:cs typeface="Calibri"/>
              </a:rPr>
              <a:t>Fold2-Multimer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generate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complex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structure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models,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but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with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 i="1">
                <a:latin typeface="Book Antiqua"/>
                <a:cs typeface="Book Antiqua"/>
              </a:rPr>
              <a:t>k</a:t>
            </a:r>
            <a:r>
              <a:rPr dirty="0" sz="800" spc="35" i="1">
                <a:latin typeface="Book Antiqua"/>
                <a:cs typeface="Book Antiqua"/>
              </a:rPr>
              <a:t> </a:t>
            </a:r>
            <a:r>
              <a:rPr dirty="0" sz="800" spc="60">
                <a:latin typeface="Calibri"/>
                <a:cs typeface="Calibri"/>
              </a:rPr>
              <a:t>multimer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DeepMSA2-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input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matrix,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where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90" i="1">
                <a:latin typeface="Book Antiqua"/>
                <a:cs typeface="Book Antiqua"/>
              </a:rPr>
              <a:t>k</a:t>
            </a:r>
            <a:r>
              <a:rPr dirty="0" sz="800" spc="-15" i="1">
                <a:latin typeface="Book Antiqua"/>
                <a:cs typeface="Book Antiqua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>
                <a:latin typeface="Calibri"/>
                <a:cs typeface="Calibri"/>
              </a:rPr>
              <a:t> 25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for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heteromer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90" i="1">
                <a:latin typeface="Book Antiqua"/>
                <a:cs typeface="Book Antiqua"/>
              </a:rPr>
              <a:t>k</a:t>
            </a:r>
            <a:r>
              <a:rPr dirty="0" sz="800" spc="-10" i="1">
                <a:latin typeface="Book Antiqua"/>
                <a:cs typeface="Book Antiqua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10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for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homomer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complexes.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For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each </a:t>
            </a:r>
            <a:r>
              <a:rPr dirty="0" sz="800" spc="75">
                <a:latin typeface="Calibri"/>
                <a:cs typeface="Calibri"/>
              </a:rPr>
              <a:t>multimer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25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generated.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Finally,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resulting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625 </a:t>
            </a:r>
            <a:r>
              <a:rPr dirty="0" sz="800" spc="65">
                <a:latin typeface="Calibri"/>
                <a:cs typeface="Calibri"/>
              </a:rPr>
              <a:t>(or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250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homomer)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complex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ranked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predicted </a:t>
            </a:r>
            <a:r>
              <a:rPr dirty="0" sz="800" spc="75">
                <a:latin typeface="Calibri"/>
                <a:cs typeface="Calibri"/>
              </a:rPr>
              <a:t>TM-</a:t>
            </a:r>
            <a:r>
              <a:rPr dirty="0" sz="800" spc="50">
                <a:latin typeface="Calibri"/>
                <a:cs typeface="Calibri"/>
              </a:rPr>
              <a:t>scores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4</a:t>
            </a:r>
            <a:r>
              <a:rPr dirty="0" baseline="38888" sz="750" spc="75">
                <a:latin typeface="Calibri"/>
                <a:cs typeface="Calibri"/>
              </a:rPr>
              <a:t>,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  <a:hlinkClick r:id="rId7" action="ppaction://hlinksldjump"/>
              </a:rPr>
              <a:t>40</a:t>
            </a:r>
            <a:r>
              <a:rPr dirty="0" sz="800" spc="50">
                <a:latin typeface="Calibri"/>
                <a:cs typeface="Calibri"/>
              </a:rPr>
              <a:t>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top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five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complex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selected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the </a:t>
            </a:r>
            <a:r>
              <a:rPr dirty="0" sz="800" spc="50">
                <a:latin typeface="Calibri"/>
                <a:cs typeface="Calibri"/>
              </a:rPr>
              <a:t>final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set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models.</a:t>
            </a:r>
            <a:endParaRPr sz="800">
              <a:latin typeface="Calibri"/>
              <a:cs typeface="Calibri"/>
            </a:endParaRPr>
          </a:p>
          <a:p>
            <a:pPr algn="just" marL="38100" marR="30480" indent="215900">
              <a:lnSpc>
                <a:spcPct val="112000"/>
              </a:lnSpc>
            </a:pPr>
            <a:r>
              <a:rPr dirty="0" sz="800" spc="30">
                <a:latin typeface="Calibri"/>
                <a:cs typeface="Calibri"/>
              </a:rPr>
              <a:t>We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note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did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not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retrain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AlphaFold2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Multimer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network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with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DeepMSA2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MSAs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DMFold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or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DMFold-Multimer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pipeline,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because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one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focus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this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study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paring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impact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MSAs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protein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structure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prediction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making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fair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comparison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with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AlphaFold2-</a:t>
            </a:r>
            <a:r>
              <a:rPr dirty="0" sz="800" spc="40">
                <a:latin typeface="Calibri"/>
                <a:cs typeface="Calibri"/>
              </a:rPr>
              <a:t>Multimer.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Meanwhile,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because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original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AlphaFold2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training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sets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contain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various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qualities—</a:t>
            </a:r>
            <a:r>
              <a:rPr dirty="0" sz="800" spc="35">
                <a:latin typeface="Calibri"/>
                <a:cs typeface="Calibri"/>
              </a:rPr>
              <a:t>for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example,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ranging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from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low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high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values—</a:t>
            </a:r>
            <a:r>
              <a:rPr dirty="0" sz="800" spc="50">
                <a:latin typeface="Calibri"/>
                <a:cs typeface="Calibri"/>
              </a:rPr>
              <a:t>it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expected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retraining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Fold2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improved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should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have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minimal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impact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(if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any)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final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quality.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Thus,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calculations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shown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here,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simply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used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DeepMind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pretrained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Alpha-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Fold2-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parameters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when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implementing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DMFold-Multimer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programs.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088217" y="7453820"/>
            <a:ext cx="836930" cy="295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97840">
              <a:lnSpc>
                <a:spcPts val="580"/>
              </a:lnSpc>
              <a:spcBef>
                <a:spcPts val="120"/>
              </a:spcBef>
            </a:pPr>
            <a:r>
              <a:rPr dirty="0" sz="500" b="0" i="1">
                <a:latin typeface="Bookman Old Style"/>
                <a:cs typeface="Bookman Old Style"/>
              </a:rPr>
              <a:t>L</a:t>
            </a:r>
            <a:r>
              <a:rPr dirty="0" sz="500" spc="495" b="0" i="1">
                <a:latin typeface="Bookman Old Style"/>
                <a:cs typeface="Bookman Old Style"/>
              </a:rPr>
              <a:t> </a:t>
            </a:r>
            <a:r>
              <a:rPr dirty="0" sz="500" spc="-50" b="0" i="1">
                <a:latin typeface="Bookman Old Style"/>
                <a:cs typeface="Bookman Old Style"/>
              </a:rPr>
              <a:t>N</a:t>
            </a:r>
            <a:endParaRPr sz="500">
              <a:latin typeface="Bookman Old Style"/>
              <a:cs typeface="Bookman Old Style"/>
            </a:endParaRPr>
          </a:p>
          <a:p>
            <a:pPr marL="38100">
              <a:lnSpc>
                <a:spcPts val="880"/>
              </a:lnSpc>
            </a:pPr>
            <a:r>
              <a:rPr dirty="0" sz="750" spc="70">
                <a:latin typeface="Tahoma"/>
                <a:cs typeface="Tahoma"/>
              </a:rPr>
              <a:t>ℒ</a:t>
            </a:r>
            <a:r>
              <a:rPr dirty="0" baseline="-16666" sz="750" spc="104">
                <a:latin typeface="Arial"/>
                <a:cs typeface="Arial"/>
              </a:rPr>
              <a:t>PLM</a:t>
            </a:r>
            <a:r>
              <a:rPr dirty="0" baseline="-16666" sz="750" spc="165">
                <a:latin typeface="Arial"/>
                <a:cs typeface="Arial"/>
              </a:rPr>
              <a:t> </a:t>
            </a:r>
            <a:r>
              <a:rPr dirty="0" sz="750" spc="85">
                <a:latin typeface="Tahoma"/>
                <a:cs typeface="Tahoma"/>
              </a:rPr>
              <a:t>=−</a:t>
            </a:r>
            <a:r>
              <a:rPr dirty="0" sz="750" spc="-70">
                <a:latin typeface="Tahoma"/>
                <a:cs typeface="Tahoma"/>
              </a:rPr>
              <a:t> </a:t>
            </a:r>
            <a:r>
              <a:rPr dirty="0" sz="750" spc="220">
                <a:latin typeface="Tahoma"/>
                <a:cs typeface="Tahoma"/>
              </a:rPr>
              <a:t>∑</a:t>
            </a:r>
            <a:r>
              <a:rPr dirty="0" sz="750" spc="50">
                <a:latin typeface="Tahoma"/>
                <a:cs typeface="Tahoma"/>
              </a:rPr>
              <a:t> </a:t>
            </a:r>
            <a:r>
              <a:rPr dirty="0" sz="750" spc="220">
                <a:latin typeface="Tahoma"/>
                <a:cs typeface="Tahoma"/>
              </a:rPr>
              <a:t>∑</a:t>
            </a:r>
            <a:r>
              <a:rPr dirty="0" sz="750" spc="10">
                <a:latin typeface="Tahoma"/>
                <a:cs typeface="Tahoma"/>
              </a:rPr>
              <a:t> </a:t>
            </a:r>
            <a:r>
              <a:rPr dirty="0" sz="750" spc="-25">
                <a:latin typeface="Arial"/>
                <a:cs typeface="Arial"/>
              </a:rPr>
              <a:t>ln</a:t>
            </a:r>
            <a:endParaRPr sz="750">
              <a:latin typeface="Arial"/>
              <a:cs typeface="Arial"/>
            </a:endParaRPr>
          </a:p>
          <a:p>
            <a:pPr marL="466090">
              <a:lnSpc>
                <a:spcPct val="100000"/>
              </a:lnSpc>
              <a:spcBef>
                <a:spcPts val="35"/>
              </a:spcBef>
            </a:pPr>
            <a:r>
              <a:rPr dirty="0" sz="500" b="0" i="1">
                <a:latin typeface="Bookman Old Style"/>
                <a:cs typeface="Bookman Old Style"/>
              </a:rPr>
              <a:t>i</a:t>
            </a:r>
            <a:r>
              <a:rPr dirty="0" sz="500">
                <a:latin typeface="Tahoma"/>
                <a:cs typeface="Tahoma"/>
              </a:rPr>
              <a:t>=</a:t>
            </a:r>
            <a:r>
              <a:rPr dirty="0" sz="500">
                <a:latin typeface="Arial"/>
                <a:cs typeface="Arial"/>
              </a:rPr>
              <a:t>1</a:t>
            </a:r>
            <a:r>
              <a:rPr dirty="0" sz="500" spc="-20">
                <a:latin typeface="Arial"/>
                <a:cs typeface="Arial"/>
              </a:rPr>
              <a:t> </a:t>
            </a:r>
            <a:r>
              <a:rPr dirty="0" sz="500" spc="-25" b="0" i="1">
                <a:latin typeface="Bookman Old Style"/>
                <a:cs typeface="Bookman Old Style"/>
              </a:rPr>
              <a:t>n</a:t>
            </a:r>
            <a:r>
              <a:rPr dirty="0" sz="500" spc="-25">
                <a:latin typeface="Tahoma"/>
                <a:cs typeface="Tahoma"/>
              </a:rPr>
              <a:t>=</a:t>
            </a:r>
            <a:r>
              <a:rPr dirty="0" sz="500" spc="-25"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849856" y="6032121"/>
            <a:ext cx="3317875" cy="14325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100" marR="30480">
              <a:lnSpc>
                <a:spcPct val="111800"/>
              </a:lnSpc>
              <a:spcBef>
                <a:spcPts val="85"/>
              </a:spcBef>
            </a:pPr>
            <a:r>
              <a:rPr dirty="0" sz="850" spc="65" b="1">
                <a:latin typeface="Calibri"/>
                <a:cs typeface="Calibri"/>
              </a:rPr>
              <a:t>DeepPotential</a:t>
            </a:r>
            <a:r>
              <a:rPr dirty="0" sz="850" spc="-40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for</a:t>
            </a:r>
            <a:r>
              <a:rPr dirty="0" sz="850" spc="-40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residue–residue</a:t>
            </a:r>
            <a:r>
              <a:rPr dirty="0" sz="850" spc="-40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restraint</a:t>
            </a:r>
            <a:r>
              <a:rPr dirty="0" sz="850" spc="-35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prediction </a:t>
            </a:r>
            <a:r>
              <a:rPr dirty="0" sz="800" spc="60">
                <a:latin typeface="Calibri"/>
                <a:cs typeface="Calibri"/>
              </a:rPr>
              <a:t>DeepPotential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  <a:hlinkClick r:id="rId5" action="ppaction://hlinksldjump"/>
              </a:rPr>
              <a:t>19</a:t>
            </a:r>
            <a:r>
              <a:rPr dirty="0" baseline="38888" sz="750" spc="172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is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deep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learning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algorithm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predicting</a:t>
            </a:r>
            <a:r>
              <a:rPr dirty="0" sz="800" spc="60">
                <a:latin typeface="Calibri"/>
                <a:cs typeface="Calibri"/>
              </a:rPr>
              <a:t> distance </a:t>
            </a:r>
            <a:r>
              <a:rPr dirty="0" sz="800" spc="75">
                <a:latin typeface="Calibri"/>
                <a:cs typeface="Calibri"/>
              </a:rPr>
              <a:t>and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geometry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restraints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proteins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based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on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MSAs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(Supplemen- tary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Fig.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13).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Given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two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major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pair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features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extracted, </a:t>
            </a:r>
            <a:r>
              <a:rPr dirty="0" sz="800" spc="85">
                <a:latin typeface="Calibri"/>
                <a:cs typeface="Calibri"/>
              </a:rPr>
              <a:t>including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raw</a:t>
            </a:r>
            <a:r>
              <a:rPr dirty="0" sz="800" spc="90">
                <a:latin typeface="Calibri"/>
                <a:cs typeface="Calibri"/>
              </a:rPr>
              <a:t> coupling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parameters</a:t>
            </a:r>
            <a:r>
              <a:rPr dirty="0" sz="800" spc="90">
                <a:latin typeface="Calibri"/>
                <a:cs typeface="Calibri"/>
              </a:rPr>
              <a:t> from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pseudo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likelihood </a:t>
            </a:r>
            <a:r>
              <a:rPr dirty="0" sz="800" spc="85">
                <a:latin typeface="Calibri"/>
                <a:cs typeface="Calibri"/>
              </a:rPr>
              <a:t>maximized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(PLM)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22-</a:t>
            </a:r>
            <a:r>
              <a:rPr dirty="0" sz="800" spc="55">
                <a:latin typeface="Calibri"/>
                <a:cs typeface="Calibri"/>
              </a:rPr>
              <a:t>state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105">
                <a:latin typeface="Calibri"/>
                <a:cs typeface="Calibri"/>
              </a:rPr>
              <a:t>20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standard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amino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acids,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non- </a:t>
            </a:r>
            <a:r>
              <a:rPr dirty="0" sz="800" spc="55">
                <a:latin typeface="Calibri"/>
                <a:cs typeface="Calibri"/>
              </a:rPr>
              <a:t>standard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amino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acid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type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gap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state)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Potts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raw</a:t>
            </a:r>
            <a:r>
              <a:rPr dirty="0" sz="800" spc="70">
                <a:latin typeface="Calibri"/>
                <a:cs typeface="Calibri"/>
              </a:rPr>
              <a:t> mutual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information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(MI)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matrix.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PLM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feature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minimizes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loss </a:t>
            </a:r>
            <a:r>
              <a:rPr dirty="0" sz="800" spc="60">
                <a:latin typeface="Calibri"/>
                <a:cs typeface="Calibri"/>
              </a:rPr>
              <a:t>function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defined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by</a:t>
            </a:r>
            <a:endParaRPr sz="800">
              <a:latin typeface="Calibri"/>
              <a:cs typeface="Calibri"/>
            </a:endParaRPr>
          </a:p>
          <a:p>
            <a:pPr algn="ctr" marR="180975">
              <a:lnSpc>
                <a:spcPct val="100000"/>
              </a:lnSpc>
              <a:spcBef>
                <a:spcPts val="935"/>
              </a:spcBef>
            </a:pPr>
            <a:r>
              <a:rPr dirty="0" sz="350" spc="-50" b="0" i="1">
                <a:latin typeface="Bookman Old Style"/>
                <a:cs typeface="Bookman Old Style"/>
              </a:rPr>
              <a:t>L</a:t>
            </a:r>
            <a:endParaRPr sz="350">
              <a:latin typeface="Bookman Old Style"/>
              <a:cs typeface="Bookman Old Styl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125401" y="7474473"/>
            <a:ext cx="382270" cy="1289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390"/>
              </a:lnSpc>
              <a:spcBef>
                <a:spcPts val="120"/>
              </a:spcBef>
            </a:pPr>
            <a:r>
              <a:rPr dirty="0" baseline="7936" sz="525" b="0" i="1">
                <a:latin typeface="Bookman Old Style"/>
                <a:cs typeface="Bookman Old Style"/>
              </a:rPr>
              <a:t>i</a:t>
            </a:r>
            <a:r>
              <a:rPr dirty="0" baseline="7936" sz="525" spc="652" b="0" i="1">
                <a:latin typeface="Bookman Old Style"/>
                <a:cs typeface="Bookman Old Style"/>
              </a:rPr>
              <a:t> </a:t>
            </a:r>
            <a:r>
              <a:rPr dirty="0" sz="350" spc="-50" b="0" i="1">
                <a:latin typeface="Bookman Old Style"/>
                <a:cs typeface="Bookman Old Style"/>
              </a:rPr>
              <a:t>n</a:t>
            </a:r>
            <a:endParaRPr sz="350">
              <a:latin typeface="Bookman Old Style"/>
              <a:cs typeface="Bookman Old Style"/>
            </a:endParaRPr>
          </a:p>
          <a:p>
            <a:pPr marL="208915">
              <a:lnSpc>
                <a:spcPts val="390"/>
              </a:lnSpc>
            </a:pPr>
            <a:r>
              <a:rPr dirty="0" sz="350" b="0" i="1">
                <a:latin typeface="Bookman Old Style"/>
                <a:cs typeface="Bookman Old Style"/>
              </a:rPr>
              <a:t>j</a:t>
            </a:r>
            <a:r>
              <a:rPr dirty="0" sz="350">
                <a:latin typeface="Tahoma"/>
                <a:cs typeface="Tahoma"/>
              </a:rPr>
              <a:t>=</a:t>
            </a:r>
            <a:r>
              <a:rPr dirty="0" sz="350">
                <a:latin typeface="Arial"/>
                <a:cs typeface="Arial"/>
              </a:rPr>
              <a:t>1</a:t>
            </a:r>
            <a:r>
              <a:rPr dirty="0" sz="350">
                <a:latin typeface="Tahoma"/>
                <a:cs typeface="Tahoma"/>
              </a:rPr>
              <a:t>,</a:t>
            </a:r>
            <a:r>
              <a:rPr dirty="0" sz="350" spc="-25">
                <a:latin typeface="Tahoma"/>
                <a:cs typeface="Tahoma"/>
              </a:rPr>
              <a:t> </a:t>
            </a:r>
            <a:r>
              <a:rPr dirty="0" sz="350" spc="-25" b="0" i="1">
                <a:latin typeface="Bookman Old Style"/>
                <a:cs typeface="Bookman Old Style"/>
              </a:rPr>
              <a:t>j</a:t>
            </a:r>
            <a:r>
              <a:rPr dirty="0" sz="350" spc="-25">
                <a:latin typeface="Tahoma"/>
                <a:cs typeface="Tahoma"/>
              </a:rPr>
              <a:t>≠</a:t>
            </a:r>
            <a:r>
              <a:rPr dirty="0" sz="350" spc="-25" b="0" i="1">
                <a:latin typeface="Bookman Old Style"/>
                <a:cs typeface="Bookman Old Style"/>
              </a:rPr>
              <a:t>i</a:t>
            </a:r>
            <a:endParaRPr sz="350">
              <a:latin typeface="Bookman Old Style"/>
              <a:cs typeface="Bookman Old Style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184164" y="7429872"/>
            <a:ext cx="615950" cy="82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73075" algn="l"/>
              </a:tabLst>
            </a:pPr>
            <a:r>
              <a:rPr dirty="0" sz="350" spc="-50" b="0" i="1">
                <a:latin typeface="Bookman Old Style"/>
                <a:cs typeface="Bookman Old Style"/>
              </a:rPr>
              <a:t>i</a:t>
            </a:r>
            <a:r>
              <a:rPr dirty="0" sz="350" b="0" i="1">
                <a:latin typeface="Bookman Old Style"/>
                <a:cs typeface="Bookman Old Style"/>
              </a:rPr>
              <a:t>	i</a:t>
            </a:r>
            <a:r>
              <a:rPr dirty="0" sz="350" spc="480" b="0" i="1">
                <a:latin typeface="Bookman Old Style"/>
                <a:cs typeface="Bookman Old Style"/>
              </a:rPr>
              <a:t> </a:t>
            </a:r>
            <a:r>
              <a:rPr dirty="0" baseline="7936" sz="525" spc="-75" b="0" i="1">
                <a:latin typeface="Bookman Old Style"/>
                <a:cs typeface="Bookman Old Style"/>
              </a:rPr>
              <a:t>j</a:t>
            </a:r>
            <a:endParaRPr baseline="7936" sz="525">
              <a:latin typeface="Bookman Old Style"/>
              <a:cs typeface="Bookman Old Style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530684" y="7474473"/>
            <a:ext cx="259079" cy="82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baseline="7936" sz="525" b="0" i="1">
                <a:latin typeface="Bookman Old Style"/>
                <a:cs typeface="Bookman Old Style"/>
              </a:rPr>
              <a:t>i</a:t>
            </a:r>
            <a:r>
              <a:rPr dirty="0" baseline="7936" sz="525">
                <a:latin typeface="Tahoma"/>
                <a:cs typeface="Tahoma"/>
              </a:rPr>
              <a:t>,</a:t>
            </a:r>
            <a:r>
              <a:rPr dirty="0" baseline="7936" sz="525" b="0" i="1">
                <a:latin typeface="Bookman Old Style"/>
                <a:cs typeface="Bookman Old Style"/>
              </a:rPr>
              <a:t>j</a:t>
            </a:r>
            <a:r>
              <a:rPr dirty="0" baseline="7936" sz="525" spc="682" b="0" i="1">
                <a:latin typeface="Bookman Old Style"/>
                <a:cs typeface="Bookman Old Style"/>
              </a:rPr>
              <a:t> </a:t>
            </a:r>
            <a:r>
              <a:rPr dirty="0" sz="350" b="0" i="1">
                <a:latin typeface="Bookman Old Style"/>
                <a:cs typeface="Bookman Old Style"/>
              </a:rPr>
              <a:t>n</a:t>
            </a:r>
            <a:r>
              <a:rPr dirty="0" sz="350" spc="385" b="0" i="1">
                <a:latin typeface="Bookman Old Style"/>
                <a:cs typeface="Bookman Old Style"/>
              </a:rPr>
              <a:t> </a:t>
            </a:r>
            <a:r>
              <a:rPr dirty="0" sz="350" spc="-50" b="0" i="1">
                <a:latin typeface="Bookman Old Style"/>
                <a:cs typeface="Bookman Old Style"/>
              </a:rPr>
              <a:t>n</a:t>
            </a:r>
            <a:endParaRPr sz="350">
              <a:latin typeface="Bookman Old Style"/>
              <a:cs typeface="Bookman Old Style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936881" y="7438073"/>
            <a:ext cx="92329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10">
                <a:latin typeface="Arial"/>
                <a:cs typeface="Arial"/>
              </a:rPr>
              <a:t>exp</a:t>
            </a:r>
            <a:r>
              <a:rPr dirty="0" sz="500" spc="10">
                <a:latin typeface="Tahoma"/>
                <a:cs typeface="Tahoma"/>
              </a:rPr>
              <a:t>(</a:t>
            </a:r>
            <a:r>
              <a:rPr dirty="0" sz="500" spc="10" b="0" i="1">
                <a:latin typeface="Bookman Old Style"/>
                <a:cs typeface="Bookman Old Style"/>
              </a:rPr>
              <a:t>h</a:t>
            </a:r>
            <a:r>
              <a:rPr dirty="0" sz="500" spc="20" b="0" i="1">
                <a:latin typeface="Bookman Old Style"/>
                <a:cs typeface="Bookman Old Style"/>
              </a:rPr>
              <a:t> </a:t>
            </a:r>
            <a:r>
              <a:rPr dirty="0" sz="500" spc="10">
                <a:latin typeface="Tahoma"/>
                <a:cs typeface="Tahoma"/>
              </a:rPr>
              <a:t>(</a:t>
            </a:r>
            <a:r>
              <a:rPr dirty="0" sz="500" spc="10" b="0" i="1">
                <a:latin typeface="Bookman Old Style"/>
                <a:cs typeface="Bookman Old Style"/>
              </a:rPr>
              <a:t>σ</a:t>
            </a:r>
            <a:r>
              <a:rPr dirty="0" sz="500" spc="145" b="0" i="1">
                <a:latin typeface="Bookman Old Style"/>
                <a:cs typeface="Bookman Old Style"/>
              </a:rPr>
              <a:t> </a:t>
            </a:r>
            <a:r>
              <a:rPr dirty="0" sz="500" spc="10">
                <a:latin typeface="Tahoma"/>
                <a:cs typeface="Tahoma"/>
              </a:rPr>
              <a:t>)+</a:t>
            </a:r>
            <a:r>
              <a:rPr dirty="0" sz="500" spc="245">
                <a:latin typeface="Tahoma"/>
                <a:cs typeface="Tahoma"/>
              </a:rPr>
              <a:t> </a:t>
            </a:r>
            <a:r>
              <a:rPr dirty="0" sz="500" spc="215">
                <a:latin typeface="Tahoma"/>
                <a:cs typeface="Tahoma"/>
              </a:rPr>
              <a:t>∑</a:t>
            </a:r>
            <a:r>
              <a:rPr dirty="0" sz="500" spc="345">
                <a:latin typeface="Tahoma"/>
                <a:cs typeface="Tahoma"/>
              </a:rPr>
              <a:t> </a:t>
            </a:r>
            <a:r>
              <a:rPr dirty="0" sz="500" spc="10" b="0" i="1">
                <a:latin typeface="Bookman Old Style"/>
                <a:cs typeface="Bookman Old Style"/>
              </a:rPr>
              <a:t>P</a:t>
            </a:r>
            <a:r>
              <a:rPr dirty="0" sz="500" spc="270" b="0" i="1">
                <a:latin typeface="Bookman Old Style"/>
                <a:cs typeface="Bookman Old Style"/>
              </a:rPr>
              <a:t> </a:t>
            </a:r>
            <a:r>
              <a:rPr dirty="0" sz="500" spc="10">
                <a:latin typeface="Tahoma"/>
                <a:cs typeface="Tahoma"/>
              </a:rPr>
              <a:t>(</a:t>
            </a:r>
            <a:r>
              <a:rPr dirty="0" sz="500" spc="10" b="0" i="1">
                <a:latin typeface="Bookman Old Style"/>
                <a:cs typeface="Bookman Old Style"/>
              </a:rPr>
              <a:t>σ</a:t>
            </a:r>
            <a:r>
              <a:rPr dirty="0" sz="500" spc="145" b="0" i="1">
                <a:latin typeface="Bookman Old Style"/>
                <a:cs typeface="Bookman Old Style"/>
              </a:rPr>
              <a:t> </a:t>
            </a:r>
            <a:r>
              <a:rPr dirty="0" sz="500" spc="10">
                <a:latin typeface="Tahoma"/>
                <a:cs typeface="Tahoma"/>
              </a:rPr>
              <a:t>,</a:t>
            </a:r>
            <a:r>
              <a:rPr dirty="0" sz="500" spc="10" b="0" i="1">
                <a:latin typeface="Bookman Old Style"/>
                <a:cs typeface="Bookman Old Style"/>
              </a:rPr>
              <a:t>σ</a:t>
            </a:r>
            <a:r>
              <a:rPr dirty="0" sz="500" spc="145" b="0" i="1">
                <a:latin typeface="Bookman Old Style"/>
                <a:cs typeface="Bookman Old Style"/>
              </a:rPr>
              <a:t> </a:t>
            </a:r>
            <a:r>
              <a:rPr dirty="0" sz="500" spc="40">
                <a:latin typeface="Tahoma"/>
                <a:cs typeface="Tahoma"/>
              </a:rPr>
              <a:t>))</a:t>
            </a:r>
            <a:endParaRPr sz="500">
              <a:latin typeface="Tahoma"/>
              <a:cs typeface="Tahoma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4902158" y="7610278"/>
            <a:ext cx="992505" cy="0"/>
          </a:xfrm>
          <a:custGeom>
            <a:avLst/>
            <a:gdLst/>
            <a:ahLst/>
            <a:cxnLst/>
            <a:rect l="l" t="t" r="r" b="b"/>
            <a:pathLst>
              <a:path w="992504" h="0">
                <a:moveTo>
                  <a:pt x="0" y="0"/>
                </a:moveTo>
                <a:lnTo>
                  <a:pt x="992454" y="0"/>
                </a:lnTo>
              </a:path>
            </a:pathLst>
          </a:custGeom>
          <a:ln w="64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4956614" y="7705893"/>
            <a:ext cx="110489" cy="82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50" spc="-25" b="0" i="1">
                <a:latin typeface="Bookman Old Style"/>
                <a:cs typeface="Bookman Old Style"/>
              </a:rPr>
              <a:t>q</a:t>
            </a:r>
            <a:r>
              <a:rPr dirty="0" sz="350" spc="-25">
                <a:latin typeface="Tahoma"/>
                <a:cs typeface="Tahoma"/>
              </a:rPr>
              <a:t>=</a:t>
            </a:r>
            <a:r>
              <a:rPr dirty="0" sz="350" spc="-25">
                <a:latin typeface="Arial"/>
                <a:cs typeface="Arial"/>
              </a:rPr>
              <a:t>1</a:t>
            </a:r>
            <a:endParaRPr sz="3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8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247125" y="7692207"/>
            <a:ext cx="40005" cy="82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50" spc="-50" b="0" i="1">
                <a:latin typeface="Bookman Old Style"/>
                <a:cs typeface="Bookman Old Style"/>
              </a:rPr>
              <a:t>i</a:t>
            </a:r>
            <a:endParaRPr sz="350">
              <a:latin typeface="Bookman Old Style"/>
              <a:cs typeface="Bookman Old Style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470954" y="7604031"/>
            <a:ext cx="50800" cy="82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50" spc="-50" b="0" i="1">
                <a:latin typeface="Bookman Old Style"/>
                <a:cs typeface="Bookman Old Style"/>
              </a:rPr>
              <a:t>L</a:t>
            </a:r>
            <a:endParaRPr sz="350">
              <a:latin typeface="Bookman Old Style"/>
              <a:cs typeface="Bookman Old Style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403683" y="7696784"/>
            <a:ext cx="433070" cy="1289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20979">
              <a:lnSpc>
                <a:spcPts val="390"/>
              </a:lnSpc>
              <a:spcBef>
                <a:spcPts val="120"/>
              </a:spcBef>
              <a:tabLst>
                <a:tab pos="391795" algn="l"/>
              </a:tabLst>
            </a:pPr>
            <a:r>
              <a:rPr dirty="0" baseline="7936" sz="525" spc="-37" b="0" i="1">
                <a:latin typeface="Bookman Old Style"/>
                <a:cs typeface="Bookman Old Style"/>
              </a:rPr>
              <a:t>i</a:t>
            </a:r>
            <a:r>
              <a:rPr dirty="0" baseline="7936" sz="525" spc="-37">
                <a:latin typeface="Tahoma"/>
                <a:cs typeface="Tahoma"/>
              </a:rPr>
              <a:t>,</a:t>
            </a:r>
            <a:r>
              <a:rPr dirty="0" baseline="7936" sz="525" spc="-37" b="0" i="1">
                <a:latin typeface="Bookman Old Style"/>
                <a:cs typeface="Bookman Old Style"/>
              </a:rPr>
              <a:t>j</a:t>
            </a:r>
            <a:r>
              <a:rPr dirty="0" baseline="7936" sz="525" b="0" i="1">
                <a:latin typeface="Bookman Old Style"/>
                <a:cs typeface="Bookman Old Style"/>
              </a:rPr>
              <a:t>	</a:t>
            </a:r>
            <a:r>
              <a:rPr dirty="0" sz="350" spc="-50" b="0" i="1">
                <a:latin typeface="Bookman Old Style"/>
                <a:cs typeface="Bookman Old Style"/>
              </a:rPr>
              <a:t>n</a:t>
            </a:r>
            <a:endParaRPr sz="350">
              <a:latin typeface="Bookman Old Style"/>
              <a:cs typeface="Bookman Old Style"/>
            </a:endParaRPr>
          </a:p>
          <a:p>
            <a:pPr marL="12700">
              <a:lnSpc>
                <a:spcPts val="390"/>
              </a:lnSpc>
            </a:pPr>
            <a:r>
              <a:rPr dirty="0" sz="350" b="0" i="1">
                <a:latin typeface="Bookman Old Style"/>
                <a:cs typeface="Bookman Old Style"/>
              </a:rPr>
              <a:t>j</a:t>
            </a:r>
            <a:r>
              <a:rPr dirty="0" sz="350">
                <a:latin typeface="Tahoma"/>
                <a:cs typeface="Tahoma"/>
              </a:rPr>
              <a:t>=</a:t>
            </a:r>
            <a:r>
              <a:rPr dirty="0" sz="350">
                <a:latin typeface="Arial"/>
                <a:cs typeface="Arial"/>
              </a:rPr>
              <a:t>1</a:t>
            </a:r>
            <a:r>
              <a:rPr dirty="0" sz="350">
                <a:latin typeface="Tahoma"/>
                <a:cs typeface="Tahoma"/>
              </a:rPr>
              <a:t>,</a:t>
            </a:r>
            <a:r>
              <a:rPr dirty="0" sz="350" spc="-25">
                <a:latin typeface="Tahoma"/>
                <a:cs typeface="Tahoma"/>
              </a:rPr>
              <a:t> </a:t>
            </a:r>
            <a:r>
              <a:rPr dirty="0" sz="350" spc="-25" b="0" i="1">
                <a:latin typeface="Bookman Old Style"/>
                <a:cs typeface="Bookman Old Style"/>
              </a:rPr>
              <a:t>j</a:t>
            </a:r>
            <a:r>
              <a:rPr dirty="0" sz="350" spc="-25">
                <a:latin typeface="Tahoma"/>
                <a:cs typeface="Tahoma"/>
              </a:rPr>
              <a:t>≠</a:t>
            </a:r>
            <a:r>
              <a:rPr dirty="0" sz="350" spc="-25" b="0" i="1">
                <a:latin typeface="Bookman Old Style"/>
                <a:cs typeface="Bookman Old Style"/>
              </a:rPr>
              <a:t>i</a:t>
            </a:r>
            <a:endParaRPr sz="350">
              <a:latin typeface="Bookman Old Style"/>
              <a:cs typeface="Bookman Old Style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864058" y="7634864"/>
            <a:ext cx="1068705" cy="1308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04775">
              <a:lnSpc>
                <a:spcPts val="310"/>
              </a:lnSpc>
              <a:spcBef>
                <a:spcPts val="120"/>
              </a:spcBef>
            </a:pPr>
            <a:r>
              <a:rPr dirty="0" sz="350" spc="-50" b="0" i="1">
                <a:latin typeface="Bookman Old Style"/>
                <a:cs typeface="Bookman Old Style"/>
              </a:rPr>
              <a:t>Q</a:t>
            </a:r>
            <a:endParaRPr sz="350">
              <a:latin typeface="Bookman Old Style"/>
              <a:cs typeface="Bookman Old Style"/>
            </a:endParaRPr>
          </a:p>
          <a:p>
            <a:pPr marL="38100">
              <a:lnSpc>
                <a:spcPts val="490"/>
              </a:lnSpc>
            </a:pPr>
            <a:r>
              <a:rPr dirty="0" sz="500" spc="215">
                <a:latin typeface="Tahoma"/>
                <a:cs typeface="Tahoma"/>
              </a:rPr>
              <a:t>∑</a:t>
            </a:r>
            <a:r>
              <a:rPr dirty="0" sz="500" spc="280">
                <a:latin typeface="Tahoma"/>
                <a:cs typeface="Tahoma"/>
              </a:rPr>
              <a:t>  </a:t>
            </a:r>
            <a:r>
              <a:rPr dirty="0" sz="500" spc="10">
                <a:latin typeface="Arial"/>
                <a:cs typeface="Arial"/>
              </a:rPr>
              <a:t>exp</a:t>
            </a:r>
            <a:r>
              <a:rPr dirty="0" sz="500" spc="10">
                <a:latin typeface="Tahoma"/>
                <a:cs typeface="Tahoma"/>
              </a:rPr>
              <a:t>(</a:t>
            </a:r>
            <a:r>
              <a:rPr dirty="0" sz="500" spc="10" b="0" i="1">
                <a:latin typeface="Bookman Old Style"/>
                <a:cs typeface="Bookman Old Style"/>
              </a:rPr>
              <a:t>h</a:t>
            </a:r>
            <a:r>
              <a:rPr dirty="0" sz="500" spc="20" b="0" i="1">
                <a:latin typeface="Bookman Old Style"/>
                <a:cs typeface="Bookman Old Style"/>
              </a:rPr>
              <a:t> </a:t>
            </a:r>
            <a:r>
              <a:rPr dirty="0" sz="500" spc="10">
                <a:latin typeface="Tahoma"/>
                <a:cs typeface="Tahoma"/>
              </a:rPr>
              <a:t>(</a:t>
            </a:r>
            <a:r>
              <a:rPr dirty="0" sz="500" spc="10" b="0" i="1">
                <a:latin typeface="Bookman Old Style"/>
                <a:cs typeface="Bookman Old Style"/>
              </a:rPr>
              <a:t>q</a:t>
            </a:r>
            <a:r>
              <a:rPr dirty="0" sz="500" spc="10">
                <a:latin typeface="Tahoma"/>
                <a:cs typeface="Tahoma"/>
              </a:rPr>
              <a:t>)+</a:t>
            </a:r>
            <a:r>
              <a:rPr dirty="0" sz="500" spc="229">
                <a:latin typeface="Tahoma"/>
                <a:cs typeface="Tahoma"/>
              </a:rPr>
              <a:t> </a:t>
            </a:r>
            <a:r>
              <a:rPr dirty="0" sz="500" spc="215">
                <a:latin typeface="Tahoma"/>
                <a:cs typeface="Tahoma"/>
              </a:rPr>
              <a:t>∑</a:t>
            </a:r>
            <a:r>
              <a:rPr dirty="0" sz="500" spc="335">
                <a:latin typeface="Tahoma"/>
                <a:cs typeface="Tahoma"/>
              </a:rPr>
              <a:t> </a:t>
            </a:r>
            <a:r>
              <a:rPr dirty="0" sz="500" spc="10" b="0" i="1">
                <a:latin typeface="Bookman Old Style"/>
                <a:cs typeface="Bookman Old Style"/>
              </a:rPr>
              <a:t>P</a:t>
            </a:r>
            <a:r>
              <a:rPr dirty="0" sz="500" spc="260" b="0" i="1">
                <a:latin typeface="Bookman Old Style"/>
                <a:cs typeface="Bookman Old Style"/>
              </a:rPr>
              <a:t> </a:t>
            </a:r>
            <a:r>
              <a:rPr dirty="0" sz="500" spc="10">
                <a:latin typeface="Tahoma"/>
                <a:cs typeface="Tahoma"/>
              </a:rPr>
              <a:t>(</a:t>
            </a:r>
            <a:r>
              <a:rPr dirty="0" sz="500" spc="10" b="0" i="1">
                <a:latin typeface="Bookman Old Style"/>
                <a:cs typeface="Bookman Old Style"/>
              </a:rPr>
              <a:t>q</a:t>
            </a:r>
            <a:r>
              <a:rPr dirty="0" sz="500" spc="10">
                <a:latin typeface="Tahoma"/>
                <a:cs typeface="Tahoma"/>
              </a:rPr>
              <a:t>,</a:t>
            </a:r>
            <a:r>
              <a:rPr dirty="0" sz="500" spc="10" b="0" i="1">
                <a:latin typeface="Bookman Old Style"/>
                <a:cs typeface="Bookman Old Style"/>
              </a:rPr>
              <a:t>σ</a:t>
            </a:r>
            <a:r>
              <a:rPr dirty="0" baseline="47619" sz="525" spc="15" b="0" i="1">
                <a:latin typeface="Bookman Old Style"/>
                <a:cs typeface="Bookman Old Style"/>
              </a:rPr>
              <a:t>j</a:t>
            </a:r>
            <a:r>
              <a:rPr dirty="0" baseline="47619" sz="525" spc="97" b="0" i="1">
                <a:latin typeface="Bookman Old Style"/>
                <a:cs typeface="Bookman Old Style"/>
              </a:rPr>
              <a:t> </a:t>
            </a:r>
            <a:r>
              <a:rPr dirty="0" sz="500" spc="40">
                <a:latin typeface="Tahoma"/>
                <a:cs typeface="Tahoma"/>
              </a:rPr>
              <a:t>))</a:t>
            </a:r>
            <a:endParaRPr sz="500">
              <a:latin typeface="Tahoma"/>
              <a:cs typeface="Tahoma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291539" y="7453803"/>
            <a:ext cx="6096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50" b="0" i="1">
                <a:latin typeface="Bookman Old Style"/>
                <a:cs typeface="Bookman Old Style"/>
              </a:rPr>
              <a:t>L</a:t>
            </a:r>
            <a:endParaRPr sz="500">
              <a:latin typeface="Bookman Old Style"/>
              <a:cs typeface="Bookman Old Style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523132" y="7528312"/>
            <a:ext cx="114935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50" spc="-25">
                <a:latin typeface="Tahoma"/>
                <a:cs typeface="Tahoma"/>
              </a:rPr>
              <a:t>(</a:t>
            </a:r>
            <a:r>
              <a:rPr dirty="0" sz="750" spc="-25" b="0" i="1">
                <a:latin typeface="Bookman Old Style"/>
                <a:cs typeface="Bookman Old Style"/>
              </a:rPr>
              <a:t>σ</a:t>
            </a:r>
            <a:endParaRPr sz="750">
              <a:latin typeface="Bookman Old Style"/>
              <a:cs typeface="Bookman Old Style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055992" y="7581374"/>
            <a:ext cx="621665" cy="16764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215900" marR="5080" indent="-203835">
              <a:lnSpc>
                <a:spcPts val="490"/>
              </a:lnSpc>
              <a:spcBef>
                <a:spcPts val="229"/>
              </a:spcBef>
              <a:tabLst>
                <a:tab pos="437515" algn="l"/>
              </a:tabLst>
            </a:pPr>
            <a:r>
              <a:rPr dirty="0" baseline="5555" sz="750" spc="-15">
                <a:latin typeface="Arial"/>
                <a:cs typeface="Arial"/>
              </a:rPr>
              <a:t>single</a:t>
            </a:r>
            <a:r>
              <a:rPr dirty="0" baseline="5555" sz="750">
                <a:latin typeface="Arial"/>
                <a:cs typeface="Arial"/>
              </a:rPr>
              <a:t>		</a:t>
            </a:r>
            <a:r>
              <a:rPr dirty="0" baseline="5555" sz="750" b="0" i="1">
                <a:latin typeface="Bookman Old Style"/>
                <a:cs typeface="Bookman Old Style"/>
              </a:rPr>
              <a:t>i</a:t>
            </a:r>
            <a:r>
              <a:rPr dirty="0" baseline="5555" sz="750" spc="442" b="0" i="1">
                <a:latin typeface="Bookman Old Style"/>
                <a:cs typeface="Bookman Old Style"/>
              </a:rPr>
              <a:t>  </a:t>
            </a:r>
            <a:r>
              <a:rPr dirty="0" sz="500" spc="-50" b="0" i="1">
                <a:latin typeface="Bookman Old Style"/>
                <a:cs typeface="Bookman Old Style"/>
              </a:rPr>
              <a:t>n</a:t>
            </a:r>
            <a:r>
              <a:rPr dirty="0" sz="500" spc="500" b="0" i="1">
                <a:latin typeface="Bookman Old Style"/>
                <a:cs typeface="Bookman Old Style"/>
              </a:rPr>
              <a:t> </a:t>
            </a:r>
            <a:r>
              <a:rPr dirty="0" sz="500" spc="-25" b="0" i="1">
                <a:latin typeface="Bookman Old Style"/>
                <a:cs typeface="Bookman Old Style"/>
              </a:rPr>
              <a:t>i</a:t>
            </a:r>
            <a:r>
              <a:rPr dirty="0" sz="500" spc="-25">
                <a:latin typeface="Tahoma"/>
                <a:cs typeface="Tahoma"/>
              </a:rPr>
              <a:t>=</a:t>
            </a:r>
            <a:r>
              <a:rPr dirty="0" sz="500" spc="-25"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892782" y="7537977"/>
            <a:ext cx="915669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84175" algn="l"/>
                <a:tab pos="777240" algn="l"/>
              </a:tabLst>
            </a:pPr>
            <a:r>
              <a:rPr dirty="0" baseline="7407" sz="1125" spc="-37">
                <a:latin typeface="Tahoma"/>
                <a:cs typeface="Tahoma"/>
              </a:rPr>
              <a:t>+</a:t>
            </a:r>
            <a:r>
              <a:rPr dirty="0" baseline="7407" sz="1125" spc="-97">
                <a:latin typeface="Tahoma"/>
                <a:cs typeface="Tahoma"/>
              </a:rPr>
              <a:t> </a:t>
            </a:r>
            <a:r>
              <a:rPr dirty="0" baseline="7407" sz="1125" spc="-89" b="0" i="1">
                <a:latin typeface="Bookman Old Style"/>
                <a:cs typeface="Bookman Old Style"/>
              </a:rPr>
              <a:t>λ</a:t>
            </a:r>
            <a:r>
              <a:rPr dirty="0" baseline="7407" sz="1125" b="0" i="1">
                <a:latin typeface="Bookman Old Style"/>
                <a:cs typeface="Bookman Old Style"/>
              </a:rPr>
              <a:t>	</a:t>
            </a:r>
            <a:r>
              <a:rPr dirty="0" baseline="7407" sz="1125" spc="330">
                <a:latin typeface="Tahoma"/>
                <a:cs typeface="Tahoma"/>
              </a:rPr>
              <a:t>∑</a:t>
            </a:r>
            <a:r>
              <a:rPr dirty="0" baseline="7407" sz="1125" spc="-112">
                <a:latin typeface="Tahoma"/>
                <a:cs typeface="Tahoma"/>
              </a:rPr>
              <a:t> </a:t>
            </a:r>
            <a:r>
              <a:rPr dirty="0" sz="750" spc="-25">
                <a:latin typeface="Tahoma"/>
                <a:cs typeface="Tahoma"/>
              </a:rPr>
              <a:t>||</a:t>
            </a:r>
            <a:r>
              <a:rPr dirty="0" baseline="7407" sz="1125" spc="-37" b="0" i="1">
                <a:latin typeface="Bookman Old Style"/>
                <a:cs typeface="Bookman Old Style"/>
              </a:rPr>
              <a:t>h</a:t>
            </a:r>
            <a:r>
              <a:rPr dirty="0" baseline="7407" sz="1125" b="0" i="1">
                <a:latin typeface="Bookman Old Style"/>
                <a:cs typeface="Bookman Old Style"/>
              </a:rPr>
              <a:t>	</a:t>
            </a:r>
            <a:r>
              <a:rPr dirty="0" baseline="7407" sz="1125" spc="-37">
                <a:latin typeface="Tahoma"/>
                <a:cs typeface="Tahoma"/>
              </a:rPr>
              <a:t>)</a:t>
            </a:r>
            <a:r>
              <a:rPr dirty="0" sz="750" spc="-25">
                <a:latin typeface="Tahoma"/>
                <a:cs typeface="Tahoma"/>
              </a:rPr>
              <a:t>||</a:t>
            </a:r>
            <a:endParaRPr sz="750">
              <a:latin typeface="Tahoma"/>
              <a:cs typeface="Tahom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348864" y="7513494"/>
            <a:ext cx="495934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75590" algn="l"/>
              </a:tabLst>
            </a:pPr>
            <a:r>
              <a:rPr dirty="0" sz="750" spc="-25">
                <a:latin typeface="Tahoma"/>
                <a:cs typeface="Tahoma"/>
              </a:rPr>
              <a:t>||</a:t>
            </a:r>
            <a:r>
              <a:rPr dirty="0" sz="750">
                <a:latin typeface="Tahoma"/>
                <a:cs typeface="Tahoma"/>
              </a:rPr>
              <a:t>	</a:t>
            </a:r>
            <a:r>
              <a:rPr dirty="0" baseline="22222" sz="750" b="0" i="1">
                <a:latin typeface="Bookman Old Style"/>
                <a:cs typeface="Bookman Old Style"/>
              </a:rPr>
              <a:t>i</a:t>
            </a:r>
            <a:r>
              <a:rPr dirty="0" baseline="22222" sz="750" spc="532" b="0" i="1">
                <a:latin typeface="Bookman Old Style"/>
                <a:cs typeface="Bookman Old Style"/>
              </a:rPr>
              <a:t> </a:t>
            </a:r>
            <a:r>
              <a:rPr dirty="0" sz="750" spc="-25">
                <a:latin typeface="Tahoma"/>
                <a:cs typeface="Tahoma"/>
              </a:rPr>
              <a:t>||</a:t>
            </a:r>
            <a:r>
              <a:rPr dirty="0" baseline="50000" sz="750" spc="-37">
                <a:latin typeface="Arial"/>
                <a:cs typeface="Arial"/>
              </a:rPr>
              <a:t>2</a:t>
            </a:r>
            <a:endParaRPr baseline="50000" sz="7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744826" y="7598051"/>
            <a:ext cx="61594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50">
                <a:latin typeface="Arial"/>
                <a:cs typeface="Arial"/>
              </a:rPr>
              <a:t>2</a:t>
            </a:r>
            <a:endParaRPr sz="5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801618" y="7881883"/>
            <a:ext cx="174625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b="0" i="1">
                <a:latin typeface="Bookman Old Style"/>
                <a:cs typeface="Bookman Old Style"/>
              </a:rPr>
              <a:t>L</a:t>
            </a:r>
            <a:r>
              <a:rPr dirty="0" sz="500" spc="455" b="0" i="1">
                <a:latin typeface="Bookman Old Style"/>
                <a:cs typeface="Bookman Old Style"/>
              </a:rPr>
              <a:t> </a:t>
            </a:r>
            <a:r>
              <a:rPr dirty="0" sz="500" spc="-60" b="0" i="1">
                <a:latin typeface="Bookman Old Style"/>
                <a:cs typeface="Bookman Old Style"/>
              </a:rPr>
              <a:t>L</a:t>
            </a:r>
            <a:endParaRPr sz="500">
              <a:latin typeface="Bookman Old Style"/>
              <a:cs typeface="Bookman Old Style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467781" y="7956380"/>
            <a:ext cx="1133475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19405" algn="l"/>
              </a:tabLst>
            </a:pPr>
            <a:r>
              <a:rPr dirty="0" sz="750" spc="-25">
                <a:latin typeface="Tahoma"/>
                <a:cs typeface="Tahoma"/>
              </a:rPr>
              <a:t>+</a:t>
            </a:r>
            <a:r>
              <a:rPr dirty="0" sz="750" spc="-105">
                <a:latin typeface="Tahoma"/>
                <a:cs typeface="Tahoma"/>
              </a:rPr>
              <a:t> </a:t>
            </a:r>
            <a:r>
              <a:rPr dirty="0" sz="750" spc="-50" b="0" i="1">
                <a:latin typeface="Bookman Old Style"/>
                <a:cs typeface="Bookman Old Style"/>
              </a:rPr>
              <a:t>λ</a:t>
            </a:r>
            <a:r>
              <a:rPr dirty="0" sz="750" b="0" i="1">
                <a:latin typeface="Bookman Old Style"/>
                <a:cs typeface="Bookman Old Style"/>
              </a:rPr>
              <a:t>	</a:t>
            </a:r>
            <a:r>
              <a:rPr dirty="0" sz="750" spc="220">
                <a:latin typeface="Tahoma"/>
                <a:cs typeface="Tahoma"/>
              </a:rPr>
              <a:t>∑</a:t>
            </a:r>
            <a:r>
              <a:rPr dirty="0" sz="750" spc="-60">
                <a:latin typeface="Tahoma"/>
                <a:cs typeface="Tahoma"/>
              </a:rPr>
              <a:t> </a:t>
            </a:r>
            <a:r>
              <a:rPr dirty="0" sz="750" spc="220">
                <a:latin typeface="Tahoma"/>
                <a:cs typeface="Tahoma"/>
              </a:rPr>
              <a:t>∑</a:t>
            </a:r>
            <a:r>
              <a:rPr dirty="0" sz="750" spc="-75">
                <a:latin typeface="Tahoma"/>
                <a:cs typeface="Tahoma"/>
              </a:rPr>
              <a:t> </a:t>
            </a:r>
            <a:r>
              <a:rPr dirty="0" baseline="18518" sz="1125">
                <a:latin typeface="Tahoma"/>
                <a:cs typeface="Tahoma"/>
              </a:rPr>
              <a:t>||</a:t>
            </a:r>
            <a:r>
              <a:rPr dirty="0" sz="750" b="0" i="1">
                <a:latin typeface="Bookman Old Style"/>
                <a:cs typeface="Bookman Old Style"/>
              </a:rPr>
              <a:t>P</a:t>
            </a:r>
            <a:r>
              <a:rPr dirty="0" sz="750" spc="330" b="0" i="1">
                <a:latin typeface="Bookman Old Style"/>
                <a:cs typeface="Bookman Old Style"/>
              </a:rPr>
              <a:t> </a:t>
            </a:r>
            <a:r>
              <a:rPr dirty="0" sz="750">
                <a:latin typeface="Tahoma"/>
                <a:cs typeface="Tahoma"/>
              </a:rPr>
              <a:t>(</a:t>
            </a:r>
            <a:r>
              <a:rPr dirty="0" sz="750" b="0" i="1">
                <a:latin typeface="Bookman Old Style"/>
                <a:cs typeface="Bookman Old Style"/>
              </a:rPr>
              <a:t>σ</a:t>
            </a:r>
            <a:r>
              <a:rPr dirty="0" baseline="33333" sz="750" b="0" i="1">
                <a:latin typeface="Bookman Old Style"/>
                <a:cs typeface="Bookman Old Style"/>
              </a:rPr>
              <a:t>i</a:t>
            </a:r>
            <a:r>
              <a:rPr dirty="0" baseline="33333" sz="750" spc="60" b="0" i="1">
                <a:latin typeface="Bookman Old Style"/>
                <a:cs typeface="Bookman Old Style"/>
              </a:rPr>
              <a:t> </a:t>
            </a:r>
            <a:r>
              <a:rPr dirty="0" sz="750" spc="-50">
                <a:latin typeface="Tahoma"/>
                <a:cs typeface="Tahoma"/>
              </a:rPr>
              <a:t>,</a:t>
            </a:r>
            <a:r>
              <a:rPr dirty="0" sz="750" spc="-110">
                <a:latin typeface="Tahoma"/>
                <a:cs typeface="Tahoma"/>
              </a:rPr>
              <a:t> </a:t>
            </a:r>
            <a:r>
              <a:rPr dirty="0" sz="750" b="0" i="1">
                <a:latin typeface="Bookman Old Style"/>
                <a:cs typeface="Bookman Old Style"/>
              </a:rPr>
              <a:t>σ</a:t>
            </a:r>
            <a:r>
              <a:rPr dirty="0" baseline="44444" sz="750" b="0" i="1">
                <a:latin typeface="Bookman Old Style"/>
                <a:cs typeface="Bookman Old Style"/>
              </a:rPr>
              <a:t>j</a:t>
            </a:r>
            <a:r>
              <a:rPr dirty="0" baseline="44444" sz="750" spc="67" b="0" i="1">
                <a:latin typeface="Bookman Old Style"/>
                <a:cs typeface="Bookman Old Style"/>
              </a:rPr>
              <a:t> </a:t>
            </a:r>
            <a:r>
              <a:rPr dirty="0" sz="750" spc="-25">
                <a:latin typeface="Tahoma"/>
                <a:cs typeface="Tahoma"/>
              </a:rPr>
              <a:t>)</a:t>
            </a:r>
            <a:r>
              <a:rPr dirty="0" baseline="18518" sz="1125" spc="-37">
                <a:latin typeface="Tahoma"/>
                <a:cs typeface="Tahoma"/>
              </a:rPr>
              <a:t>||</a:t>
            </a:r>
            <a:endParaRPr baseline="18518" sz="1125">
              <a:latin typeface="Tahoma"/>
              <a:cs typeface="Tahoma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625722" y="7980984"/>
            <a:ext cx="949960" cy="196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  <a:tabLst>
                <a:tab pos="384175" algn="l"/>
              </a:tabLst>
            </a:pPr>
            <a:r>
              <a:rPr dirty="0" baseline="5555" sz="750" spc="-30">
                <a:latin typeface="Arial"/>
                <a:cs typeface="Arial"/>
              </a:rPr>
              <a:t>pair</a:t>
            </a:r>
            <a:r>
              <a:rPr dirty="0" baseline="5555" sz="750">
                <a:latin typeface="Arial"/>
                <a:cs typeface="Arial"/>
              </a:rPr>
              <a:t>	</a:t>
            </a:r>
            <a:r>
              <a:rPr dirty="0" sz="750" spc="-20">
                <a:latin typeface="Tahoma"/>
                <a:cs typeface="Tahoma"/>
              </a:rPr>
              <a:t>||</a:t>
            </a:r>
            <a:r>
              <a:rPr dirty="0" sz="750" spc="165">
                <a:latin typeface="Tahoma"/>
                <a:cs typeface="Tahoma"/>
              </a:rPr>
              <a:t> </a:t>
            </a:r>
            <a:r>
              <a:rPr dirty="0" baseline="5555" sz="750" b="0" i="1">
                <a:latin typeface="Bookman Old Style"/>
                <a:cs typeface="Bookman Old Style"/>
              </a:rPr>
              <a:t>i</a:t>
            </a:r>
            <a:r>
              <a:rPr dirty="0" baseline="5555" sz="750">
                <a:latin typeface="Tahoma"/>
                <a:cs typeface="Tahoma"/>
              </a:rPr>
              <a:t>,</a:t>
            </a:r>
            <a:r>
              <a:rPr dirty="0" baseline="5555" sz="750" b="0" i="1">
                <a:latin typeface="Bookman Old Style"/>
                <a:cs typeface="Bookman Old Style"/>
              </a:rPr>
              <a:t>j</a:t>
            </a:r>
            <a:r>
              <a:rPr dirty="0" baseline="5555" sz="750" spc="419" b="0" i="1">
                <a:latin typeface="Bookman Old Style"/>
                <a:cs typeface="Bookman Old Style"/>
              </a:rPr>
              <a:t>  </a:t>
            </a:r>
            <a:r>
              <a:rPr dirty="0" sz="500" b="0" i="1">
                <a:latin typeface="Bookman Old Style"/>
                <a:cs typeface="Bookman Old Style"/>
              </a:rPr>
              <a:t>n</a:t>
            </a:r>
            <a:r>
              <a:rPr dirty="0" sz="500" spc="220" b="0" i="1">
                <a:latin typeface="Bookman Old Style"/>
                <a:cs typeface="Bookman Old Style"/>
              </a:rPr>
              <a:t>  </a:t>
            </a:r>
            <a:r>
              <a:rPr dirty="0" sz="500" b="0" i="1">
                <a:latin typeface="Bookman Old Style"/>
                <a:cs typeface="Bookman Old Style"/>
              </a:rPr>
              <a:t>n</a:t>
            </a:r>
            <a:r>
              <a:rPr dirty="0" sz="500" spc="195" b="0" i="1">
                <a:latin typeface="Bookman Old Style"/>
                <a:cs typeface="Bookman Old Style"/>
              </a:rPr>
              <a:t> </a:t>
            </a:r>
            <a:r>
              <a:rPr dirty="0" sz="750" spc="-60">
                <a:latin typeface="Tahoma"/>
                <a:cs typeface="Tahoma"/>
              </a:rPr>
              <a:t>||</a:t>
            </a:r>
            <a:endParaRPr sz="750">
              <a:latin typeface="Tahoma"/>
              <a:cs typeface="Tahoma"/>
            </a:endParaRPr>
          </a:p>
          <a:p>
            <a:pPr marL="156845">
              <a:lnSpc>
                <a:spcPts val="520"/>
              </a:lnSpc>
            </a:pPr>
            <a:r>
              <a:rPr dirty="0" sz="500" b="0" i="1">
                <a:latin typeface="Bookman Old Style"/>
                <a:cs typeface="Bookman Old Style"/>
              </a:rPr>
              <a:t>i</a:t>
            </a:r>
            <a:r>
              <a:rPr dirty="0" sz="500">
                <a:latin typeface="Tahoma"/>
                <a:cs typeface="Tahoma"/>
              </a:rPr>
              <a:t>=</a:t>
            </a:r>
            <a:r>
              <a:rPr dirty="0" sz="500">
                <a:latin typeface="Arial"/>
                <a:cs typeface="Arial"/>
              </a:rPr>
              <a:t>1</a:t>
            </a:r>
            <a:r>
              <a:rPr dirty="0" sz="500" spc="-20">
                <a:latin typeface="Arial"/>
                <a:cs typeface="Arial"/>
              </a:rPr>
              <a:t> </a:t>
            </a:r>
            <a:r>
              <a:rPr dirty="0" sz="500" spc="-25" b="0" i="1">
                <a:latin typeface="Bookman Old Style"/>
                <a:cs typeface="Bookman Old Style"/>
              </a:rPr>
              <a:t>j</a:t>
            </a:r>
            <a:r>
              <a:rPr dirty="0" sz="500" spc="-25">
                <a:latin typeface="Tahoma"/>
                <a:cs typeface="Tahoma"/>
              </a:rPr>
              <a:t>=</a:t>
            </a:r>
            <a:r>
              <a:rPr dirty="0" sz="500" spc="-25"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549851" y="7895452"/>
            <a:ext cx="61594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50">
                <a:latin typeface="Arial"/>
                <a:cs typeface="Arial"/>
              </a:rPr>
              <a:t>2</a:t>
            </a:r>
            <a:endParaRPr sz="5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549851" y="8048897"/>
            <a:ext cx="61594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50">
                <a:latin typeface="Arial"/>
                <a:cs typeface="Arial"/>
              </a:rPr>
              <a:t>2</a:t>
            </a:r>
            <a:endParaRPr sz="5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973520" y="7705237"/>
            <a:ext cx="149860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50" spc="-25">
                <a:latin typeface="Arial"/>
                <a:cs typeface="Arial"/>
              </a:rPr>
              <a:t>(4)</a:t>
            </a:r>
            <a:endParaRPr sz="7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875299" y="8369498"/>
            <a:ext cx="3267075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60">
                <a:latin typeface="Calibri"/>
                <a:cs typeface="Calibri"/>
              </a:rPr>
              <a:t>where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L</a:t>
            </a:r>
            <a:r>
              <a:rPr dirty="0" sz="800" spc="-20" i="1">
                <a:latin typeface="Book Antiqua"/>
                <a:cs typeface="Book Antiqua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length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protein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50" i="1">
                <a:latin typeface="Book Antiqua"/>
                <a:cs typeface="Book Antiqua"/>
              </a:rPr>
              <a:t>N</a:t>
            </a:r>
            <a:r>
              <a:rPr dirty="0" sz="800" spc="-30" i="1">
                <a:latin typeface="Book Antiqua"/>
                <a:cs typeface="Book Antiqua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number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aligned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972648" y="8570286"/>
            <a:ext cx="65405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50" i="1">
                <a:latin typeface="Georgia"/>
                <a:cs typeface="Georgia"/>
              </a:rPr>
              <a:t>n</a:t>
            </a:r>
            <a:endParaRPr sz="500">
              <a:latin typeface="Georgia"/>
              <a:cs typeface="Georgia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849899" y="8506202"/>
            <a:ext cx="3315970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MSA,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750" spc="20" i="1">
                <a:latin typeface="Georgia"/>
                <a:cs typeface="Georgia"/>
              </a:rPr>
              <a:t>σ</a:t>
            </a:r>
            <a:r>
              <a:rPr dirty="0" baseline="33333" sz="750" spc="30" i="1">
                <a:latin typeface="Georgia"/>
                <a:cs typeface="Georgia"/>
              </a:rPr>
              <a:t>i</a:t>
            </a:r>
            <a:r>
              <a:rPr dirty="0" baseline="33333" sz="750" spc="292" i="1">
                <a:latin typeface="Georgia"/>
                <a:cs typeface="Georgia"/>
              </a:rPr>
              <a:t> </a:t>
            </a:r>
            <a:r>
              <a:rPr dirty="0" sz="800" spc="45">
                <a:latin typeface="Calibri"/>
                <a:cs typeface="Calibri"/>
              </a:rPr>
              <a:t>indicates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amino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acid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type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of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20" i="1">
                <a:latin typeface="Book Antiqua"/>
                <a:cs typeface="Book Antiqua"/>
              </a:rPr>
              <a:t>n</a:t>
            </a:r>
            <a:r>
              <a:rPr dirty="0" sz="800" spc="20">
                <a:latin typeface="Calibri"/>
                <a:cs typeface="Calibri"/>
              </a:rPr>
              <a:t>th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sequence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849899" y="8631753"/>
            <a:ext cx="3317875" cy="844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 i="1">
                <a:latin typeface="Book Antiqua"/>
                <a:cs typeface="Book Antiqua"/>
              </a:rPr>
              <a:t>i</a:t>
            </a:r>
            <a:r>
              <a:rPr dirty="0" sz="800" spc="45">
                <a:latin typeface="Calibri"/>
                <a:cs typeface="Calibri"/>
              </a:rPr>
              <a:t>th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position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MSA;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85" i="1">
                <a:latin typeface="Book Antiqua"/>
                <a:cs typeface="Book Antiqua"/>
              </a:rPr>
              <a:t>h</a:t>
            </a:r>
            <a:r>
              <a:rPr dirty="0" sz="800" spc="-80" i="1">
                <a:latin typeface="Book Antiqua"/>
                <a:cs typeface="Book Antiqua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-20" i="1">
                <a:latin typeface="Book Antiqua"/>
                <a:cs typeface="Book Antiqua"/>
              </a:rPr>
              <a:t>P</a:t>
            </a:r>
            <a:r>
              <a:rPr dirty="0" sz="800" spc="-80" i="1">
                <a:latin typeface="Book Antiqua"/>
                <a:cs typeface="Book Antiqua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field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coupling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param-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eters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respectively.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-25" i="1">
                <a:latin typeface="Book Antiqua"/>
                <a:cs typeface="Book Antiqua"/>
              </a:rPr>
              <a:t>Q</a:t>
            </a:r>
            <a:r>
              <a:rPr dirty="0" sz="800" spc="-60" i="1">
                <a:latin typeface="Book Antiqua"/>
                <a:cs typeface="Book Antiqua"/>
              </a:rPr>
              <a:t> </a:t>
            </a:r>
            <a:r>
              <a:rPr dirty="0" sz="800" spc="65">
                <a:latin typeface="Calibri"/>
                <a:cs typeface="Calibri"/>
              </a:rPr>
              <a:t>=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22,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representing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20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types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regular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amino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acids,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plus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unknown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residue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type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state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gap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state.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Additional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L2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regularization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terms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are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also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added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avoid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possible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overfitting,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where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5" i="1">
                <a:latin typeface="Book Antiqua"/>
                <a:cs typeface="Book Antiqua"/>
              </a:rPr>
              <a:t>λ</a:t>
            </a:r>
            <a:r>
              <a:rPr dirty="0" baseline="-16666" sz="750" spc="37">
                <a:latin typeface="Calibri"/>
                <a:cs typeface="Calibri"/>
              </a:rPr>
              <a:t>single</a:t>
            </a:r>
            <a:r>
              <a:rPr dirty="0" baseline="-16666" sz="750" spc="52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=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-60">
                <a:latin typeface="Calibri"/>
                <a:cs typeface="Calibri"/>
              </a:rPr>
              <a:t>1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25" i="1">
                <a:latin typeface="Book Antiqua"/>
                <a:cs typeface="Book Antiqua"/>
              </a:rPr>
              <a:t>λ</a:t>
            </a:r>
            <a:r>
              <a:rPr dirty="0" baseline="-16666" sz="750" spc="37">
                <a:latin typeface="Calibri"/>
                <a:cs typeface="Calibri"/>
              </a:rPr>
              <a:t>pair</a:t>
            </a:r>
            <a:r>
              <a:rPr dirty="0" baseline="-16666" sz="750" spc="52">
                <a:latin typeface="Calibri"/>
                <a:cs typeface="Calibri"/>
              </a:rPr>
              <a:t> </a:t>
            </a:r>
            <a:r>
              <a:rPr dirty="0" sz="800" spc="-15" i="1">
                <a:latin typeface="Book Antiqua"/>
                <a:cs typeface="Book Antiqua"/>
              </a:rPr>
              <a:t>=</a:t>
            </a:r>
            <a:r>
              <a:rPr dirty="0" sz="800" spc="-55" i="1">
                <a:latin typeface="Book Antiqua"/>
                <a:cs typeface="Book Antiqua"/>
              </a:rPr>
              <a:t> </a:t>
            </a:r>
            <a:r>
              <a:rPr dirty="0" sz="800" spc="60">
                <a:latin typeface="Calibri"/>
                <a:cs typeface="Calibri"/>
              </a:rPr>
              <a:t>0.2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×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(</a:t>
            </a:r>
            <a:r>
              <a:rPr dirty="0" sz="800" spc="20" i="1">
                <a:latin typeface="Book Antiqua"/>
                <a:cs typeface="Book Antiqua"/>
              </a:rPr>
              <a:t>L</a:t>
            </a:r>
            <a:r>
              <a:rPr dirty="0" sz="800" spc="-55" i="1">
                <a:latin typeface="Book Antiqua"/>
                <a:cs typeface="Book Antiqua"/>
              </a:rPr>
              <a:t> </a:t>
            </a:r>
            <a:r>
              <a:rPr dirty="0" sz="800" spc="70">
                <a:latin typeface="Calibri"/>
                <a:cs typeface="Calibri"/>
              </a:rPr>
              <a:t>−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1)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regularization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coefficients.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MI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feature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residue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pair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15" i="1">
                <a:latin typeface="Book Antiqua"/>
                <a:cs typeface="Book Antiqua"/>
              </a:rPr>
              <a:t>i</a:t>
            </a:r>
            <a:r>
              <a:rPr dirty="0" sz="800" spc="-80" i="1">
                <a:latin typeface="Book Antiqua"/>
                <a:cs typeface="Book Antiqua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j</a:t>
            </a:r>
            <a:r>
              <a:rPr dirty="0" sz="800" spc="-80" i="1">
                <a:latin typeface="Book Antiqua"/>
                <a:cs typeface="Book Antiqua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defined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by: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55116" y="788334"/>
            <a:ext cx="9398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i="1">
                <a:latin typeface="Calibri"/>
                <a:cs typeface="Calibri"/>
              </a:rPr>
              <a:t>i</a:t>
            </a:r>
            <a:r>
              <a:rPr dirty="0" sz="500">
                <a:latin typeface="Tahoma"/>
                <a:cs typeface="Tahoma"/>
              </a:rPr>
              <a:t>,</a:t>
            </a:r>
            <a:r>
              <a:rPr dirty="0" sz="500" spc="-30">
                <a:latin typeface="Tahoma"/>
                <a:cs typeface="Tahoma"/>
              </a:rPr>
              <a:t> </a:t>
            </a:r>
            <a:r>
              <a:rPr dirty="0" sz="500" spc="-50" i="1">
                <a:latin typeface="Calibri"/>
                <a:cs typeface="Calibri"/>
              </a:rPr>
              <a:t>j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987958" y="788334"/>
            <a:ext cx="9398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i="1">
                <a:latin typeface="Calibri"/>
                <a:cs typeface="Calibri"/>
              </a:rPr>
              <a:t>i</a:t>
            </a:r>
            <a:r>
              <a:rPr dirty="0" sz="500">
                <a:latin typeface="Tahoma"/>
                <a:cs typeface="Tahoma"/>
              </a:rPr>
              <a:t>,</a:t>
            </a:r>
            <a:r>
              <a:rPr dirty="0" sz="500" spc="-30">
                <a:latin typeface="Tahoma"/>
                <a:cs typeface="Tahoma"/>
              </a:rPr>
              <a:t> </a:t>
            </a:r>
            <a:r>
              <a:rPr dirty="0" sz="500" spc="-50" i="1">
                <a:latin typeface="Calibri"/>
                <a:cs typeface="Calibri"/>
              </a:rPr>
              <a:t>j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48675" y="741068"/>
            <a:ext cx="1134110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750" i="1">
                <a:latin typeface="Calibri"/>
                <a:cs typeface="Calibri"/>
              </a:rPr>
              <a:t>M</a:t>
            </a:r>
            <a:r>
              <a:rPr dirty="0" sz="750" spc="200" i="1">
                <a:latin typeface="Calibri"/>
                <a:cs typeface="Calibri"/>
              </a:rPr>
              <a:t>  </a:t>
            </a:r>
            <a:r>
              <a:rPr dirty="0" sz="750">
                <a:latin typeface="Tahoma"/>
                <a:cs typeface="Tahoma"/>
              </a:rPr>
              <a:t>(</a:t>
            </a:r>
            <a:r>
              <a:rPr dirty="0" sz="750" i="1">
                <a:latin typeface="Calibri"/>
                <a:cs typeface="Calibri"/>
              </a:rPr>
              <a:t>k</a:t>
            </a:r>
            <a:r>
              <a:rPr dirty="0" sz="750">
                <a:latin typeface="Tahoma"/>
                <a:cs typeface="Tahoma"/>
              </a:rPr>
              <a:t>,</a:t>
            </a:r>
            <a:r>
              <a:rPr dirty="0" sz="750" spc="-100">
                <a:latin typeface="Tahoma"/>
                <a:cs typeface="Tahoma"/>
              </a:rPr>
              <a:t> </a:t>
            </a:r>
            <a:r>
              <a:rPr dirty="0" sz="750" i="1">
                <a:latin typeface="Calibri"/>
                <a:cs typeface="Calibri"/>
              </a:rPr>
              <a:t>l</a:t>
            </a:r>
            <a:r>
              <a:rPr dirty="0" sz="750">
                <a:latin typeface="Tahoma"/>
                <a:cs typeface="Tahoma"/>
              </a:rPr>
              <a:t>)</a:t>
            </a:r>
            <a:r>
              <a:rPr dirty="0" sz="750" spc="-25">
                <a:latin typeface="Tahoma"/>
                <a:cs typeface="Tahoma"/>
              </a:rPr>
              <a:t> </a:t>
            </a:r>
            <a:r>
              <a:rPr dirty="0" sz="750">
                <a:latin typeface="Tahoma"/>
                <a:cs typeface="Tahoma"/>
              </a:rPr>
              <a:t>=</a:t>
            </a:r>
            <a:r>
              <a:rPr dirty="0" sz="750" spc="-20">
                <a:latin typeface="Tahoma"/>
                <a:cs typeface="Tahoma"/>
              </a:rPr>
              <a:t> </a:t>
            </a:r>
            <a:r>
              <a:rPr dirty="0" sz="750" i="1">
                <a:latin typeface="Calibri"/>
                <a:cs typeface="Calibri"/>
              </a:rPr>
              <a:t>f</a:t>
            </a:r>
            <a:r>
              <a:rPr dirty="0" sz="750" spc="200" i="1">
                <a:latin typeface="Calibri"/>
                <a:cs typeface="Calibri"/>
              </a:rPr>
              <a:t>  </a:t>
            </a:r>
            <a:r>
              <a:rPr dirty="0" sz="750">
                <a:latin typeface="Tahoma"/>
                <a:cs typeface="Tahoma"/>
              </a:rPr>
              <a:t>(</a:t>
            </a:r>
            <a:r>
              <a:rPr dirty="0" sz="750" i="1">
                <a:latin typeface="Calibri"/>
                <a:cs typeface="Calibri"/>
              </a:rPr>
              <a:t>k</a:t>
            </a:r>
            <a:r>
              <a:rPr dirty="0" sz="750">
                <a:latin typeface="Tahoma"/>
                <a:cs typeface="Tahoma"/>
              </a:rPr>
              <a:t>,</a:t>
            </a:r>
            <a:r>
              <a:rPr dirty="0" sz="750" spc="-100">
                <a:latin typeface="Tahoma"/>
                <a:cs typeface="Tahoma"/>
              </a:rPr>
              <a:t> </a:t>
            </a:r>
            <a:r>
              <a:rPr dirty="0" sz="750" i="1">
                <a:latin typeface="Calibri"/>
                <a:cs typeface="Calibri"/>
              </a:rPr>
              <a:t>l</a:t>
            </a:r>
            <a:r>
              <a:rPr dirty="0" sz="750">
                <a:latin typeface="Tahoma"/>
                <a:cs typeface="Tahoma"/>
              </a:rPr>
              <a:t>)</a:t>
            </a:r>
            <a:r>
              <a:rPr dirty="0" sz="750" spc="-105">
                <a:latin typeface="Tahoma"/>
                <a:cs typeface="Tahoma"/>
              </a:rPr>
              <a:t> </a:t>
            </a:r>
            <a:r>
              <a:rPr dirty="0" sz="750">
                <a:latin typeface="Century"/>
                <a:cs typeface="Century"/>
              </a:rPr>
              <a:t>ln</a:t>
            </a:r>
            <a:r>
              <a:rPr dirty="0" sz="750" spc="480">
                <a:latin typeface="Century"/>
                <a:cs typeface="Century"/>
              </a:rPr>
              <a:t> </a:t>
            </a:r>
            <a:r>
              <a:rPr dirty="0" baseline="55555" sz="750" i="1">
                <a:latin typeface="Calibri"/>
                <a:cs typeface="Calibri"/>
              </a:rPr>
              <a:t>i</a:t>
            </a:r>
            <a:r>
              <a:rPr dirty="0" baseline="55555" sz="750">
                <a:latin typeface="Tahoma"/>
                <a:cs typeface="Tahoma"/>
              </a:rPr>
              <a:t>,</a:t>
            </a:r>
            <a:r>
              <a:rPr dirty="0" baseline="55555" sz="750" spc="-97">
                <a:latin typeface="Tahoma"/>
                <a:cs typeface="Tahoma"/>
              </a:rPr>
              <a:t> </a:t>
            </a:r>
            <a:r>
              <a:rPr dirty="0" baseline="55555" sz="750" spc="-75" i="1">
                <a:latin typeface="Calibri"/>
                <a:cs typeface="Calibri"/>
              </a:rPr>
              <a:t>j</a:t>
            </a:r>
            <a:endParaRPr baseline="55555" sz="7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19148" y="660052"/>
            <a:ext cx="337820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50" i="1">
                <a:latin typeface="Calibri"/>
                <a:cs typeface="Calibri"/>
              </a:rPr>
              <a:t>f</a:t>
            </a:r>
            <a:r>
              <a:rPr dirty="0" sz="750" spc="200" i="1">
                <a:latin typeface="Calibri"/>
                <a:cs typeface="Calibri"/>
              </a:rPr>
              <a:t>  </a:t>
            </a:r>
            <a:r>
              <a:rPr dirty="0" sz="750">
                <a:latin typeface="Tahoma"/>
                <a:cs typeface="Tahoma"/>
              </a:rPr>
              <a:t>(</a:t>
            </a:r>
            <a:r>
              <a:rPr dirty="0" sz="750" i="1">
                <a:latin typeface="Calibri"/>
                <a:cs typeface="Calibri"/>
              </a:rPr>
              <a:t>k</a:t>
            </a:r>
            <a:r>
              <a:rPr dirty="0" sz="750">
                <a:latin typeface="Tahoma"/>
                <a:cs typeface="Tahoma"/>
              </a:rPr>
              <a:t>,</a:t>
            </a:r>
            <a:r>
              <a:rPr dirty="0" sz="750" spc="-100">
                <a:latin typeface="Tahoma"/>
                <a:cs typeface="Tahoma"/>
              </a:rPr>
              <a:t> </a:t>
            </a:r>
            <a:r>
              <a:rPr dirty="0" sz="750" spc="-25" i="1">
                <a:latin typeface="Calibri"/>
                <a:cs typeface="Calibri"/>
              </a:rPr>
              <a:t>l</a:t>
            </a:r>
            <a:r>
              <a:rPr dirty="0" sz="750" spc="-25">
                <a:latin typeface="Tahoma"/>
                <a:cs typeface="Tahoma"/>
              </a:rPr>
              <a:t>)</a:t>
            </a:r>
            <a:endParaRPr sz="75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395360" y="823048"/>
            <a:ext cx="384810" cy="0"/>
          </a:xfrm>
          <a:custGeom>
            <a:avLst/>
            <a:gdLst/>
            <a:ahLst/>
            <a:cxnLst/>
            <a:rect l="l" t="t" r="r" b="b"/>
            <a:pathLst>
              <a:path w="384810" h="0">
                <a:moveTo>
                  <a:pt x="0" y="0"/>
                </a:moveTo>
                <a:lnTo>
                  <a:pt x="384784" y="0"/>
                </a:lnTo>
              </a:path>
            </a:pathLst>
          </a:custGeom>
          <a:ln w="64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414450" y="867188"/>
            <a:ext cx="255904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4154" algn="l"/>
              </a:tabLst>
            </a:pPr>
            <a:r>
              <a:rPr dirty="0" sz="500" spc="-50" i="1">
                <a:latin typeface="Calibri"/>
                <a:cs typeface="Calibri"/>
              </a:rPr>
              <a:t>i</a:t>
            </a:r>
            <a:r>
              <a:rPr dirty="0" sz="500" i="1">
                <a:latin typeface="Calibri"/>
                <a:cs typeface="Calibri"/>
              </a:rPr>
              <a:t>	</a:t>
            </a:r>
            <a:r>
              <a:rPr dirty="0" sz="500" spc="-50" i="1">
                <a:latin typeface="Calibri"/>
                <a:cs typeface="Calibri"/>
              </a:rPr>
              <a:t>j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382660" y="819922"/>
            <a:ext cx="410209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50" i="1">
                <a:latin typeface="Calibri"/>
                <a:cs typeface="Calibri"/>
              </a:rPr>
              <a:t>f</a:t>
            </a:r>
            <a:r>
              <a:rPr dirty="0" sz="750" spc="200" i="1">
                <a:latin typeface="Calibri"/>
                <a:cs typeface="Calibri"/>
              </a:rPr>
              <a:t> </a:t>
            </a:r>
            <a:r>
              <a:rPr dirty="0" sz="750">
                <a:latin typeface="Tahoma"/>
                <a:cs typeface="Tahoma"/>
              </a:rPr>
              <a:t>(</a:t>
            </a:r>
            <a:r>
              <a:rPr dirty="0" sz="750" i="1">
                <a:latin typeface="Calibri"/>
                <a:cs typeface="Calibri"/>
              </a:rPr>
              <a:t>k</a:t>
            </a:r>
            <a:r>
              <a:rPr dirty="0" sz="750">
                <a:latin typeface="Tahoma"/>
                <a:cs typeface="Tahoma"/>
              </a:rPr>
              <a:t>)</a:t>
            </a:r>
            <a:r>
              <a:rPr dirty="0" sz="750" spc="-95">
                <a:latin typeface="Tahoma"/>
                <a:cs typeface="Tahoma"/>
              </a:rPr>
              <a:t> </a:t>
            </a:r>
            <a:r>
              <a:rPr dirty="0" sz="750" i="1">
                <a:latin typeface="Calibri"/>
                <a:cs typeface="Calibri"/>
              </a:rPr>
              <a:t>f</a:t>
            </a:r>
            <a:r>
              <a:rPr dirty="0" sz="750" spc="195" i="1">
                <a:latin typeface="Calibri"/>
                <a:cs typeface="Calibri"/>
              </a:rPr>
              <a:t> </a:t>
            </a:r>
            <a:r>
              <a:rPr dirty="0" sz="750" spc="-25">
                <a:latin typeface="Tahoma"/>
                <a:cs typeface="Tahoma"/>
              </a:rPr>
              <a:t>(</a:t>
            </a:r>
            <a:r>
              <a:rPr dirty="0" sz="750" spc="-25" i="1">
                <a:latin typeface="Calibri"/>
                <a:cs typeface="Calibri"/>
              </a:rPr>
              <a:t>l</a:t>
            </a:r>
            <a:r>
              <a:rPr dirty="0" sz="750" spc="-25">
                <a:latin typeface="Tahoma"/>
                <a:cs typeface="Tahoma"/>
              </a:rPr>
              <a:t>)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65899" y="1122878"/>
            <a:ext cx="3319145" cy="2619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2384">
              <a:lnSpc>
                <a:spcPct val="112000"/>
              </a:lnSpc>
              <a:spcBef>
                <a:spcPts val="95"/>
              </a:spcBef>
            </a:pPr>
            <a:r>
              <a:rPr dirty="0" sz="800" spc="40">
                <a:latin typeface="Calibri"/>
                <a:cs typeface="Calibri"/>
              </a:rPr>
              <a:t>where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25" i="1">
                <a:latin typeface="Book Antiqua"/>
                <a:cs typeface="Book Antiqua"/>
              </a:rPr>
              <a:t>f</a:t>
            </a:r>
            <a:r>
              <a:rPr dirty="0" baseline="-16666" sz="750" spc="37" i="1">
                <a:latin typeface="Book Antiqua"/>
                <a:cs typeface="Book Antiqua"/>
              </a:rPr>
              <a:t>i</a:t>
            </a:r>
            <a:r>
              <a:rPr dirty="0" baseline="-16666" sz="750" spc="-30" i="1">
                <a:latin typeface="Book Antiqua"/>
                <a:cs typeface="Book Antiqua"/>
              </a:rPr>
              <a:t> </a:t>
            </a:r>
            <a:r>
              <a:rPr dirty="0" sz="800" spc="65">
                <a:latin typeface="Calibri"/>
                <a:cs typeface="Calibri"/>
              </a:rPr>
              <a:t>(</a:t>
            </a:r>
            <a:r>
              <a:rPr dirty="0" sz="800" spc="65" i="1">
                <a:latin typeface="Book Antiqua"/>
                <a:cs typeface="Book Antiqua"/>
              </a:rPr>
              <a:t>k</a:t>
            </a:r>
            <a:r>
              <a:rPr dirty="0" sz="800" spc="65">
                <a:latin typeface="Calibri"/>
                <a:cs typeface="Calibri"/>
              </a:rPr>
              <a:t>)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frequency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residue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type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80" i="1">
                <a:latin typeface="Book Antiqua"/>
                <a:cs typeface="Book Antiqua"/>
              </a:rPr>
              <a:t>k</a:t>
            </a:r>
            <a:r>
              <a:rPr dirty="0" sz="800" spc="-95" i="1">
                <a:latin typeface="Book Antiqua"/>
                <a:cs typeface="Book Antiqua"/>
              </a:rPr>
              <a:t> </a:t>
            </a:r>
            <a:r>
              <a:rPr dirty="0" sz="800" spc="45">
                <a:latin typeface="Calibri"/>
                <a:cs typeface="Calibri"/>
              </a:rPr>
              <a:t>at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position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15" i="1">
                <a:latin typeface="Book Antiqua"/>
                <a:cs typeface="Book Antiqua"/>
              </a:rPr>
              <a:t>i</a:t>
            </a:r>
            <a:r>
              <a:rPr dirty="0" sz="800" spc="-95" i="1">
                <a:latin typeface="Book Antiqua"/>
                <a:cs typeface="Book Antiqua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35" i="1">
                <a:latin typeface="Book Antiqua"/>
                <a:cs typeface="Book Antiqua"/>
              </a:rPr>
              <a:t>f</a:t>
            </a:r>
            <a:r>
              <a:rPr dirty="0" baseline="-16666" sz="750" spc="52" i="1">
                <a:latin typeface="Book Antiqua"/>
                <a:cs typeface="Book Antiqua"/>
              </a:rPr>
              <a:t>i,j</a:t>
            </a:r>
            <a:r>
              <a:rPr dirty="0" sz="800" spc="35">
                <a:latin typeface="Calibri"/>
                <a:cs typeface="Calibri"/>
              </a:rPr>
              <a:t>(</a:t>
            </a:r>
            <a:r>
              <a:rPr dirty="0" sz="800" spc="35" i="1">
                <a:latin typeface="Book Antiqua"/>
                <a:cs typeface="Book Antiqua"/>
              </a:rPr>
              <a:t>k,l</a:t>
            </a:r>
            <a:r>
              <a:rPr dirty="0" sz="800" spc="35">
                <a:latin typeface="Calibri"/>
                <a:cs typeface="Calibri"/>
              </a:rPr>
              <a:t>)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co-</a:t>
            </a:r>
            <a:r>
              <a:rPr dirty="0" sz="800" spc="65">
                <a:latin typeface="Calibri"/>
                <a:cs typeface="Calibri"/>
              </a:rPr>
              <a:t>occurrence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two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residue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types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80" i="1">
                <a:latin typeface="Book Antiqua"/>
                <a:cs typeface="Book Antiqua"/>
              </a:rPr>
              <a:t>k</a:t>
            </a:r>
            <a:r>
              <a:rPr dirty="0" sz="800" spc="-35" i="1">
                <a:latin typeface="Book Antiqua"/>
                <a:cs typeface="Book Antiqua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0" i="1">
                <a:latin typeface="Book Antiqua"/>
                <a:cs typeface="Book Antiqua"/>
              </a:rPr>
              <a:t>l</a:t>
            </a:r>
            <a:r>
              <a:rPr dirty="0" sz="800" spc="-40" i="1">
                <a:latin typeface="Book Antiqua"/>
                <a:cs typeface="Book Antiqua"/>
              </a:rPr>
              <a:t> </a:t>
            </a:r>
            <a:r>
              <a:rPr dirty="0" sz="800" spc="45">
                <a:latin typeface="Calibri"/>
                <a:cs typeface="Calibri"/>
              </a:rPr>
              <a:t>at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positions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15" i="1">
                <a:latin typeface="Book Antiqua"/>
                <a:cs typeface="Book Antiqua"/>
              </a:rPr>
              <a:t>i</a:t>
            </a:r>
            <a:r>
              <a:rPr dirty="0" sz="800" spc="15" i="1">
                <a:latin typeface="Book Antiqua"/>
                <a:cs typeface="Book Antiqua"/>
              </a:rPr>
              <a:t> </a:t>
            </a:r>
            <a:r>
              <a:rPr dirty="0" sz="800" spc="55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10" i="1">
                <a:latin typeface="Book Antiqua"/>
                <a:cs typeface="Book Antiqua"/>
              </a:rPr>
              <a:t>j</a:t>
            </a:r>
            <a:r>
              <a:rPr dirty="0" sz="800" spc="10">
                <a:latin typeface="Calibri"/>
                <a:cs typeface="Calibri"/>
              </a:rPr>
              <a:t>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Complementary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information—</a:t>
            </a:r>
            <a:r>
              <a:rPr dirty="0" sz="800" spc="45">
                <a:latin typeface="Calibri"/>
                <a:cs typeface="Calibri"/>
              </a:rPr>
              <a:t>that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is,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conditional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marginal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relationships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between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residues—</a:t>
            </a:r>
            <a:r>
              <a:rPr dirty="0" sz="800" spc="65">
                <a:latin typeface="Calibri"/>
                <a:cs typeface="Calibri"/>
              </a:rPr>
              <a:t>can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extracted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PLM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MI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features,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respectively.</a:t>
            </a:r>
            <a:endParaRPr sz="800">
              <a:latin typeface="Calibri"/>
              <a:cs typeface="Calibri"/>
            </a:endParaRPr>
          </a:p>
          <a:p>
            <a:pPr algn="just" marL="38100" marR="30480" indent="215900">
              <a:lnSpc>
                <a:spcPct val="112000"/>
              </a:lnSpc>
            </a:pP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addition,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sequential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features,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such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self-</a:t>
            </a:r>
            <a:r>
              <a:rPr dirty="0" sz="800" spc="55">
                <a:latin typeface="Calibri"/>
                <a:cs typeface="Calibri"/>
              </a:rPr>
              <a:t>mutual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information </a:t>
            </a:r>
            <a:r>
              <a:rPr dirty="0" sz="800" spc="20">
                <a:latin typeface="Calibri"/>
                <a:cs typeface="Calibri"/>
              </a:rPr>
              <a:t>feature, field </a:t>
            </a:r>
            <a:r>
              <a:rPr dirty="0" sz="800" spc="40">
                <a:latin typeface="Calibri"/>
                <a:cs typeface="Calibri"/>
              </a:rPr>
              <a:t>parameter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20">
                <a:latin typeface="Calibri"/>
                <a:cs typeface="Calibri"/>
              </a:rPr>
              <a:t> the </a:t>
            </a:r>
            <a:r>
              <a:rPr dirty="0" sz="800" spc="40">
                <a:latin typeface="Calibri"/>
                <a:cs typeface="Calibri"/>
              </a:rPr>
              <a:t>Potts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model,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one-</a:t>
            </a:r>
            <a:r>
              <a:rPr dirty="0" sz="800" spc="45">
                <a:latin typeface="Calibri"/>
                <a:cs typeface="Calibri"/>
              </a:rPr>
              <a:t>hot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feature</a:t>
            </a:r>
            <a:r>
              <a:rPr dirty="0" sz="800" spc="45">
                <a:latin typeface="Calibri"/>
                <a:cs typeface="Calibri"/>
              </a:rPr>
              <a:t> and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HMM </a:t>
            </a:r>
            <a:r>
              <a:rPr dirty="0" sz="800">
                <a:latin typeface="Calibri"/>
                <a:cs typeface="Calibri"/>
              </a:rPr>
              <a:t>profiles,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also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considered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inputs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DeepPotential. </a:t>
            </a:r>
            <a:r>
              <a:rPr dirty="0" sz="800" spc="85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sequential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features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pair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features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into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deep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convo- </a:t>
            </a:r>
            <a:r>
              <a:rPr dirty="0" sz="800" spc="65">
                <a:latin typeface="Calibri"/>
                <a:cs typeface="Calibri"/>
              </a:rPr>
              <a:t>lutional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neural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networks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separately,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where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each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passed </a:t>
            </a:r>
            <a:r>
              <a:rPr dirty="0" sz="800" spc="65">
                <a:latin typeface="Calibri"/>
                <a:cs typeface="Calibri"/>
              </a:rPr>
              <a:t>through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set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 </a:t>
            </a:r>
            <a:r>
              <a:rPr dirty="0" sz="800">
                <a:latin typeface="Calibri"/>
                <a:cs typeface="Calibri"/>
              </a:rPr>
              <a:t>10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one-</a:t>
            </a:r>
            <a:r>
              <a:rPr dirty="0" sz="800" spc="50">
                <a:latin typeface="Calibri"/>
                <a:cs typeface="Calibri"/>
              </a:rPr>
              <a:t>dimensional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 </a:t>
            </a:r>
            <a:r>
              <a:rPr dirty="0" sz="800">
                <a:latin typeface="Calibri"/>
                <a:cs typeface="Calibri"/>
              </a:rPr>
              <a:t>10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two-</a:t>
            </a:r>
            <a:r>
              <a:rPr dirty="0" sz="800" spc="50">
                <a:latin typeface="Calibri"/>
                <a:cs typeface="Calibri"/>
              </a:rPr>
              <a:t>dimensional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residual </a:t>
            </a:r>
            <a:r>
              <a:rPr dirty="0" sz="800" spc="50">
                <a:latin typeface="Calibri"/>
                <a:cs typeface="Calibri"/>
              </a:rPr>
              <a:t>blocks,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which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tiled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together.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feature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representations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are</a:t>
            </a:r>
            <a:r>
              <a:rPr dirty="0" sz="800" spc="45">
                <a:latin typeface="Calibri"/>
                <a:cs typeface="Calibri"/>
              </a:rPr>
              <a:t> used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inputs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another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fully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residual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neural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network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containing </a:t>
            </a:r>
            <a:r>
              <a:rPr dirty="0" sz="800" spc="70">
                <a:latin typeface="Calibri"/>
                <a:cs typeface="Calibri"/>
              </a:rPr>
              <a:t>40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two-</a:t>
            </a:r>
            <a:r>
              <a:rPr dirty="0" sz="800" spc="30">
                <a:latin typeface="Calibri"/>
                <a:cs typeface="Calibri"/>
              </a:rPr>
              <a:t>dimensional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residual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blocks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which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output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interresidue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distance</a:t>
            </a:r>
            <a:r>
              <a:rPr dirty="0" sz="800" spc="60">
                <a:latin typeface="Calibri"/>
                <a:cs typeface="Calibri"/>
              </a:rPr>
              <a:t> terms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(Supplementary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Fig.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13).</a:t>
            </a:r>
            <a:endParaRPr sz="800">
              <a:latin typeface="Calibri"/>
              <a:cs typeface="Calibri"/>
            </a:endParaRPr>
          </a:p>
          <a:p>
            <a:pPr algn="just" marL="38100" marR="31750" indent="215900">
              <a:lnSpc>
                <a:spcPct val="112000"/>
              </a:lnSpc>
            </a:pPr>
            <a:r>
              <a:rPr dirty="0" sz="800" spc="25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assess the </a:t>
            </a:r>
            <a:r>
              <a:rPr dirty="0" sz="800" spc="40">
                <a:latin typeface="Calibri"/>
                <a:cs typeface="Calibri"/>
              </a:rPr>
              <a:t>accuracy</a:t>
            </a:r>
            <a:r>
              <a:rPr dirty="0" sz="800" spc="10">
                <a:latin typeface="Calibri"/>
                <a:cs typeface="Calibri"/>
              </a:rPr>
              <a:t> of 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distances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predicted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by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DeepPotential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relative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to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experimental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results,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MAE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top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-50">
                <a:latin typeface="Calibri"/>
                <a:cs typeface="Calibri"/>
              </a:rPr>
              <a:t>5</a:t>
            </a:r>
            <a:r>
              <a:rPr dirty="0" sz="800" spc="-50" i="1">
                <a:latin typeface="Book Antiqua"/>
                <a:cs typeface="Book Antiqua"/>
              </a:rPr>
              <a:t>L</a:t>
            </a:r>
            <a:r>
              <a:rPr dirty="0" sz="800" spc="5" i="1">
                <a:latin typeface="Book Antiqua"/>
                <a:cs typeface="Book Antiqua"/>
              </a:rPr>
              <a:t> </a:t>
            </a:r>
            <a:r>
              <a:rPr dirty="0" sz="800">
                <a:latin typeface="Calibri"/>
                <a:cs typeface="Calibri"/>
              </a:rPr>
              <a:t>(</a:t>
            </a:r>
            <a:r>
              <a:rPr dirty="0" sz="800" i="1">
                <a:latin typeface="Book Antiqua"/>
                <a:cs typeface="Book Antiqua"/>
              </a:rPr>
              <a:t>L</a:t>
            </a:r>
            <a:r>
              <a:rPr dirty="0" sz="800" spc="5" i="1">
                <a:latin typeface="Book Antiqua"/>
                <a:cs typeface="Book Antiqua"/>
              </a:rPr>
              <a:t> </a:t>
            </a:r>
            <a:r>
              <a:rPr dirty="0" sz="800" spc="30">
                <a:latin typeface="Calibri"/>
                <a:cs typeface="Calibri"/>
              </a:rPr>
              <a:t>is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 </a:t>
            </a:r>
            <a:r>
              <a:rPr dirty="0" sz="800" spc="60">
                <a:latin typeface="Calibri"/>
                <a:cs typeface="Calibri"/>
              </a:rPr>
              <a:t>length,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amino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acids)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long-</a:t>
            </a:r>
            <a:r>
              <a:rPr dirty="0" sz="800" spc="55">
                <a:latin typeface="Calibri"/>
                <a:cs typeface="Calibri"/>
              </a:rPr>
              <a:t>range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-35">
                <a:latin typeface="Calibri"/>
                <a:cs typeface="Calibri"/>
              </a:rPr>
              <a:t>(|</a:t>
            </a:r>
            <a:r>
              <a:rPr dirty="0" sz="800" spc="-35" i="1">
                <a:latin typeface="Book Antiqua"/>
                <a:cs typeface="Book Antiqua"/>
              </a:rPr>
              <a:t>i</a:t>
            </a:r>
            <a:r>
              <a:rPr dirty="0" sz="800" spc="-15" i="1">
                <a:latin typeface="Book Antiqua"/>
                <a:cs typeface="Book Antiqua"/>
              </a:rPr>
              <a:t> </a:t>
            </a:r>
            <a:r>
              <a:rPr dirty="0" sz="800" spc="75">
                <a:latin typeface="Calibri"/>
                <a:cs typeface="Calibri"/>
              </a:rPr>
              <a:t>−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j</a:t>
            </a:r>
            <a:r>
              <a:rPr dirty="0" sz="800">
                <a:latin typeface="Calibri"/>
                <a:cs typeface="Calibri"/>
              </a:rPr>
              <a:t>|≥24)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distances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is </a:t>
            </a:r>
            <a:r>
              <a:rPr dirty="0" sz="800" spc="45">
                <a:latin typeface="Calibri"/>
                <a:cs typeface="Calibri"/>
              </a:rPr>
              <a:t>considered: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893558" y="399377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8780" y="0"/>
                </a:lnTo>
              </a:path>
            </a:pathLst>
          </a:custGeom>
          <a:ln w="64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011122" y="4041890"/>
            <a:ext cx="130175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10">
                <a:latin typeface="Lucida Sans Unicode"/>
                <a:cs typeface="Lucida Sans Unicode"/>
              </a:rPr>
              <a:t>(</a:t>
            </a:r>
            <a:r>
              <a:rPr dirty="0" sz="500" spc="-10" i="1">
                <a:latin typeface="Franklin Gothic Heavy"/>
                <a:cs typeface="Franklin Gothic Heavy"/>
              </a:rPr>
              <a:t>i</a:t>
            </a:r>
            <a:r>
              <a:rPr dirty="0" sz="500" spc="-10">
                <a:latin typeface="Lucida Sans Unicode"/>
                <a:cs typeface="Lucida Sans Unicode"/>
              </a:rPr>
              <a:t>,</a:t>
            </a:r>
            <a:r>
              <a:rPr dirty="0" sz="500" spc="-10" i="1">
                <a:latin typeface="Franklin Gothic Heavy"/>
                <a:cs typeface="Franklin Gothic Heavy"/>
              </a:rPr>
              <a:t>j</a:t>
            </a:r>
            <a:r>
              <a:rPr dirty="0" sz="500" spc="-10">
                <a:latin typeface="Lucida Sans Unicode"/>
                <a:cs typeface="Lucida Sans Unicode"/>
              </a:rPr>
              <a:t>)</a:t>
            </a:r>
            <a:endParaRPr sz="500">
              <a:latin typeface="Lucida Sans Unicode"/>
              <a:cs typeface="Lucida Sans Unicode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18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18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18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72307" y="3860412"/>
            <a:ext cx="866140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69925" algn="l"/>
              </a:tabLst>
            </a:pPr>
            <a:r>
              <a:rPr dirty="0" baseline="7407" sz="1125">
                <a:latin typeface="Arial"/>
                <a:cs typeface="Arial"/>
              </a:rPr>
              <a:t>1</a:t>
            </a:r>
            <a:r>
              <a:rPr dirty="0" baseline="7407" sz="1125" spc="502">
                <a:latin typeface="Arial"/>
                <a:cs typeface="Arial"/>
              </a:rPr>
              <a:t> </a:t>
            </a:r>
            <a:r>
              <a:rPr dirty="0" baseline="55555" sz="750">
                <a:latin typeface="Arial"/>
                <a:cs typeface="Arial"/>
              </a:rPr>
              <a:t>5</a:t>
            </a:r>
            <a:r>
              <a:rPr dirty="0" baseline="55555" sz="750" i="1">
                <a:latin typeface="Franklin Gothic Heavy"/>
                <a:cs typeface="Franklin Gothic Heavy"/>
              </a:rPr>
              <a:t>L</a:t>
            </a:r>
            <a:r>
              <a:rPr dirty="0" baseline="55555" sz="750" spc="157" i="1">
                <a:latin typeface="Franklin Gothic Heavy"/>
                <a:cs typeface="Franklin Gothic Heavy"/>
              </a:rPr>
              <a:t> </a:t>
            </a:r>
            <a:r>
              <a:rPr dirty="0" baseline="-14814" sz="1125">
                <a:latin typeface="Lucida Sans Unicode"/>
                <a:cs typeface="Lucida Sans Unicode"/>
              </a:rPr>
              <a:t>|</a:t>
            </a:r>
            <a:r>
              <a:rPr dirty="0" baseline="-14814" sz="1125" spc="202">
                <a:latin typeface="Lucida Sans Unicode"/>
                <a:cs typeface="Lucida Sans Unicode"/>
              </a:rPr>
              <a:t> </a:t>
            </a:r>
            <a:r>
              <a:rPr dirty="0" sz="500" spc="-20">
                <a:latin typeface="Arial"/>
                <a:cs typeface="Arial"/>
              </a:rPr>
              <a:t>pred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exp</a:t>
            </a:r>
            <a:r>
              <a:rPr dirty="0" baseline="-14814" sz="1125" spc="-30">
                <a:latin typeface="Lucida Sans Unicode"/>
                <a:cs typeface="Lucida Sans Unicode"/>
              </a:rPr>
              <a:t>|</a:t>
            </a:r>
            <a:endParaRPr baseline="-14814" sz="1125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05825" y="3910667"/>
            <a:ext cx="1232535" cy="178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ts val="605"/>
              </a:lnSpc>
              <a:spcBef>
                <a:spcPts val="95"/>
              </a:spcBef>
              <a:tabLst>
                <a:tab pos="516890" algn="l"/>
                <a:tab pos="891540" algn="l"/>
              </a:tabLst>
            </a:pPr>
            <a:r>
              <a:rPr dirty="0" sz="750" spc="-10">
                <a:latin typeface="Arial"/>
                <a:cs typeface="Arial"/>
              </a:rPr>
              <a:t>MAE</a:t>
            </a:r>
            <a:r>
              <a:rPr dirty="0" sz="750" spc="-25">
                <a:latin typeface="Arial"/>
                <a:cs typeface="Arial"/>
              </a:rPr>
              <a:t> </a:t>
            </a:r>
            <a:r>
              <a:rPr dirty="0" sz="750" spc="-50">
                <a:latin typeface="Lucida Sans Unicode"/>
                <a:cs typeface="Lucida Sans Unicode"/>
              </a:rPr>
              <a:t>=</a:t>
            </a:r>
            <a:r>
              <a:rPr dirty="0" sz="750">
                <a:latin typeface="Lucida Sans Unicode"/>
                <a:cs typeface="Lucida Sans Unicode"/>
              </a:rPr>
              <a:t>	</a:t>
            </a:r>
            <a:r>
              <a:rPr dirty="0" sz="750" spc="225">
                <a:latin typeface="Lucida Sans Unicode"/>
                <a:cs typeface="Lucida Sans Unicode"/>
              </a:rPr>
              <a:t>∑</a:t>
            </a:r>
            <a:r>
              <a:rPr dirty="0" sz="750" spc="-114">
                <a:latin typeface="Lucida Sans Unicode"/>
                <a:cs typeface="Lucida Sans Unicode"/>
              </a:rPr>
              <a:t> </a:t>
            </a:r>
            <a:r>
              <a:rPr dirty="0" baseline="-14814" sz="1125" spc="-37">
                <a:latin typeface="Lucida Sans Unicode"/>
                <a:cs typeface="Lucida Sans Unicode"/>
              </a:rPr>
              <a:t>|</a:t>
            </a:r>
            <a:r>
              <a:rPr dirty="0" sz="750" spc="-25" i="1">
                <a:latin typeface="Franklin Gothic Heavy"/>
                <a:cs typeface="Franklin Gothic Heavy"/>
              </a:rPr>
              <a:t>d</a:t>
            </a:r>
            <a:r>
              <a:rPr dirty="0" sz="750" i="1">
                <a:latin typeface="Franklin Gothic Heavy"/>
                <a:cs typeface="Franklin Gothic Heavy"/>
              </a:rPr>
              <a:t>	</a:t>
            </a:r>
            <a:r>
              <a:rPr dirty="0" sz="750" spc="-75">
                <a:latin typeface="Lucida Sans Unicode"/>
                <a:cs typeface="Lucida Sans Unicode"/>
              </a:rPr>
              <a:t>− </a:t>
            </a:r>
            <a:r>
              <a:rPr dirty="0" sz="750" i="1">
                <a:latin typeface="Franklin Gothic Heavy"/>
                <a:cs typeface="Franklin Gothic Heavy"/>
              </a:rPr>
              <a:t>d</a:t>
            </a:r>
            <a:r>
              <a:rPr dirty="0" sz="750" spc="285" i="1">
                <a:latin typeface="Franklin Gothic Heavy"/>
                <a:cs typeface="Franklin Gothic Heavy"/>
              </a:rPr>
              <a:t>  </a:t>
            </a:r>
            <a:r>
              <a:rPr dirty="0" baseline="-14814" sz="1125" spc="-75">
                <a:latin typeface="Lucida Sans Unicode"/>
                <a:cs typeface="Lucida Sans Unicode"/>
              </a:rPr>
              <a:t>|</a:t>
            </a:r>
            <a:endParaRPr baseline="-14814" sz="1125">
              <a:latin typeface="Lucida Sans Unicode"/>
              <a:cs typeface="Lucida Sans Unicode"/>
            </a:endParaRPr>
          </a:p>
          <a:p>
            <a:pPr marL="387350">
              <a:lnSpc>
                <a:spcPts val="605"/>
              </a:lnSpc>
              <a:tabLst>
                <a:tab pos="719455" algn="l"/>
                <a:tab pos="1036955" algn="l"/>
              </a:tabLst>
            </a:pPr>
            <a:r>
              <a:rPr dirty="0" baseline="-14814" sz="1125" spc="-37">
                <a:latin typeface="Arial"/>
                <a:cs typeface="Arial"/>
              </a:rPr>
              <a:t>5</a:t>
            </a:r>
            <a:r>
              <a:rPr dirty="0" baseline="-14814" sz="1125" spc="-37" i="1">
                <a:latin typeface="Franklin Gothic Heavy"/>
                <a:cs typeface="Franklin Gothic Heavy"/>
              </a:rPr>
              <a:t>L</a:t>
            </a:r>
            <a:r>
              <a:rPr dirty="0" baseline="-14814" sz="1125" i="1">
                <a:latin typeface="Franklin Gothic Heavy"/>
                <a:cs typeface="Franklin Gothic Heavy"/>
              </a:rPr>
              <a:t>	</a:t>
            </a:r>
            <a:r>
              <a:rPr dirty="0" sz="500" spc="-25" i="1">
                <a:latin typeface="Franklin Gothic Heavy"/>
                <a:cs typeface="Franklin Gothic Heavy"/>
              </a:rPr>
              <a:t>i</a:t>
            </a:r>
            <a:r>
              <a:rPr dirty="0" sz="500" spc="-25">
                <a:latin typeface="Lucida Sans Unicode"/>
                <a:cs typeface="Lucida Sans Unicode"/>
              </a:rPr>
              <a:t>,</a:t>
            </a:r>
            <a:r>
              <a:rPr dirty="0" sz="500" spc="-25" i="1">
                <a:latin typeface="Franklin Gothic Heavy"/>
                <a:cs typeface="Franklin Gothic Heavy"/>
              </a:rPr>
              <a:t>j</a:t>
            </a:r>
            <a:r>
              <a:rPr dirty="0" sz="500" i="1">
                <a:latin typeface="Franklin Gothic Heavy"/>
                <a:cs typeface="Franklin Gothic Heavy"/>
              </a:rPr>
              <a:t>	</a:t>
            </a:r>
            <a:r>
              <a:rPr dirty="0" sz="500" spc="-25" i="1">
                <a:latin typeface="Franklin Gothic Heavy"/>
                <a:cs typeface="Franklin Gothic Heavy"/>
              </a:rPr>
              <a:t>i</a:t>
            </a:r>
            <a:r>
              <a:rPr dirty="0" sz="500" spc="-25">
                <a:latin typeface="Lucida Sans Unicode"/>
                <a:cs typeface="Lucida Sans Unicode"/>
              </a:rPr>
              <a:t>,</a:t>
            </a:r>
            <a:r>
              <a:rPr dirty="0" sz="500" spc="-25" i="1">
                <a:latin typeface="Franklin Gothic Heavy"/>
                <a:cs typeface="Franklin Gothic Heavy"/>
              </a:rPr>
              <a:t>j</a:t>
            </a:r>
            <a:endParaRPr sz="500">
              <a:latin typeface="Franklin Gothic Heavy"/>
              <a:cs typeface="Franklin Gothic Heavy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586964" y="3910667"/>
            <a:ext cx="152400" cy="13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50" spc="-25">
                <a:latin typeface="Arial"/>
                <a:cs typeface="Arial"/>
              </a:rPr>
              <a:t>(6)</a:t>
            </a:r>
            <a:endParaRPr sz="7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63187" y="4262061"/>
            <a:ext cx="13843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25">
                <a:latin typeface="Lucida Sans"/>
                <a:cs typeface="Lucida Sans"/>
              </a:rPr>
              <a:t>exp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63187" y="4351404"/>
            <a:ext cx="8255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25" i="1">
                <a:latin typeface="Georgia"/>
                <a:cs typeface="Georgia"/>
              </a:rPr>
              <a:t>i</a:t>
            </a:r>
            <a:r>
              <a:rPr dirty="0" sz="500" spc="-25">
                <a:latin typeface="Lucida Sans Unicode"/>
                <a:cs typeface="Lucida Sans Unicode"/>
              </a:rPr>
              <a:t>,</a:t>
            </a:r>
            <a:r>
              <a:rPr dirty="0" sz="500" spc="-25" i="1">
                <a:latin typeface="Georgia"/>
                <a:cs typeface="Georgia"/>
              </a:rPr>
              <a:t>j</a:t>
            </a:r>
            <a:endParaRPr sz="500">
              <a:latin typeface="Georgia"/>
              <a:cs typeface="Georg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91299" y="4273977"/>
            <a:ext cx="3265804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13080" algn="l"/>
              </a:tabLst>
            </a:pPr>
            <a:r>
              <a:rPr dirty="0" sz="800" spc="20">
                <a:latin typeface="Calibri"/>
                <a:cs typeface="Calibri"/>
              </a:rPr>
              <a:t>where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750" spc="-50" i="1">
                <a:latin typeface="Georgia"/>
                <a:cs typeface="Georgia"/>
              </a:rPr>
              <a:t>d</a:t>
            </a:r>
            <a:r>
              <a:rPr dirty="0" sz="750" i="1">
                <a:latin typeface="Georgia"/>
                <a:cs typeface="Georgia"/>
              </a:rPr>
              <a:t>	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Cβ–Cβ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distance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between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residue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i</a:t>
            </a:r>
            <a:r>
              <a:rPr dirty="0" sz="800" spc="-80" i="1">
                <a:latin typeface="Book Antiqua"/>
                <a:cs typeface="Book Antiqua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j</a:t>
            </a:r>
            <a:r>
              <a:rPr dirty="0" sz="800" spc="-75" i="1">
                <a:latin typeface="Book Antiqua"/>
                <a:cs typeface="Book Antiqua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experi-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609924" y="4398581"/>
            <a:ext cx="170815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20">
                <a:latin typeface="Lucida Sans"/>
                <a:cs typeface="Lucida Sans"/>
              </a:rPr>
              <a:t>pred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609924" y="4487924"/>
            <a:ext cx="82550" cy="1054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25" i="1">
                <a:latin typeface="Georgia"/>
                <a:cs typeface="Georgia"/>
              </a:rPr>
              <a:t>i</a:t>
            </a:r>
            <a:r>
              <a:rPr dirty="0" sz="500" spc="-25">
                <a:latin typeface="Lucida Sans Unicode"/>
                <a:cs typeface="Lucida Sans Unicode"/>
              </a:rPr>
              <a:t>,</a:t>
            </a:r>
            <a:r>
              <a:rPr dirty="0" sz="500" spc="-25" i="1">
                <a:latin typeface="Georgia"/>
                <a:cs typeface="Georgia"/>
              </a:rPr>
              <a:t>j</a:t>
            </a:r>
            <a:endParaRPr sz="500">
              <a:latin typeface="Georgia"/>
              <a:cs typeface="Georgi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91299" y="4410502"/>
            <a:ext cx="3265804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95400" algn="l"/>
              </a:tabLst>
            </a:pPr>
            <a:r>
              <a:rPr dirty="0" sz="800" spc="55">
                <a:latin typeface="Calibri"/>
                <a:cs typeface="Calibri"/>
              </a:rPr>
              <a:t>mental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750" spc="-50" i="1">
                <a:latin typeface="Georgia"/>
                <a:cs typeface="Georgia"/>
              </a:rPr>
              <a:t>d</a:t>
            </a:r>
            <a:r>
              <a:rPr dirty="0" sz="750" i="1">
                <a:latin typeface="Georgia"/>
                <a:cs typeface="Georgia"/>
              </a:rPr>
              <a:t>	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predicted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Cβ–Cβ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distance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between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91299" y="4536003"/>
            <a:ext cx="3265170" cy="298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45">
                <a:latin typeface="Calibri"/>
                <a:cs typeface="Calibri"/>
              </a:rPr>
              <a:t>residue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i</a:t>
            </a:r>
            <a:r>
              <a:rPr dirty="0" sz="800" spc="15" i="1">
                <a:latin typeface="Book Antiqua"/>
                <a:cs typeface="Book Antiqua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j</a:t>
            </a:r>
            <a:r>
              <a:rPr dirty="0" sz="800" spc="15" i="1">
                <a:latin typeface="Book Antiqua"/>
                <a:cs typeface="Book Antiqua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DeepPotential;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latter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estimated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middle </a:t>
            </a:r>
            <a:r>
              <a:rPr dirty="0" sz="800" spc="30">
                <a:latin typeface="Calibri"/>
                <a:cs typeface="Calibri"/>
              </a:rPr>
              <a:t>value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bin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highest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probability.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65899" y="4939921"/>
            <a:ext cx="3317875" cy="9867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just" marL="38100">
              <a:lnSpc>
                <a:spcPct val="100000"/>
              </a:lnSpc>
              <a:spcBef>
                <a:spcPts val="204"/>
              </a:spcBef>
            </a:pPr>
            <a:r>
              <a:rPr dirty="0" sz="850" spc="65" b="1">
                <a:latin typeface="Calibri"/>
                <a:cs typeface="Calibri"/>
              </a:rPr>
              <a:t>Model</a:t>
            </a:r>
            <a:r>
              <a:rPr dirty="0" sz="850" spc="-60" b="1">
                <a:latin typeface="Calibri"/>
                <a:cs typeface="Calibri"/>
              </a:rPr>
              <a:t> </a:t>
            </a:r>
            <a:r>
              <a:rPr dirty="0" sz="850" spc="70" b="1">
                <a:latin typeface="Calibri"/>
                <a:cs typeface="Calibri"/>
              </a:rPr>
              <a:t>quality</a:t>
            </a:r>
            <a:r>
              <a:rPr dirty="0" sz="850" spc="-60" b="1">
                <a:latin typeface="Calibri"/>
                <a:cs typeface="Calibri"/>
              </a:rPr>
              <a:t> </a:t>
            </a:r>
            <a:r>
              <a:rPr dirty="0" sz="850" spc="55" b="1">
                <a:latin typeface="Calibri"/>
                <a:cs typeface="Calibri"/>
              </a:rPr>
              <a:t>assessment</a:t>
            </a:r>
            <a:endParaRPr sz="850">
              <a:latin typeface="Calibri"/>
              <a:cs typeface="Calibri"/>
            </a:endParaRPr>
          </a:p>
          <a:p>
            <a:pPr algn="just" marL="38100" marR="30480">
              <a:lnSpc>
                <a:spcPts val="1080"/>
              </a:lnSpc>
              <a:spcBef>
                <a:spcPts val="40"/>
              </a:spcBef>
            </a:pPr>
            <a:r>
              <a:rPr dirty="0" sz="800" spc="75">
                <a:latin typeface="Calibri"/>
                <a:cs typeface="Calibri"/>
              </a:rPr>
              <a:t>TM-</a:t>
            </a:r>
            <a:r>
              <a:rPr dirty="0" sz="800" spc="60">
                <a:latin typeface="Calibri"/>
                <a:cs typeface="Calibri"/>
              </a:rPr>
              <a:t>score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40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used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work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assess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quality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both </a:t>
            </a:r>
            <a:r>
              <a:rPr dirty="0" sz="800" spc="100">
                <a:latin typeface="Calibri"/>
                <a:cs typeface="Calibri"/>
              </a:rPr>
              <a:t>monomer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and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complex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structures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of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proteins.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For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calculating TM-</a:t>
            </a:r>
            <a:r>
              <a:rPr dirty="0" sz="800" spc="60">
                <a:latin typeface="Calibri"/>
                <a:cs typeface="Calibri"/>
              </a:rPr>
              <a:t>score,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US-</a:t>
            </a:r>
            <a:r>
              <a:rPr dirty="0" sz="800" spc="45">
                <a:latin typeface="Calibri"/>
                <a:cs typeface="Calibri"/>
              </a:rPr>
              <a:t>align</a:t>
            </a:r>
            <a:r>
              <a:rPr dirty="0" baseline="38888" sz="750" spc="67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41</a:t>
            </a:r>
            <a:r>
              <a:rPr dirty="0" baseline="38888" sz="750" spc="104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utilized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here,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with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commands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‘US-</a:t>
            </a:r>
            <a:r>
              <a:rPr dirty="0" sz="800" spc="50">
                <a:latin typeface="Calibri"/>
                <a:cs typeface="Calibri"/>
              </a:rPr>
              <a:t>align </a:t>
            </a:r>
            <a:r>
              <a:rPr dirty="0" sz="800" spc="60">
                <a:latin typeface="Calibri"/>
                <a:cs typeface="Calibri"/>
              </a:rPr>
              <a:t>monomer-</a:t>
            </a:r>
            <a:r>
              <a:rPr dirty="0" sz="800" spc="55">
                <a:latin typeface="Calibri"/>
                <a:cs typeface="Calibri"/>
              </a:rPr>
              <a:t>model.pdb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native.pdb’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for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monomer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‘US-</a:t>
            </a:r>
            <a:r>
              <a:rPr dirty="0" sz="800" spc="-10">
                <a:latin typeface="Calibri"/>
                <a:cs typeface="Calibri"/>
              </a:rPr>
              <a:t>align</a:t>
            </a:r>
            <a:r>
              <a:rPr dirty="0" sz="800" spc="65">
                <a:latin typeface="Calibri"/>
                <a:cs typeface="Calibri"/>
              </a:rPr>
              <a:t> complex-</a:t>
            </a:r>
            <a:r>
              <a:rPr dirty="0" sz="800" spc="60">
                <a:latin typeface="Calibri"/>
                <a:cs typeface="Calibri"/>
              </a:rPr>
              <a:t>model.pdb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native.pdb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–ter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145">
                <a:latin typeface="Calibri"/>
                <a:cs typeface="Calibri"/>
              </a:rPr>
              <a:t>0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–TMscore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6’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com- </a:t>
            </a:r>
            <a:r>
              <a:rPr dirty="0" sz="800" spc="45">
                <a:latin typeface="Calibri"/>
                <a:cs typeface="Calibri"/>
              </a:rPr>
              <a:t>plexes.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All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statistical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analyses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are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done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(v.4.1.2).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91299" y="6032121"/>
            <a:ext cx="3267710" cy="235204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204"/>
              </a:spcBef>
            </a:pPr>
            <a:r>
              <a:rPr dirty="0" sz="850" spc="80" b="1">
                <a:latin typeface="Calibri"/>
                <a:cs typeface="Calibri"/>
              </a:rPr>
              <a:t>Reporting</a:t>
            </a:r>
            <a:r>
              <a:rPr dirty="0" sz="850" spc="-40" b="1">
                <a:latin typeface="Calibri"/>
                <a:cs typeface="Calibri"/>
              </a:rPr>
              <a:t> </a:t>
            </a:r>
            <a:r>
              <a:rPr dirty="0" sz="850" spc="80" b="1">
                <a:latin typeface="Calibri"/>
                <a:cs typeface="Calibri"/>
              </a:rPr>
              <a:t>summary</a:t>
            </a:r>
            <a:endParaRPr sz="850">
              <a:latin typeface="Calibri"/>
              <a:cs typeface="Calibri"/>
            </a:endParaRPr>
          </a:p>
          <a:p>
            <a:pPr algn="just" marL="12700" marR="5080">
              <a:lnSpc>
                <a:spcPts val="1080"/>
              </a:lnSpc>
              <a:spcBef>
                <a:spcPts val="40"/>
              </a:spcBef>
            </a:pPr>
            <a:r>
              <a:rPr dirty="0" sz="800" spc="75">
                <a:latin typeface="Calibri"/>
                <a:cs typeface="Calibri"/>
              </a:rPr>
              <a:t>Further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information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on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research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design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available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Nature </a:t>
            </a:r>
            <a:r>
              <a:rPr dirty="0" sz="800" spc="55">
                <a:latin typeface="Calibri"/>
                <a:cs typeface="Calibri"/>
              </a:rPr>
              <a:t>Portfolio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Reporting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Summary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linked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this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article.</a:t>
            </a:r>
            <a:endParaRPr sz="8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880"/>
              </a:spcBef>
            </a:pPr>
            <a:r>
              <a:rPr dirty="0" sz="1050" spc="105" b="1">
                <a:latin typeface="Calibri"/>
                <a:cs typeface="Calibri"/>
              </a:rPr>
              <a:t>Data</a:t>
            </a:r>
            <a:r>
              <a:rPr dirty="0" sz="1050" spc="-75" b="1">
                <a:latin typeface="Calibri"/>
                <a:cs typeface="Calibri"/>
              </a:rPr>
              <a:t> </a:t>
            </a:r>
            <a:r>
              <a:rPr dirty="0" sz="1050" spc="75" b="1">
                <a:latin typeface="Calibri"/>
                <a:cs typeface="Calibri"/>
              </a:rPr>
              <a:t>availability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080"/>
              </a:lnSpc>
            </a:pP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third-party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databases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used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this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work,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Uniclust30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(UniRef30), BFD,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Uniref90,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Metaclust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MGnify,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available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Calibri"/>
                <a:cs typeface="Calibri"/>
                <a:hlinkClick r:id="rId3"/>
              </a:rPr>
              <a:t>https://gwdu111.</a:t>
            </a:r>
            <a:r>
              <a:rPr dirty="0" sz="800" spc="6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5">
                <a:solidFill>
                  <a:srgbClr val="0069A5"/>
                </a:solidFill>
                <a:latin typeface="Calibri"/>
                <a:cs typeface="Calibri"/>
                <a:hlinkClick r:id="rId3"/>
              </a:rPr>
              <a:t>gwdg.de/~compbiol/uniclust/</a:t>
            </a:r>
            <a:r>
              <a:rPr dirty="0" sz="800" spc="65">
                <a:latin typeface="Calibri"/>
                <a:cs typeface="Calibri"/>
              </a:rPr>
              <a:t>,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4"/>
              </a:rPr>
              <a:t>https://bfd.mmseqs.com/</a:t>
            </a:r>
            <a:r>
              <a:rPr dirty="0" sz="800" spc="60">
                <a:latin typeface="Calibri"/>
                <a:cs typeface="Calibri"/>
              </a:rPr>
              <a:t>,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Calibri"/>
                <a:cs typeface="Calibri"/>
                <a:hlinkClick r:id="rId5"/>
              </a:rPr>
              <a:t>https://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5"/>
              </a:rPr>
              <a:t>ftp.uniprot.org/pub/databases/uniprot/current_release/uniref/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5"/>
              </a:rPr>
              <a:t>uniref90/</a:t>
            </a:r>
            <a:r>
              <a:rPr dirty="0" sz="800" spc="60">
                <a:latin typeface="Calibri"/>
                <a:cs typeface="Calibri"/>
              </a:rPr>
              <a:t>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solidFill>
                  <a:srgbClr val="0069A5"/>
                </a:solidFill>
                <a:latin typeface="Calibri"/>
                <a:cs typeface="Calibri"/>
                <a:hlinkClick r:id="rId6"/>
              </a:rPr>
              <a:t>https://metaclust.mmseqs.org/</a:t>
            </a:r>
            <a:r>
              <a:rPr dirty="0" sz="800" spc="-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Calibri"/>
                <a:cs typeface="Calibri"/>
                <a:hlinkClick r:id="rId7"/>
              </a:rPr>
              <a:t>http://ftp.ebi.ac.uk/</a:t>
            </a:r>
            <a:r>
              <a:rPr dirty="0" sz="800" spc="5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50">
                <a:solidFill>
                  <a:srgbClr val="0069A5"/>
                </a:solidFill>
                <a:latin typeface="Calibri"/>
                <a:cs typeface="Calibri"/>
                <a:hlinkClick r:id="rId7"/>
              </a:rPr>
              <a:t>pub/databases/metagenomics/peptide_database/</a:t>
            </a:r>
            <a:r>
              <a:rPr dirty="0" sz="800" spc="50">
                <a:latin typeface="Calibri"/>
                <a:cs typeface="Calibri"/>
              </a:rPr>
              <a:t>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respectively.</a:t>
            </a:r>
            <a:r>
              <a:rPr dirty="0" sz="800" spc="35">
                <a:latin typeface="Calibri"/>
                <a:cs typeface="Calibri"/>
              </a:rPr>
              <a:t> All </a:t>
            </a:r>
            <a:r>
              <a:rPr dirty="0" sz="800" spc="75">
                <a:latin typeface="Calibri"/>
                <a:cs typeface="Calibri"/>
              </a:rPr>
              <a:t>CASP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benchmark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data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used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this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work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available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Calibri"/>
                <a:cs typeface="Calibri"/>
                <a:hlinkClick r:id="rId8"/>
              </a:rPr>
              <a:t>https://zhang-</a:t>
            </a:r>
            <a:r>
              <a:rPr dirty="0" sz="800" spc="7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75">
                <a:solidFill>
                  <a:srgbClr val="0069A5"/>
                </a:solidFill>
                <a:latin typeface="Calibri"/>
                <a:cs typeface="Calibri"/>
                <a:hlinkClick r:id="rId8"/>
              </a:rPr>
              <a:t>group.org/DMFold/</a:t>
            </a:r>
            <a:r>
              <a:rPr dirty="0" sz="800" spc="2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(or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9"/>
              </a:rPr>
              <a:t>https://zenodo.org/record/8371924</a:t>
            </a:r>
            <a:r>
              <a:rPr dirty="0" sz="800" spc="60">
                <a:latin typeface="Calibri"/>
                <a:cs typeface="Calibri"/>
              </a:rPr>
              <a:t>).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 </a:t>
            </a:r>
            <a:r>
              <a:rPr dirty="0" sz="800" spc="65">
                <a:latin typeface="Calibri"/>
                <a:cs typeface="Calibri"/>
              </a:rPr>
              <a:t>structure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modeling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results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5,042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human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proteome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proteins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are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freely</a:t>
            </a:r>
            <a:r>
              <a:rPr dirty="0" sz="800" spc="4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available</a:t>
            </a:r>
            <a:r>
              <a:rPr dirty="0" sz="800" spc="4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at</a:t>
            </a:r>
            <a:r>
              <a:rPr dirty="0" sz="800" spc="400"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069A5"/>
                </a:solidFill>
                <a:latin typeface="Calibri"/>
                <a:cs typeface="Calibri"/>
                <a:hlinkClick r:id="rId10"/>
              </a:rPr>
              <a:t>https://zhanggroup.org/DMFold/human</a:t>
            </a:r>
            <a:r>
              <a:rPr dirty="0" sz="800" spc="40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(or</a:t>
            </a:r>
            <a:r>
              <a:rPr dirty="0" sz="800" spc="400"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Calibri"/>
                <a:cs typeface="Calibri"/>
                <a:hlinkClick r:id="rId11"/>
              </a:rPr>
              <a:t>https://</a:t>
            </a:r>
            <a:r>
              <a:rPr dirty="0" sz="800" spc="7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70">
                <a:solidFill>
                  <a:srgbClr val="0069A5"/>
                </a:solidFill>
                <a:latin typeface="Calibri"/>
                <a:cs typeface="Calibri"/>
                <a:hlinkClick r:id="rId11"/>
              </a:rPr>
              <a:t>zenodo.org/records/10099696</a:t>
            </a:r>
            <a:r>
              <a:rPr dirty="0" sz="800" spc="70">
                <a:latin typeface="Calibri"/>
                <a:cs typeface="Calibri"/>
              </a:rPr>
              <a:t>)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academic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use.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Source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</a:t>
            </a:r>
            <a:r>
              <a:rPr dirty="0" sz="800" spc="25">
                <a:latin typeface="Calibri"/>
                <a:cs typeface="Calibri"/>
              </a:rPr>
              <a:t> are</a:t>
            </a:r>
            <a:r>
              <a:rPr dirty="0" sz="800" spc="60">
                <a:latin typeface="Calibri"/>
                <a:cs typeface="Calibri"/>
              </a:rPr>
              <a:t> provided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this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paper.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91299" y="8474273"/>
            <a:ext cx="3265804" cy="10020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25"/>
              </a:spcBef>
            </a:pPr>
            <a:r>
              <a:rPr dirty="0" sz="1050" spc="114" b="1">
                <a:latin typeface="Calibri"/>
                <a:cs typeface="Calibri"/>
              </a:rPr>
              <a:t>Code</a:t>
            </a:r>
            <a:r>
              <a:rPr dirty="0" sz="1050" spc="-85" b="1">
                <a:latin typeface="Calibri"/>
                <a:cs typeface="Calibri"/>
              </a:rPr>
              <a:t> </a:t>
            </a:r>
            <a:r>
              <a:rPr dirty="0" sz="1050" spc="75" b="1">
                <a:latin typeface="Calibri"/>
                <a:cs typeface="Calibri"/>
              </a:rPr>
              <a:t>availability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080"/>
              </a:lnSpc>
            </a:pP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online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servers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DeepMSA2/DeepMSA2-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DMFold/ </a:t>
            </a:r>
            <a:r>
              <a:rPr dirty="0" sz="800" spc="75">
                <a:latin typeface="Calibri"/>
                <a:cs typeface="Calibri"/>
              </a:rPr>
              <a:t>DMFold-Multimer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are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freely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available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at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12"/>
              </a:rPr>
              <a:t>https://zhanggroup.org/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70">
                <a:solidFill>
                  <a:srgbClr val="0069A5"/>
                </a:solidFill>
                <a:latin typeface="Calibri"/>
                <a:cs typeface="Calibri"/>
                <a:hlinkClick r:id="rId12"/>
              </a:rPr>
              <a:t>DeepMSA/</a:t>
            </a:r>
            <a:r>
              <a:rPr dirty="0" sz="800" spc="1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solidFill>
                  <a:srgbClr val="0069A5"/>
                </a:solidFill>
                <a:latin typeface="Calibri"/>
                <a:cs typeface="Calibri"/>
                <a:hlinkClick r:id="rId13"/>
              </a:rPr>
              <a:t>https://zhanggroup.org/DMFold</a:t>
            </a:r>
            <a:r>
              <a:rPr dirty="0" sz="800" spc="65">
                <a:latin typeface="Calibri"/>
                <a:cs typeface="Calibri"/>
              </a:rPr>
              <a:t>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respectively.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 </a:t>
            </a:r>
            <a:r>
              <a:rPr dirty="0" sz="800" spc="30">
                <a:latin typeface="Calibri"/>
                <a:cs typeface="Calibri"/>
              </a:rPr>
              <a:t>standalone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packages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DeepMSA2/DeepMSA2-</a:t>
            </a:r>
            <a:r>
              <a:rPr dirty="0" sz="800" spc="30">
                <a:latin typeface="Calibri"/>
                <a:cs typeface="Calibri"/>
              </a:rPr>
              <a:t>Multimer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DMFold/ </a:t>
            </a:r>
            <a:r>
              <a:rPr dirty="0" sz="800" spc="75">
                <a:latin typeface="Calibri"/>
                <a:cs typeface="Calibri"/>
              </a:rPr>
              <a:t>DMFold-Multimer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are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freely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available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at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14"/>
              </a:rPr>
              <a:t>https://zhanggroup.org/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14"/>
              </a:rPr>
              <a:t>DeepMSA/download</a:t>
            </a:r>
            <a:r>
              <a:rPr dirty="0" sz="80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(or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solidFill>
                  <a:srgbClr val="0069A5"/>
                </a:solidFill>
                <a:latin typeface="Calibri"/>
                <a:cs typeface="Calibri"/>
                <a:hlinkClick r:id="rId15"/>
              </a:rPr>
              <a:t>https://zenodo.org/record/10092418</a:t>
            </a:r>
            <a:r>
              <a:rPr dirty="0" sz="800" spc="55">
                <a:latin typeface="Calibri"/>
                <a:cs typeface="Calibri"/>
              </a:rPr>
              <a:t>)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595015" y="570830"/>
            <a:ext cx="3543935" cy="890524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292735">
              <a:lnSpc>
                <a:spcPct val="100000"/>
              </a:lnSpc>
              <a:spcBef>
                <a:spcPts val="254"/>
              </a:spcBef>
            </a:pPr>
            <a:r>
              <a:rPr dirty="0" sz="800" spc="55">
                <a:solidFill>
                  <a:srgbClr val="0069A5"/>
                </a:solidFill>
                <a:latin typeface="Calibri"/>
                <a:cs typeface="Calibri"/>
                <a:hlinkClick r:id="rId16"/>
              </a:rPr>
              <a:t>https://zhanggroup.org/DMFold/download</a:t>
            </a:r>
            <a:r>
              <a:rPr dirty="0" sz="800" spc="3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(or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0">
                <a:solidFill>
                  <a:srgbClr val="0069A5"/>
                </a:solidFill>
                <a:latin typeface="Calibri"/>
                <a:cs typeface="Calibri"/>
                <a:hlinkClick r:id="rId17"/>
              </a:rPr>
              <a:t>https://zenodo.org/</a:t>
            </a:r>
            <a:endParaRPr sz="800">
              <a:latin typeface="Calibri"/>
              <a:cs typeface="Calibri"/>
            </a:endParaRPr>
          </a:p>
          <a:p>
            <a:pPr marL="292735" indent="-280035">
              <a:lnSpc>
                <a:spcPct val="100000"/>
              </a:lnSpc>
              <a:spcBef>
                <a:spcPts val="160"/>
              </a:spcBef>
              <a:buClr>
                <a:srgbClr val="000000"/>
              </a:buClr>
              <a:buSzPct val="93750"/>
              <a:buFont typeface="Century"/>
              <a:buAutoNum type="arabicParenBoth" startAt="5"/>
              <a:tabLst>
                <a:tab pos="292735" algn="l"/>
              </a:tabLst>
            </a:pPr>
            <a:r>
              <a:rPr dirty="0" baseline="3472" sz="1200" spc="82">
                <a:solidFill>
                  <a:srgbClr val="0069A5"/>
                </a:solidFill>
                <a:latin typeface="Calibri"/>
                <a:cs typeface="Calibri"/>
                <a:hlinkClick r:id="rId17"/>
              </a:rPr>
              <a:t>records/10092882</a:t>
            </a:r>
            <a:r>
              <a:rPr dirty="0" baseline="3472" sz="1200" spc="82">
                <a:latin typeface="Calibri"/>
                <a:cs typeface="Calibri"/>
              </a:rPr>
              <a:t>),</a:t>
            </a:r>
            <a:r>
              <a:rPr dirty="0" baseline="3472" sz="1200" spc="-52">
                <a:latin typeface="Calibri"/>
                <a:cs typeface="Calibri"/>
              </a:rPr>
              <a:t> </a:t>
            </a:r>
            <a:r>
              <a:rPr dirty="0" baseline="3472" sz="1200" spc="67">
                <a:latin typeface="Calibri"/>
                <a:cs typeface="Calibri"/>
              </a:rPr>
              <a:t>respectively,</a:t>
            </a:r>
            <a:r>
              <a:rPr dirty="0" baseline="3472" sz="1200" spc="-44">
                <a:latin typeface="Calibri"/>
                <a:cs typeface="Calibri"/>
              </a:rPr>
              <a:t> </a:t>
            </a:r>
            <a:r>
              <a:rPr dirty="0" baseline="3472" sz="1200" spc="89">
                <a:latin typeface="Calibri"/>
                <a:cs typeface="Calibri"/>
              </a:rPr>
              <a:t>for</a:t>
            </a:r>
            <a:r>
              <a:rPr dirty="0" baseline="3472" sz="1200" spc="-44">
                <a:latin typeface="Calibri"/>
                <a:cs typeface="Calibri"/>
              </a:rPr>
              <a:t> </a:t>
            </a:r>
            <a:r>
              <a:rPr dirty="0" baseline="3472" sz="1200" spc="97">
                <a:latin typeface="Calibri"/>
                <a:cs typeface="Calibri"/>
              </a:rPr>
              <a:t>academic</a:t>
            </a:r>
            <a:r>
              <a:rPr dirty="0" baseline="3472" sz="1200" spc="-44">
                <a:latin typeface="Calibri"/>
                <a:cs typeface="Calibri"/>
              </a:rPr>
              <a:t> </a:t>
            </a:r>
            <a:r>
              <a:rPr dirty="0" baseline="3472" sz="1200" spc="-30">
                <a:latin typeface="Calibri"/>
                <a:cs typeface="Calibri"/>
              </a:rPr>
              <a:t>use.</a:t>
            </a:r>
            <a:endParaRPr baseline="3472" sz="12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  <a:spcBef>
                <a:spcPts val="894"/>
              </a:spcBef>
            </a:pPr>
            <a:r>
              <a:rPr dirty="0" sz="1050" spc="75" b="1">
                <a:latin typeface="Calibri"/>
                <a:cs typeface="Calibri"/>
              </a:rPr>
              <a:t>References</a:t>
            </a:r>
            <a:endParaRPr sz="1050">
              <a:latin typeface="Calibri"/>
              <a:cs typeface="Calibri"/>
            </a:endParaRPr>
          </a:p>
          <a:p>
            <a:pPr lvl="1" marL="505459" marR="61594" indent="-213360">
              <a:lnSpc>
                <a:spcPts val="1080"/>
              </a:lnSpc>
              <a:buAutoNum type="arabicPeriod" startAt="27"/>
              <a:tabLst>
                <a:tab pos="508634" algn="l"/>
              </a:tabLst>
            </a:pPr>
            <a:r>
              <a:rPr dirty="0" sz="800" spc="-40">
                <a:latin typeface="Lucida Sans"/>
                <a:cs typeface="Lucida Sans"/>
              </a:rPr>
              <a:t>Mirdita,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M.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Uniclust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databases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clustered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deeply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30">
                <a:latin typeface="Lucida Sans"/>
                <a:cs typeface="Lucida Sans"/>
              </a:rPr>
              <a:t>annotated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sequences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40">
                <a:latin typeface="Lucida Sans"/>
                <a:cs typeface="Lucida Sans"/>
              </a:rPr>
              <a:t> alignments.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Nucleic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Acids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Res.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	</a:t>
            </a:r>
            <a:r>
              <a:rPr dirty="0" sz="800" spc="-45">
                <a:latin typeface="Arial Black"/>
                <a:cs typeface="Arial Black"/>
              </a:rPr>
              <a:t>45</a:t>
            </a:r>
            <a:r>
              <a:rPr dirty="0" sz="800" spc="-45">
                <a:latin typeface="Lucida Sans"/>
                <a:cs typeface="Lucida Sans"/>
              </a:rPr>
              <a:t>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85">
                <a:latin typeface="Lucida Sans"/>
                <a:cs typeface="Lucida Sans"/>
              </a:rPr>
              <a:t>D170–D176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(2017).</a:t>
            </a:r>
            <a:endParaRPr sz="800">
              <a:latin typeface="Lucida Sans"/>
              <a:cs typeface="Lucida Sans"/>
            </a:endParaRPr>
          </a:p>
          <a:p>
            <a:pPr lvl="1" marL="506095" indent="-213360">
              <a:lnSpc>
                <a:spcPct val="100000"/>
              </a:lnSpc>
              <a:spcBef>
                <a:spcPts val="50"/>
              </a:spcBef>
              <a:buAutoNum type="arabicPeriod" startAt="27"/>
              <a:tabLst>
                <a:tab pos="506095" algn="l"/>
              </a:tabLst>
            </a:pPr>
            <a:r>
              <a:rPr dirty="0" sz="800" spc="-35">
                <a:latin typeface="Lucida Sans"/>
                <a:cs typeface="Lucida Sans"/>
              </a:rPr>
              <a:t>Suzek,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B.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E.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UniRef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clusters: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comprehensive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endParaRPr sz="800">
              <a:latin typeface="Lucida Sans"/>
              <a:cs typeface="Lucida Sans"/>
            </a:endParaRPr>
          </a:p>
          <a:p>
            <a:pPr marL="508634">
              <a:lnSpc>
                <a:spcPct val="100000"/>
              </a:lnSpc>
              <a:spcBef>
                <a:spcPts val="114"/>
              </a:spcBef>
            </a:pPr>
            <a:r>
              <a:rPr dirty="0" sz="800" spc="-20">
                <a:latin typeface="Lucida Sans"/>
                <a:cs typeface="Lucida Sans"/>
              </a:rPr>
              <a:t>scalable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alternative </a:t>
            </a:r>
            <a:r>
              <a:rPr dirty="0" sz="800" spc="-45">
                <a:latin typeface="Lucida Sans"/>
                <a:cs typeface="Lucida Sans"/>
              </a:rPr>
              <a:t>for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improving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sequence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similarity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searches.</a:t>
            </a:r>
            <a:endParaRPr sz="800">
              <a:latin typeface="Lucida Sans"/>
              <a:cs typeface="Lucida Sans"/>
            </a:endParaRPr>
          </a:p>
          <a:p>
            <a:pPr marL="508634">
              <a:lnSpc>
                <a:spcPct val="100000"/>
              </a:lnSpc>
              <a:spcBef>
                <a:spcPts val="114"/>
              </a:spcBef>
            </a:pPr>
            <a:r>
              <a:rPr dirty="0" sz="800" i="1">
                <a:latin typeface="Arial"/>
                <a:cs typeface="Arial"/>
              </a:rPr>
              <a:t>Bioinformatics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5">
                <a:latin typeface="Arial Black"/>
                <a:cs typeface="Arial Black"/>
              </a:rPr>
              <a:t>31</a:t>
            </a:r>
            <a:r>
              <a:rPr dirty="0" sz="800" spc="-105">
                <a:latin typeface="Lucida Sans"/>
                <a:cs typeface="Lucida Sans"/>
              </a:rPr>
              <a:t>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926–932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(2015).</a:t>
            </a:r>
            <a:endParaRPr sz="800">
              <a:latin typeface="Lucida Sans"/>
              <a:cs typeface="Lucida Sans"/>
            </a:endParaRPr>
          </a:p>
          <a:p>
            <a:pPr lvl="1" marL="506095" marR="22225" indent="-213995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35">
                <a:latin typeface="Lucida Sans"/>
                <a:cs typeface="Lucida Sans"/>
              </a:rPr>
              <a:t>UniProt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Consortium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UniProt: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Universal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Knowledgebase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45">
                <a:latin typeface="Lucida Sans"/>
                <a:cs typeface="Lucida Sans"/>
              </a:rPr>
              <a:t>i</a:t>
            </a:r>
            <a:r>
              <a:rPr dirty="0" sz="800" spc="-45">
                <a:latin typeface="Lucida Sans"/>
                <a:cs typeface="Lucida Sans"/>
              </a:rPr>
              <a:t>n</a:t>
            </a:r>
            <a:r>
              <a:rPr dirty="0" sz="800" spc="-7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2023.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Nucleic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Acids</a:t>
            </a:r>
            <a:r>
              <a:rPr dirty="0" sz="800" spc="-50" i="1">
                <a:latin typeface="Arial"/>
                <a:cs typeface="Arial"/>
              </a:rPr>
              <a:t> Res.</a:t>
            </a:r>
            <a:r>
              <a:rPr dirty="0" sz="800" spc="-40" i="1">
                <a:latin typeface="Arial"/>
                <a:cs typeface="Arial"/>
              </a:rPr>
              <a:t> </a:t>
            </a:r>
            <a:r>
              <a:rPr dirty="0" sz="800" spc="-114">
                <a:latin typeface="Arial Black"/>
                <a:cs typeface="Arial Black"/>
              </a:rPr>
              <a:t>51</a:t>
            </a:r>
            <a:r>
              <a:rPr dirty="0" sz="800" spc="-114">
                <a:latin typeface="Lucida Sans"/>
                <a:cs typeface="Lucida Sans"/>
              </a:rPr>
              <a:t>,</a:t>
            </a:r>
            <a:r>
              <a:rPr dirty="0" sz="800" spc="-70">
                <a:latin typeface="Lucida Sans"/>
                <a:cs typeface="Lucida Sans"/>
              </a:rPr>
              <a:t> D523–D531</a:t>
            </a:r>
            <a:r>
              <a:rPr dirty="0" sz="800" spc="-7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(2023).</a:t>
            </a:r>
            <a:endParaRPr sz="800">
              <a:latin typeface="Lucida Sans"/>
              <a:cs typeface="Lucida Sans"/>
            </a:endParaRPr>
          </a:p>
          <a:p>
            <a:pPr lvl="1" marL="505459" marR="41275" indent="-213360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25">
                <a:latin typeface="Lucida Sans"/>
                <a:cs typeface="Lucida Sans"/>
              </a:rPr>
              <a:t>Sievers,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60">
                <a:latin typeface="Lucida Sans"/>
                <a:cs typeface="Lucida Sans"/>
              </a:rPr>
              <a:t>F.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Higgins,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75">
                <a:latin typeface="Lucida Sans"/>
                <a:cs typeface="Lucida Sans"/>
              </a:rPr>
              <a:t>D.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G.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The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Clustal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Omega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multiple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alignment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25">
                <a:latin typeface="Lucida Sans"/>
                <a:cs typeface="Lucida Sans"/>
              </a:rPr>
              <a:t>pack</a:t>
            </a:r>
            <a:r>
              <a:rPr dirty="0" sz="800" spc="-25">
                <a:latin typeface="Lucida Sans"/>
                <a:cs typeface="Lucida Sans"/>
              </a:rPr>
              <a:t>age.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Methods</a:t>
            </a:r>
            <a:r>
              <a:rPr dirty="0" sz="800" spc="-4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Mol.</a:t>
            </a:r>
            <a:r>
              <a:rPr dirty="0" sz="800" spc="-4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Biol.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95">
                <a:latin typeface="Arial Black"/>
                <a:cs typeface="Arial Black"/>
              </a:rPr>
              <a:t>2231</a:t>
            </a:r>
            <a:r>
              <a:rPr dirty="0" sz="800" spc="-95">
                <a:latin typeface="Lucida Sans"/>
                <a:cs typeface="Lucida Sans"/>
              </a:rPr>
              <a:t>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70">
                <a:latin typeface="Lucida Sans"/>
                <a:cs typeface="Lucida Sans"/>
              </a:rPr>
              <a:t>3–16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(2021).</a:t>
            </a:r>
            <a:endParaRPr sz="800">
              <a:latin typeface="Lucida Sans"/>
              <a:cs typeface="Lucida Sans"/>
            </a:endParaRPr>
          </a:p>
          <a:p>
            <a:pPr lvl="1" marL="505459" marR="208915" indent="-213360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30">
                <a:latin typeface="Lucida Sans"/>
                <a:cs typeface="Lucida Sans"/>
              </a:rPr>
              <a:t>Steinegger,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M.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Soding,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J.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Clustering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huge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sequence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40">
                <a:latin typeface="Lucida Sans"/>
                <a:cs typeface="Lucida Sans"/>
              </a:rPr>
              <a:t>set</a:t>
            </a:r>
            <a:r>
              <a:rPr dirty="0" sz="800" spc="-40">
                <a:latin typeface="Lucida Sans"/>
                <a:cs typeface="Lucida Sans"/>
              </a:rPr>
              <a:t>s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in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linear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time.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Nat.</a:t>
            </a:r>
            <a:r>
              <a:rPr dirty="0" sz="800" spc="-4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Commun.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35">
                <a:latin typeface="Arial Black"/>
                <a:cs typeface="Arial Black"/>
              </a:rPr>
              <a:t>9</a:t>
            </a:r>
            <a:r>
              <a:rPr dirty="0" sz="800" spc="-35">
                <a:latin typeface="Lucida Sans"/>
                <a:cs typeface="Lucida Sans"/>
              </a:rPr>
              <a:t>,</a:t>
            </a:r>
            <a:r>
              <a:rPr dirty="0" sz="800" spc="-60">
                <a:latin typeface="Lucida Sans"/>
                <a:cs typeface="Lucida Sans"/>
              </a:rPr>
              <a:t> 2542 </a:t>
            </a:r>
            <a:r>
              <a:rPr dirty="0" sz="800" spc="-10">
                <a:latin typeface="Lucida Sans"/>
                <a:cs typeface="Lucida Sans"/>
              </a:rPr>
              <a:t>(2018).</a:t>
            </a:r>
            <a:endParaRPr sz="800">
              <a:latin typeface="Lucida Sans"/>
              <a:cs typeface="Lucida Sans"/>
            </a:endParaRPr>
          </a:p>
          <a:p>
            <a:pPr algn="just" lvl="1" marL="506095" marR="287655" indent="-213995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35">
                <a:latin typeface="Lucida Sans"/>
                <a:cs typeface="Lucida Sans"/>
              </a:rPr>
              <a:t>Richardson,</a:t>
            </a:r>
            <a:r>
              <a:rPr dirty="0" sz="800" spc="-10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L.</a:t>
            </a:r>
            <a:r>
              <a:rPr dirty="0" sz="800" spc="-5">
                <a:latin typeface="Lucida Sans"/>
                <a:cs typeface="Lucida Sans"/>
              </a:rPr>
              <a:t> </a:t>
            </a:r>
            <a:r>
              <a:rPr dirty="0" sz="800" spc="-65">
                <a:latin typeface="Lucida Sans"/>
                <a:cs typeface="Lucida Sans"/>
              </a:rPr>
              <a:t>et</a:t>
            </a:r>
            <a:r>
              <a:rPr dirty="0" sz="800" spc="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al.</a:t>
            </a:r>
            <a:r>
              <a:rPr dirty="0" sz="800" spc="-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MGnify:</a:t>
            </a:r>
            <a:r>
              <a:rPr dirty="0" sz="800" spc="-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the</a:t>
            </a:r>
            <a:r>
              <a:rPr dirty="0" sz="80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microbiome</a:t>
            </a:r>
            <a:r>
              <a:rPr dirty="0" sz="800" spc="-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sequence</a:t>
            </a:r>
            <a:r>
              <a:rPr dirty="0" sz="800" spc="-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data </a:t>
            </a:r>
            <a:r>
              <a:rPr dirty="0" sz="800" spc="-20">
                <a:latin typeface="Lucida Sans"/>
                <a:cs typeface="Lucida Sans"/>
              </a:rPr>
              <a:t>	</a:t>
            </a:r>
            <a:r>
              <a:rPr dirty="0" sz="800" spc="-40">
                <a:latin typeface="Lucida Sans"/>
                <a:cs typeface="Lucida Sans"/>
              </a:rPr>
              <a:t>analysis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resource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110">
                <a:latin typeface="Lucida Sans"/>
                <a:cs typeface="Lucida Sans"/>
              </a:rPr>
              <a:t>in</a:t>
            </a:r>
            <a:r>
              <a:rPr dirty="0" sz="800" spc="45">
                <a:latin typeface="Lucida Sans"/>
                <a:cs typeface="Lucida Sans"/>
              </a:rPr>
              <a:t> </a:t>
            </a:r>
            <a:r>
              <a:rPr dirty="0" sz="800" spc="-60">
                <a:latin typeface="Lucida Sans"/>
                <a:cs typeface="Lucida Sans"/>
              </a:rPr>
              <a:t>2023.</a:t>
            </a:r>
            <a:r>
              <a:rPr dirty="0" sz="800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Nucleic</a:t>
            </a:r>
            <a:r>
              <a:rPr dirty="0" sz="800" spc="-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Acids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spc="-60" i="1">
                <a:latin typeface="Arial"/>
                <a:cs typeface="Arial"/>
              </a:rPr>
              <a:t>Res.</a:t>
            </a:r>
            <a:r>
              <a:rPr dirty="0" sz="800" spc="60" i="1">
                <a:latin typeface="Arial"/>
                <a:cs typeface="Arial"/>
              </a:rPr>
              <a:t> </a:t>
            </a:r>
            <a:r>
              <a:rPr dirty="0" sz="800" spc="-180">
                <a:latin typeface="Arial Black"/>
                <a:cs typeface="Arial Black"/>
              </a:rPr>
              <a:t>51</a:t>
            </a:r>
            <a:r>
              <a:rPr dirty="0" sz="800" spc="-180">
                <a:latin typeface="Lucida Sans"/>
                <a:cs typeface="Lucida Sans"/>
              </a:rPr>
              <a:t>,</a:t>
            </a:r>
            <a:r>
              <a:rPr dirty="0" sz="800" spc="114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D753–D759 </a:t>
            </a:r>
            <a:r>
              <a:rPr dirty="0" sz="800" spc="-35">
                <a:latin typeface="Lucida Sans"/>
                <a:cs typeface="Lucida Sans"/>
              </a:rPr>
              <a:t>	</a:t>
            </a:r>
            <a:r>
              <a:rPr dirty="0" sz="800" spc="-10">
                <a:latin typeface="Lucida Sans"/>
                <a:cs typeface="Lucida Sans"/>
              </a:rPr>
              <a:t>(</a:t>
            </a:r>
            <a:r>
              <a:rPr dirty="0" sz="800" spc="-10">
                <a:latin typeface="Lucida Sans"/>
                <a:cs typeface="Lucida Sans"/>
              </a:rPr>
              <a:t>2023).</a:t>
            </a:r>
            <a:endParaRPr sz="800">
              <a:latin typeface="Lucida Sans"/>
              <a:cs typeface="Lucida Sans"/>
            </a:endParaRPr>
          </a:p>
          <a:p>
            <a:pPr lvl="1" marL="506095" marR="125730" indent="-213995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45">
                <a:latin typeface="Lucida Sans"/>
                <a:cs typeface="Lucida Sans"/>
              </a:rPr>
              <a:t>Hunter,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S.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EBI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metagenomics–a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new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resource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for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the </a:t>
            </a:r>
            <a:r>
              <a:rPr dirty="0" sz="800" spc="-25">
                <a:latin typeface="Lucida Sans"/>
                <a:cs typeface="Lucida Sans"/>
              </a:rPr>
              <a:t>	</a:t>
            </a:r>
            <a:r>
              <a:rPr dirty="0" sz="800" spc="-35">
                <a:latin typeface="Lucida Sans"/>
                <a:cs typeface="Lucida Sans"/>
              </a:rPr>
              <a:t>analysis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archiving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metagenomic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data.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Nucleic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Acids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Res.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	</a:t>
            </a:r>
            <a:r>
              <a:rPr dirty="0" sz="800" spc="-55">
                <a:latin typeface="Arial Black"/>
                <a:cs typeface="Arial Black"/>
              </a:rPr>
              <a:t>42</a:t>
            </a:r>
            <a:r>
              <a:rPr dirty="0" sz="800" spc="-55">
                <a:latin typeface="Lucida Sans"/>
                <a:cs typeface="Lucida Sans"/>
              </a:rPr>
              <a:t>,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D600–D606</a:t>
            </a:r>
            <a:r>
              <a:rPr dirty="0" sz="800" spc="-8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(2014).</a:t>
            </a:r>
            <a:endParaRPr sz="800">
              <a:latin typeface="Lucida Sans"/>
              <a:cs typeface="Lucida Sans"/>
            </a:endParaRPr>
          </a:p>
          <a:p>
            <a:pPr lvl="1" marL="506095" marR="96520" indent="-213995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35">
                <a:latin typeface="Lucida Sans"/>
                <a:cs typeface="Lucida Sans"/>
              </a:rPr>
              <a:t>Nordberg,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H.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5">
                <a:latin typeface="Lucida Sans"/>
                <a:cs typeface="Lucida Sans"/>
              </a:rPr>
              <a:t>et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al.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The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genome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portal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department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of 	Energy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Joint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Genome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Institute: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75">
                <a:latin typeface="Lucida Sans"/>
                <a:cs typeface="Lucida Sans"/>
              </a:rPr>
              <a:t>2014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updates.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Nucleic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Acids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Res.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	</a:t>
            </a:r>
            <a:r>
              <a:rPr dirty="0" sz="800" spc="-55">
                <a:latin typeface="Arial Black"/>
                <a:cs typeface="Arial Black"/>
              </a:rPr>
              <a:t>42</a:t>
            </a:r>
            <a:r>
              <a:rPr dirty="0" sz="800" spc="-55">
                <a:latin typeface="Lucida Sans"/>
                <a:cs typeface="Lucida Sans"/>
              </a:rPr>
              <a:t>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70">
                <a:latin typeface="Lucida Sans"/>
                <a:cs typeface="Lucida Sans"/>
              </a:rPr>
              <a:t>D26–D31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(2014).</a:t>
            </a:r>
            <a:endParaRPr sz="800">
              <a:latin typeface="Lucida Sans"/>
              <a:cs typeface="Lucida Sans"/>
            </a:endParaRPr>
          </a:p>
          <a:p>
            <a:pPr lvl="1" marL="506095" marR="34925" indent="-213995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45">
                <a:latin typeface="Lucida Sans"/>
                <a:cs typeface="Lucida Sans"/>
              </a:rPr>
              <a:t>Hyatt,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80">
                <a:latin typeface="Lucida Sans"/>
                <a:cs typeface="Lucida Sans"/>
              </a:rPr>
              <a:t>D.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et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al.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Prodigal: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prokaryotic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gene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recognition</a:t>
            </a:r>
            <a:r>
              <a:rPr dirty="0" sz="800" spc="-9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and</a:t>
            </a:r>
            <a:r>
              <a:rPr dirty="0" sz="800" spc="-8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translation </a:t>
            </a:r>
            <a:r>
              <a:rPr dirty="0" sz="800" spc="-20">
                <a:latin typeface="Lucida Sans"/>
                <a:cs typeface="Lucida Sans"/>
              </a:rPr>
              <a:t>	</a:t>
            </a:r>
            <a:r>
              <a:rPr dirty="0" sz="800" spc="-60">
                <a:latin typeface="Lucida Sans"/>
                <a:cs typeface="Lucida Sans"/>
              </a:rPr>
              <a:t>initiatio</a:t>
            </a:r>
            <a:r>
              <a:rPr dirty="0" sz="800" spc="-60">
                <a:latin typeface="Lucida Sans"/>
                <a:cs typeface="Lucida Sans"/>
              </a:rPr>
              <a:t>n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site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identification.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35" i="1">
                <a:latin typeface="Arial"/>
                <a:cs typeface="Arial"/>
              </a:rPr>
              <a:t>BMC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Bioinformatics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65">
                <a:latin typeface="Arial Black"/>
                <a:cs typeface="Arial Black"/>
              </a:rPr>
              <a:t>11</a:t>
            </a:r>
            <a:r>
              <a:rPr dirty="0" sz="800" spc="-165">
                <a:latin typeface="Lucida Sans"/>
                <a:cs typeface="Lucida Sans"/>
              </a:rPr>
              <a:t>,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155">
                <a:latin typeface="Lucida Sans"/>
                <a:cs typeface="Lucida Sans"/>
              </a:rPr>
              <a:t>119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(2010).</a:t>
            </a:r>
            <a:endParaRPr sz="800">
              <a:latin typeface="Lucida Sans"/>
              <a:cs typeface="Lucida Sans"/>
            </a:endParaRPr>
          </a:p>
          <a:p>
            <a:pPr lvl="1" marL="505459" marR="10795" indent="-213360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30">
                <a:latin typeface="Lucida Sans"/>
                <a:cs typeface="Lucida Sans"/>
              </a:rPr>
              <a:t>Steinegger,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M.,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Mirdita,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M.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Soding,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J.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Protein-</a:t>
            </a:r>
            <a:r>
              <a:rPr dirty="0" sz="800" spc="-25">
                <a:latin typeface="Lucida Sans"/>
                <a:cs typeface="Lucida Sans"/>
              </a:rPr>
              <a:t>level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assembly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35">
                <a:latin typeface="Lucida Sans"/>
                <a:cs typeface="Lucida Sans"/>
              </a:rPr>
              <a:t>increases protein </a:t>
            </a:r>
            <a:r>
              <a:rPr dirty="0" sz="800" spc="-25">
                <a:latin typeface="Lucida Sans"/>
                <a:cs typeface="Lucida Sans"/>
              </a:rPr>
              <a:t>sequence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recovery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from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metagenomic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samples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35">
                <a:latin typeface="Lucida Sans"/>
                <a:cs typeface="Lucida Sans"/>
              </a:rPr>
              <a:t>ma</a:t>
            </a:r>
            <a:r>
              <a:rPr dirty="0" sz="800" spc="-35">
                <a:latin typeface="Lucida Sans"/>
                <a:cs typeface="Lucida Sans"/>
              </a:rPr>
              <a:t>nyfold.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Nat.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Methods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90">
                <a:latin typeface="Arial Black"/>
                <a:cs typeface="Arial Black"/>
              </a:rPr>
              <a:t>16</a:t>
            </a:r>
            <a:r>
              <a:rPr dirty="0" sz="800" spc="-90">
                <a:latin typeface="Lucida Sans"/>
                <a:cs typeface="Lucida Sans"/>
              </a:rPr>
              <a:t>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603–606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(2019).</a:t>
            </a:r>
            <a:endParaRPr sz="800">
              <a:latin typeface="Lucida Sans"/>
              <a:cs typeface="Lucida Sans"/>
            </a:endParaRPr>
          </a:p>
          <a:p>
            <a:pPr lvl="1" marL="504825" marR="349885" indent="-212725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40">
                <a:latin typeface="Lucida Sans"/>
                <a:cs typeface="Lucida Sans"/>
              </a:rPr>
              <a:t>Li,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W.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Godzik,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Cd-</a:t>
            </a:r>
            <a:r>
              <a:rPr dirty="0" sz="800" spc="-25">
                <a:latin typeface="Lucida Sans"/>
                <a:cs typeface="Lucida Sans"/>
              </a:rPr>
              <a:t>hit: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fast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program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for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clustering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 </a:t>
            </a:r>
            <a:r>
              <a:rPr dirty="0" sz="800" spc="-25">
                <a:latin typeface="Lucida Sans"/>
                <a:cs typeface="Lucida Sans"/>
              </a:rPr>
              <a:t>	</a:t>
            </a:r>
            <a:r>
              <a:rPr dirty="0" sz="800" spc="-30">
                <a:latin typeface="Lucida Sans"/>
                <a:cs typeface="Lucida Sans"/>
              </a:rPr>
              <a:t>comparing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large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sets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or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nucleotide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sequences. </a:t>
            </a:r>
            <a:r>
              <a:rPr dirty="0" sz="800" spc="-80">
                <a:latin typeface="Lucida Sans"/>
                <a:cs typeface="Lucida Sans"/>
              </a:rPr>
              <a:t>	</a:t>
            </a:r>
            <a:r>
              <a:rPr dirty="0" sz="800" i="1">
                <a:latin typeface="Arial"/>
                <a:cs typeface="Arial"/>
              </a:rPr>
              <a:t>Bioinformatics</a:t>
            </a:r>
            <a:r>
              <a:rPr dirty="0" sz="800" spc="-5" i="1">
                <a:latin typeface="Arial"/>
                <a:cs typeface="Arial"/>
              </a:rPr>
              <a:t> </a:t>
            </a:r>
            <a:r>
              <a:rPr dirty="0" sz="800" spc="-65">
                <a:latin typeface="Arial Black"/>
                <a:cs typeface="Arial Black"/>
              </a:rPr>
              <a:t>22</a:t>
            </a:r>
            <a:r>
              <a:rPr dirty="0" sz="800" spc="-65">
                <a:latin typeface="Lucida Sans"/>
                <a:cs typeface="Lucida Sans"/>
              </a:rPr>
              <a:t>,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75">
                <a:latin typeface="Lucida Sans"/>
                <a:cs typeface="Lucida Sans"/>
              </a:rPr>
              <a:t>1658–1659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(2006).</a:t>
            </a:r>
            <a:endParaRPr sz="800">
              <a:latin typeface="Lucida Sans"/>
              <a:cs typeface="Lucida Sans"/>
            </a:endParaRPr>
          </a:p>
          <a:p>
            <a:pPr lvl="1" marL="505459" marR="11430" indent="-213360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35">
                <a:latin typeface="Lucida Sans"/>
                <a:cs typeface="Lucida Sans"/>
              </a:rPr>
              <a:t>Rho,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M.,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Tang,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H.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Ye,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80">
                <a:latin typeface="Lucida Sans"/>
                <a:cs typeface="Lucida Sans"/>
              </a:rPr>
              <a:t>Y.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FragGeneScan: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predicting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genes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in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short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25">
                <a:latin typeface="Lucida Sans"/>
                <a:cs typeface="Lucida Sans"/>
              </a:rPr>
              <a:t>an</a:t>
            </a:r>
            <a:r>
              <a:rPr dirty="0" sz="800" spc="-25">
                <a:latin typeface="Lucida Sans"/>
                <a:cs typeface="Lucida Sans"/>
              </a:rPr>
              <a:t>d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error-</a:t>
            </a:r>
            <a:r>
              <a:rPr dirty="0" sz="800" spc="-30">
                <a:latin typeface="Lucida Sans"/>
                <a:cs typeface="Lucida Sans"/>
              </a:rPr>
              <a:t>prone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reads.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i="1">
                <a:latin typeface="Arial"/>
                <a:cs typeface="Arial"/>
              </a:rPr>
              <a:t>Nucleic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Acids</a:t>
            </a:r>
            <a:r>
              <a:rPr dirty="0" sz="800" spc="-40" i="1">
                <a:latin typeface="Arial"/>
                <a:cs typeface="Arial"/>
              </a:rPr>
              <a:t> </a:t>
            </a:r>
            <a:r>
              <a:rPr dirty="0" sz="800" spc="-45" i="1">
                <a:latin typeface="Arial"/>
                <a:cs typeface="Arial"/>
              </a:rPr>
              <a:t>Res.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45">
                <a:latin typeface="Arial Black"/>
                <a:cs typeface="Arial Black"/>
              </a:rPr>
              <a:t>38</a:t>
            </a:r>
            <a:r>
              <a:rPr dirty="0" sz="800" spc="-45">
                <a:latin typeface="Lucida Sans"/>
                <a:cs typeface="Lucida Sans"/>
              </a:rPr>
              <a:t>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14">
                <a:latin typeface="Lucida Sans"/>
                <a:cs typeface="Lucida Sans"/>
              </a:rPr>
              <a:t>e191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(2010).</a:t>
            </a:r>
            <a:endParaRPr sz="800">
              <a:latin typeface="Lucida Sans"/>
              <a:cs typeface="Lucida Sans"/>
            </a:endParaRPr>
          </a:p>
          <a:p>
            <a:pPr lvl="1" marL="505459" marR="156210" indent="-213360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30">
                <a:latin typeface="Lucida Sans"/>
                <a:cs typeface="Lucida Sans"/>
              </a:rPr>
              <a:t>Johnson,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L.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S.,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Eddy,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S.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R.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Portugaly,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E.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Hidden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Markov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model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25">
                <a:latin typeface="Lucida Sans"/>
                <a:cs typeface="Lucida Sans"/>
              </a:rPr>
              <a:t>speed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heuristic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iterative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HMM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search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procedure.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 i="1">
                <a:latin typeface="Arial"/>
                <a:cs typeface="Arial"/>
              </a:rPr>
              <a:t>BMC</a:t>
            </a:r>
            <a:r>
              <a:rPr dirty="0" sz="80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	</a:t>
            </a:r>
            <a:r>
              <a:rPr dirty="0" sz="800" i="1">
                <a:latin typeface="Arial"/>
                <a:cs typeface="Arial"/>
              </a:rPr>
              <a:t>Bioin</a:t>
            </a:r>
            <a:r>
              <a:rPr dirty="0" sz="800" i="1">
                <a:latin typeface="Arial"/>
                <a:cs typeface="Arial"/>
              </a:rPr>
              <a:t>formatics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55">
                <a:latin typeface="Arial Black"/>
                <a:cs typeface="Arial Black"/>
              </a:rPr>
              <a:t>11</a:t>
            </a:r>
            <a:r>
              <a:rPr dirty="0" sz="800" spc="-155">
                <a:latin typeface="Lucida Sans"/>
                <a:cs typeface="Lucida Sans"/>
              </a:rPr>
              <a:t>,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90">
                <a:latin typeface="Lucida Sans"/>
                <a:cs typeface="Lucida Sans"/>
              </a:rPr>
              <a:t>431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(2010).</a:t>
            </a:r>
            <a:endParaRPr sz="800">
              <a:latin typeface="Lucida Sans"/>
              <a:cs typeface="Lucida Sans"/>
            </a:endParaRPr>
          </a:p>
          <a:p>
            <a:pPr lvl="1" marL="505459" marR="223520" indent="-213360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40">
                <a:latin typeface="Lucida Sans"/>
                <a:cs typeface="Lucida Sans"/>
              </a:rPr>
              <a:t>Zhang,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80">
                <a:latin typeface="Lucida Sans"/>
                <a:cs typeface="Lucida Sans"/>
              </a:rPr>
              <a:t>Y.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Skolnick,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J.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Scoring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function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for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automated </a:t>
            </a:r>
            <a:r>
              <a:rPr dirty="0" sz="800" spc="-10">
                <a:latin typeface="Lucida Sans"/>
                <a:cs typeface="Lucida Sans"/>
              </a:rPr>
              <a:t>	</a:t>
            </a:r>
            <a:r>
              <a:rPr dirty="0" sz="800" spc="-40">
                <a:latin typeface="Lucida Sans"/>
                <a:cs typeface="Lucida Sans"/>
              </a:rPr>
              <a:t>assessment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protein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structure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template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quality.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Proteins</a:t>
            </a:r>
            <a:r>
              <a:rPr dirty="0" sz="800" spc="-5" i="1">
                <a:latin typeface="Arial"/>
                <a:cs typeface="Arial"/>
              </a:rPr>
              <a:t> </a:t>
            </a:r>
            <a:r>
              <a:rPr dirty="0" sz="800" spc="-25">
                <a:latin typeface="Arial Black"/>
                <a:cs typeface="Arial Black"/>
              </a:rPr>
              <a:t>57</a:t>
            </a:r>
            <a:r>
              <a:rPr dirty="0" sz="800" spc="-25">
                <a:latin typeface="Lucida Sans"/>
                <a:cs typeface="Lucida Sans"/>
              </a:rPr>
              <a:t>, </a:t>
            </a:r>
            <a:r>
              <a:rPr dirty="0" sz="800" spc="-25">
                <a:latin typeface="Lucida Sans"/>
                <a:cs typeface="Lucida Sans"/>
              </a:rPr>
              <a:t>	</a:t>
            </a:r>
            <a:r>
              <a:rPr dirty="0" sz="800" spc="-75">
                <a:latin typeface="Lucida Sans"/>
                <a:cs typeface="Lucida Sans"/>
              </a:rPr>
              <a:t>7</a:t>
            </a:r>
            <a:r>
              <a:rPr dirty="0" sz="800" spc="-75">
                <a:latin typeface="Lucida Sans"/>
                <a:cs typeface="Lucida Sans"/>
              </a:rPr>
              <a:t>02–710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(2004).</a:t>
            </a:r>
            <a:endParaRPr sz="800">
              <a:latin typeface="Lucida Sans"/>
              <a:cs typeface="Lucida Sans"/>
            </a:endParaRPr>
          </a:p>
          <a:p>
            <a:pPr lvl="1" marL="505459" marR="167640" indent="-213360">
              <a:lnSpc>
                <a:spcPct val="112000"/>
              </a:lnSpc>
              <a:buAutoNum type="arabicPeriod" startAt="29"/>
              <a:tabLst>
                <a:tab pos="508634" algn="l"/>
              </a:tabLst>
            </a:pPr>
            <a:r>
              <a:rPr dirty="0" sz="800" spc="-30">
                <a:latin typeface="Lucida Sans"/>
                <a:cs typeface="Lucida Sans"/>
              </a:rPr>
              <a:t>Zhang,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C.,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Shine,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M.,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Pyle,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M.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&amp;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Zhang,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75">
                <a:latin typeface="Lucida Sans"/>
                <a:cs typeface="Lucida Sans"/>
              </a:rPr>
              <a:t>Y.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US-align:</a:t>
            </a:r>
            <a:r>
              <a:rPr dirty="0" sz="800" spc="500">
                <a:latin typeface="Lucida Sans"/>
                <a:cs typeface="Lucida Sans"/>
              </a:rPr>
              <a:t> </a:t>
            </a:r>
            <a:r>
              <a:rPr dirty="0" sz="800" spc="500">
                <a:latin typeface="Lucida Sans"/>
                <a:cs typeface="Lucida Sans"/>
              </a:rPr>
              <a:t>	</a:t>
            </a:r>
            <a:r>
              <a:rPr dirty="0" sz="800" spc="-30">
                <a:latin typeface="Lucida Sans"/>
                <a:cs typeface="Lucida Sans"/>
              </a:rPr>
              <a:t>universal</a:t>
            </a:r>
            <a:r>
              <a:rPr dirty="0" sz="800" spc="-25">
                <a:latin typeface="Lucida Sans"/>
                <a:cs typeface="Lucida Sans"/>
              </a:rPr>
              <a:t> structure </a:t>
            </a:r>
            <a:r>
              <a:rPr dirty="0" sz="800" spc="-30">
                <a:latin typeface="Lucida Sans"/>
                <a:cs typeface="Lucida Sans"/>
              </a:rPr>
              <a:t>alignments</a:t>
            </a:r>
            <a:r>
              <a:rPr dirty="0" sz="800" spc="-25">
                <a:latin typeface="Lucida Sans"/>
                <a:cs typeface="Lucida Sans"/>
              </a:rPr>
              <a:t> of </a:t>
            </a:r>
            <a:r>
              <a:rPr dirty="0" sz="800" spc="-30">
                <a:latin typeface="Lucida Sans"/>
                <a:cs typeface="Lucida Sans"/>
              </a:rPr>
              <a:t>proteins,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nucleic</a:t>
            </a:r>
            <a:r>
              <a:rPr dirty="0" sz="800" spc="-25">
                <a:latin typeface="Lucida Sans"/>
                <a:cs typeface="Lucida Sans"/>
              </a:rPr>
              <a:t> acids,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endParaRPr sz="800">
              <a:latin typeface="Lucida Sans"/>
              <a:cs typeface="Lucida Sans"/>
            </a:endParaRPr>
          </a:p>
          <a:p>
            <a:pPr marL="508634">
              <a:lnSpc>
                <a:spcPct val="100000"/>
              </a:lnSpc>
              <a:spcBef>
                <a:spcPts val="114"/>
              </a:spcBef>
            </a:pPr>
            <a:r>
              <a:rPr dirty="0" sz="800" spc="-20">
                <a:latin typeface="Lucida Sans"/>
                <a:cs typeface="Lucida Sans"/>
              </a:rPr>
              <a:t>macromolecular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complexes. </a:t>
            </a:r>
            <a:r>
              <a:rPr dirty="0" sz="800" i="1">
                <a:latin typeface="Arial"/>
                <a:cs typeface="Arial"/>
              </a:rPr>
              <a:t>Nat.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Methods</a:t>
            </a:r>
            <a:r>
              <a:rPr dirty="0" sz="800" spc="20" i="1">
                <a:latin typeface="Arial"/>
                <a:cs typeface="Arial"/>
              </a:rPr>
              <a:t> </a:t>
            </a:r>
            <a:r>
              <a:rPr dirty="0" sz="800" spc="-85">
                <a:latin typeface="Arial Black"/>
                <a:cs typeface="Arial Black"/>
              </a:rPr>
              <a:t>19</a:t>
            </a:r>
            <a:r>
              <a:rPr dirty="0" sz="800" spc="-85">
                <a:latin typeface="Lucida Sans"/>
                <a:cs typeface="Lucida Sans"/>
              </a:rPr>
              <a:t>,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114">
                <a:latin typeface="Lucida Sans"/>
                <a:cs typeface="Lucida Sans"/>
              </a:rPr>
              <a:t>1109–1115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(2022).</a:t>
            </a:r>
            <a:endParaRPr sz="800">
              <a:latin typeface="Lucida Sans"/>
              <a:cs typeface="Lucida Sans"/>
            </a:endParaRPr>
          </a:p>
          <a:p>
            <a:pPr marL="292735">
              <a:lnSpc>
                <a:spcPct val="100000"/>
              </a:lnSpc>
              <a:spcBef>
                <a:spcPts val="935"/>
              </a:spcBef>
            </a:pPr>
            <a:r>
              <a:rPr dirty="0" sz="1050" spc="90" b="1">
                <a:latin typeface="Calibri"/>
                <a:cs typeface="Calibri"/>
              </a:rPr>
              <a:t>Acknowledgements</a:t>
            </a:r>
            <a:endParaRPr sz="1050">
              <a:latin typeface="Calibri"/>
              <a:cs typeface="Calibri"/>
            </a:endParaRPr>
          </a:p>
          <a:p>
            <a:pPr marL="292735" marR="40005">
              <a:lnSpc>
                <a:spcPts val="1080"/>
              </a:lnSpc>
            </a:pPr>
            <a:r>
              <a:rPr dirty="0" sz="800" spc="-10">
                <a:latin typeface="Lucida Sans"/>
                <a:cs typeface="Lucida Sans"/>
              </a:rPr>
              <a:t>DeepMSA2/DeepMSA2-</a:t>
            </a:r>
            <a:r>
              <a:rPr dirty="0" sz="800" spc="-20">
                <a:latin typeface="Lucida Sans"/>
                <a:cs typeface="Lucida Sans"/>
              </a:rPr>
              <a:t>Multimer</a:t>
            </a:r>
            <a:r>
              <a:rPr dirty="0" sz="800" spc="2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and</a:t>
            </a:r>
            <a:r>
              <a:rPr dirty="0" sz="800" spc="2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DMFold/DMFold-</a:t>
            </a:r>
            <a:r>
              <a:rPr dirty="0" sz="800" spc="-10">
                <a:latin typeface="Lucida Sans"/>
                <a:cs typeface="Lucida Sans"/>
              </a:rPr>
              <a:t>Multimer were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trained </a:t>
            </a:r>
            <a:r>
              <a:rPr dirty="0" sz="800" spc="-25">
                <a:latin typeface="Lucida Sans"/>
                <a:cs typeface="Lucida Sans"/>
              </a:rPr>
              <a:t>using </a:t>
            </a:r>
            <a:r>
              <a:rPr dirty="0" sz="800" spc="-10">
                <a:latin typeface="Lucida Sans"/>
                <a:cs typeface="Lucida Sans"/>
              </a:rPr>
              <a:t>the</a:t>
            </a:r>
            <a:r>
              <a:rPr dirty="0" sz="800" spc="-20">
                <a:latin typeface="Lucida Sans"/>
                <a:cs typeface="Lucida Sans"/>
              </a:rPr>
              <a:t> Extreme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Science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and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Engineering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Discovery </a:t>
            </a:r>
            <a:r>
              <a:rPr dirty="0" sz="800" spc="-20">
                <a:latin typeface="Lucida Sans"/>
                <a:cs typeface="Lucida Sans"/>
              </a:rPr>
              <a:t>Environment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(XSEDE),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which</a:t>
            </a:r>
            <a:r>
              <a:rPr dirty="0" sz="800" spc="-30">
                <a:latin typeface="Lucida Sans"/>
                <a:cs typeface="Lucida Sans"/>
              </a:rPr>
              <a:t> is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supported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by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the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National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Science </a:t>
            </a:r>
            <a:r>
              <a:rPr dirty="0" sz="800" spc="-20">
                <a:latin typeface="Lucida Sans"/>
                <a:cs typeface="Lucida Sans"/>
              </a:rPr>
              <a:t>Foundation (grant </a:t>
            </a:r>
            <a:r>
              <a:rPr dirty="0" sz="800" spc="-30">
                <a:latin typeface="Lucida Sans"/>
                <a:cs typeface="Lucida Sans"/>
              </a:rPr>
              <a:t>no.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ACI1548562).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We</a:t>
            </a:r>
            <a:r>
              <a:rPr dirty="0" sz="800" spc="-20">
                <a:latin typeface="Lucida Sans"/>
                <a:cs typeface="Lucida Sans"/>
              </a:rPr>
              <a:t> are grateful </a:t>
            </a:r>
            <a:r>
              <a:rPr dirty="0" sz="800" spc="-10">
                <a:latin typeface="Lucida Sans"/>
                <a:cs typeface="Lucida Sans"/>
              </a:rPr>
              <a:t>to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J.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Poisson,</a:t>
            </a:r>
            <a:endParaRPr sz="800">
              <a:latin typeface="Lucida Sans"/>
              <a:cs typeface="Lucida Sans"/>
            </a:endParaRPr>
          </a:p>
          <a:p>
            <a:pPr marL="292735">
              <a:lnSpc>
                <a:spcPct val="100000"/>
              </a:lnSpc>
              <a:spcBef>
                <a:spcPts val="45"/>
              </a:spcBef>
            </a:pPr>
            <a:r>
              <a:rPr dirty="0" sz="800">
                <a:latin typeface="Lucida Sans"/>
                <a:cs typeface="Lucida Sans"/>
              </a:rPr>
              <a:t>B.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Palen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and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the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staff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of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the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University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of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Michigan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Advanced</a:t>
            </a:r>
            <a:endParaRPr sz="800">
              <a:latin typeface="Lucida Sans"/>
              <a:cs typeface="Lucida Sans"/>
            </a:endParaRPr>
          </a:p>
          <a:p>
            <a:pPr marL="292735" marR="210820">
              <a:lnSpc>
                <a:spcPct val="112000"/>
              </a:lnSpc>
            </a:pPr>
            <a:r>
              <a:rPr dirty="0" sz="800" spc="-10">
                <a:latin typeface="Lucida Sans"/>
                <a:cs typeface="Lucida Sans"/>
              </a:rPr>
              <a:t>Research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Computing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team</a:t>
            </a:r>
            <a:r>
              <a:rPr dirty="0" sz="800" spc="-30">
                <a:latin typeface="Lucida Sans"/>
                <a:cs typeface="Lucida Sans"/>
              </a:rPr>
              <a:t> for </a:t>
            </a:r>
            <a:r>
              <a:rPr dirty="0" sz="800">
                <a:latin typeface="Lucida Sans"/>
                <a:cs typeface="Lucida Sans"/>
              </a:rPr>
              <a:t>technical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assistance.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This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work</a:t>
            </a:r>
            <a:r>
              <a:rPr dirty="0" sz="800" spc="50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is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supported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in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part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by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the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National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Institute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of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General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Medical </a:t>
            </a:r>
            <a:r>
              <a:rPr dirty="0" sz="800">
                <a:latin typeface="Lucida Sans"/>
                <a:cs typeface="Lucida Sans"/>
              </a:rPr>
              <a:t>Sciences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(grant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nos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GM136422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and </a:t>
            </a:r>
            <a:r>
              <a:rPr dirty="0" sz="800" spc="-25">
                <a:latin typeface="Lucida Sans"/>
                <a:cs typeface="Lucida Sans"/>
              </a:rPr>
              <a:t>S10OD026825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to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Y.Z.),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the </a:t>
            </a:r>
            <a:r>
              <a:rPr dirty="0" sz="800" spc="-20">
                <a:latin typeface="Lucida Sans"/>
                <a:cs typeface="Lucida Sans"/>
              </a:rPr>
              <a:t>National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Institute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of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Allergy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and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Infectious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Diseases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(grant</a:t>
            </a:r>
            <a:r>
              <a:rPr dirty="0" sz="800" spc="-1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no.</a:t>
            </a:r>
            <a:endParaRPr sz="800">
              <a:latin typeface="Lucida Sans"/>
              <a:cs typeface="Lucida Sans"/>
            </a:endParaRPr>
          </a:p>
          <a:p>
            <a:pPr marL="292735" marR="194310">
              <a:lnSpc>
                <a:spcPct val="112000"/>
              </a:lnSpc>
            </a:pPr>
            <a:r>
              <a:rPr dirty="0" sz="800" spc="-50">
                <a:latin typeface="Lucida Sans"/>
                <a:cs typeface="Lucida Sans"/>
              </a:rPr>
              <a:t>AI134678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to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P.L.F.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and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Y.Z.)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and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the</a:t>
            </a:r>
            <a:r>
              <a:rPr dirty="0" sz="800" spc="-2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National </a:t>
            </a:r>
            <a:r>
              <a:rPr dirty="0" sz="800">
                <a:latin typeface="Lucida Sans"/>
                <a:cs typeface="Lucida Sans"/>
              </a:rPr>
              <a:t>Science</a:t>
            </a:r>
            <a:r>
              <a:rPr dirty="0" sz="800" spc="-2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Foundation </a:t>
            </a:r>
            <a:r>
              <a:rPr dirty="0" sz="800" spc="-20">
                <a:latin typeface="Lucida Sans"/>
                <a:cs typeface="Lucida Sans"/>
              </a:rPr>
              <a:t>(grant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nos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70">
                <a:latin typeface="Lucida Sans"/>
                <a:cs typeface="Lucida Sans"/>
              </a:rPr>
              <a:t>IIS1901191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and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DBI2030790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to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Y.Z.,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and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grant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no.</a:t>
            </a:r>
            <a:endParaRPr sz="800">
              <a:latin typeface="Lucida Sans"/>
              <a:cs typeface="Lucida Sans"/>
            </a:endParaRPr>
          </a:p>
          <a:p>
            <a:pPr marL="292735" marR="176530">
              <a:lnSpc>
                <a:spcPct val="112000"/>
              </a:lnSpc>
            </a:pPr>
            <a:r>
              <a:rPr dirty="0" sz="800" spc="-30">
                <a:latin typeface="Lucida Sans"/>
                <a:cs typeface="Lucida Sans"/>
              </a:rPr>
              <a:t>MTM2025426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to</a:t>
            </a:r>
            <a:r>
              <a:rPr dirty="0" sz="800" spc="-35">
                <a:latin typeface="Lucida Sans"/>
                <a:cs typeface="Lucida Sans"/>
              </a:rPr>
              <a:t> P.L.F. </a:t>
            </a:r>
            <a:r>
              <a:rPr dirty="0" sz="800" spc="-10">
                <a:latin typeface="Lucida Sans"/>
                <a:cs typeface="Lucida Sans"/>
              </a:rPr>
              <a:t>and</a:t>
            </a:r>
            <a:r>
              <a:rPr dirty="0" sz="800" spc="-40">
                <a:latin typeface="Lucida Sans"/>
                <a:cs typeface="Lucida Sans"/>
              </a:rPr>
              <a:t> Y.Z.).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funders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had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no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role</a:t>
            </a:r>
            <a:r>
              <a:rPr dirty="0" sz="800" spc="-35">
                <a:latin typeface="Lucida Sans"/>
                <a:cs typeface="Lucida Sans"/>
              </a:rPr>
              <a:t> in </a:t>
            </a:r>
            <a:r>
              <a:rPr dirty="0" sz="800" spc="-10">
                <a:latin typeface="Lucida Sans"/>
                <a:cs typeface="Lucida Sans"/>
              </a:rPr>
              <a:t>study </a:t>
            </a:r>
            <a:r>
              <a:rPr dirty="0" sz="800" spc="-20">
                <a:latin typeface="Lucida Sans"/>
                <a:cs typeface="Lucida Sans"/>
              </a:rPr>
              <a:t>design,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data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>
                <a:latin typeface="Lucida Sans"/>
                <a:cs typeface="Lucida Sans"/>
              </a:rPr>
              <a:t>collection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and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analysis,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decision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to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publish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or </a:t>
            </a:r>
            <a:r>
              <a:rPr dirty="0" sz="800" spc="-20">
                <a:latin typeface="Lucida Sans"/>
                <a:cs typeface="Lucida Sans"/>
              </a:rPr>
              <a:t>preparation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of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the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paper.</a:t>
            </a:r>
            <a:endParaRPr sz="800">
              <a:latin typeface="Lucida Sans"/>
              <a:cs typeface="Lucida Sans"/>
            </a:endParaRPr>
          </a:p>
          <a:p>
            <a:pPr marL="292735">
              <a:lnSpc>
                <a:spcPct val="100000"/>
              </a:lnSpc>
              <a:spcBef>
                <a:spcPts val="935"/>
              </a:spcBef>
            </a:pPr>
            <a:r>
              <a:rPr dirty="0" sz="1050" spc="110" b="1">
                <a:latin typeface="Calibri"/>
                <a:cs typeface="Calibri"/>
              </a:rPr>
              <a:t>Author</a:t>
            </a:r>
            <a:r>
              <a:rPr dirty="0" sz="1050" spc="-85" b="1">
                <a:latin typeface="Calibri"/>
                <a:cs typeface="Calibri"/>
              </a:rPr>
              <a:t> </a:t>
            </a:r>
            <a:r>
              <a:rPr dirty="0" sz="1050" spc="95" b="1">
                <a:latin typeface="Calibri"/>
                <a:cs typeface="Calibri"/>
              </a:rPr>
              <a:t>contributions</a:t>
            </a:r>
            <a:endParaRPr sz="1050">
              <a:latin typeface="Calibri"/>
              <a:cs typeface="Calibri"/>
            </a:endParaRPr>
          </a:p>
          <a:p>
            <a:pPr marL="292735" marR="191770">
              <a:lnSpc>
                <a:spcPts val="1080"/>
              </a:lnSpc>
              <a:spcBef>
                <a:spcPts val="5"/>
              </a:spcBef>
            </a:pPr>
            <a:r>
              <a:rPr dirty="0" sz="800" spc="-65">
                <a:latin typeface="Lucida Sans"/>
                <a:cs typeface="Lucida Sans"/>
              </a:rPr>
              <a:t>Y.Z.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conceived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project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designed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experiment.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P.L.F.</a:t>
            </a:r>
            <a:r>
              <a:rPr dirty="0" sz="800" spc="50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gave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additional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advice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on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experimental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design.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W.Z.,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Q.W.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C.Z. developed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pipeline.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W.Z.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50">
                <a:latin typeface="Lucida Sans"/>
                <a:cs typeface="Lucida Sans"/>
              </a:rPr>
              <a:t> Q.W.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performed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experiments</a:t>
            </a:r>
            <a:endParaRPr sz="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4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4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4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1299" y="576117"/>
            <a:ext cx="3109595" cy="1527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analyzed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data.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55">
                <a:latin typeface="Lucida Sans"/>
                <a:cs typeface="Lucida Sans"/>
              </a:rPr>
              <a:t>Y.L. </a:t>
            </a:r>
            <a:r>
              <a:rPr dirty="0" sz="800" spc="-20">
                <a:latin typeface="Lucida Sans"/>
                <a:cs typeface="Lucida Sans"/>
              </a:rPr>
              <a:t>developed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machine-</a:t>
            </a:r>
            <a:r>
              <a:rPr dirty="0" sz="800" spc="-35">
                <a:latin typeface="Lucida Sans"/>
                <a:cs typeface="Lucida Sans"/>
              </a:rPr>
              <a:t>learning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methods. </a:t>
            </a:r>
            <a:r>
              <a:rPr dirty="0" sz="800" spc="-40">
                <a:latin typeface="Lucida Sans"/>
                <a:cs typeface="Lucida Sans"/>
              </a:rPr>
              <a:t>W.Z.,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Q.W.,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P.L.F.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65">
                <a:latin typeface="Lucida Sans"/>
                <a:cs typeface="Lucida Sans"/>
              </a:rPr>
              <a:t>Y.Z.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wrote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paper.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All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authors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proofread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 </a:t>
            </a:r>
            <a:r>
              <a:rPr dirty="0" sz="800" spc="-30">
                <a:latin typeface="Lucida Sans"/>
                <a:cs typeface="Lucida Sans"/>
              </a:rPr>
              <a:t>approved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final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paper.</a:t>
            </a:r>
            <a:endParaRPr sz="8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050" spc="120" b="1">
                <a:latin typeface="Calibri"/>
                <a:cs typeface="Calibri"/>
              </a:rPr>
              <a:t>Competing</a:t>
            </a:r>
            <a:r>
              <a:rPr dirty="0" sz="1050" spc="-80" b="1">
                <a:latin typeface="Calibri"/>
                <a:cs typeface="Calibri"/>
              </a:rPr>
              <a:t> </a:t>
            </a:r>
            <a:r>
              <a:rPr dirty="0" sz="1050" spc="75" b="1">
                <a:latin typeface="Calibri"/>
                <a:cs typeface="Calibri"/>
              </a:rPr>
              <a:t>interests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800" spc="-40">
                <a:latin typeface="Lucida Sans"/>
                <a:cs typeface="Lucida Sans"/>
              </a:rPr>
              <a:t>The</a:t>
            </a:r>
            <a:r>
              <a:rPr dirty="0" sz="800" spc="-60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authors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declare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no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competing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interests.</a:t>
            </a:r>
            <a:endParaRPr sz="8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050" spc="95" b="1">
                <a:latin typeface="Calibri"/>
                <a:cs typeface="Calibri"/>
              </a:rPr>
              <a:t>Additional</a:t>
            </a:r>
            <a:r>
              <a:rPr dirty="0" sz="1050" spc="-40" b="1">
                <a:latin typeface="Calibri"/>
                <a:cs typeface="Calibri"/>
              </a:rPr>
              <a:t> </a:t>
            </a:r>
            <a:r>
              <a:rPr dirty="0" sz="1050" spc="85" b="1">
                <a:latin typeface="Calibri"/>
                <a:cs typeface="Calibri"/>
              </a:rPr>
              <a:t>information</a:t>
            </a:r>
            <a:endParaRPr sz="1050">
              <a:latin typeface="Calibri"/>
              <a:cs typeface="Calibri"/>
            </a:endParaRPr>
          </a:p>
          <a:p>
            <a:pPr marL="12700" marR="917575">
              <a:lnSpc>
                <a:spcPts val="1080"/>
              </a:lnSpc>
            </a:pPr>
            <a:r>
              <a:rPr dirty="0" sz="800" spc="-70">
                <a:latin typeface="Arial Black"/>
                <a:cs typeface="Arial Black"/>
              </a:rPr>
              <a:t>Supplementary</a:t>
            </a:r>
            <a:r>
              <a:rPr dirty="0" sz="800" spc="-100">
                <a:latin typeface="Arial Black"/>
                <a:cs typeface="Arial Black"/>
              </a:rPr>
              <a:t> </a:t>
            </a:r>
            <a:r>
              <a:rPr dirty="0" sz="800" spc="-70">
                <a:latin typeface="Arial Black"/>
                <a:cs typeface="Arial Black"/>
              </a:rPr>
              <a:t>information</a:t>
            </a:r>
            <a:r>
              <a:rPr dirty="0" sz="800" spc="-50">
                <a:latin typeface="Arial Black"/>
                <a:cs typeface="Arial Black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The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online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version </a:t>
            </a:r>
            <a:r>
              <a:rPr dirty="0" sz="800" spc="-30">
                <a:latin typeface="Lucida Sans"/>
                <a:cs typeface="Lucida Sans"/>
              </a:rPr>
              <a:t>contains </a:t>
            </a:r>
            <a:r>
              <a:rPr dirty="0" sz="800" spc="-35">
                <a:latin typeface="Lucida Sans"/>
                <a:cs typeface="Lucida Sans"/>
              </a:rPr>
              <a:t>supplementary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material</a:t>
            </a:r>
            <a:r>
              <a:rPr dirty="0" sz="800" spc="-3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available at 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2"/>
              </a:rPr>
              <a:t>https://doi.org/10.1038/s41592-</a:t>
            </a:r>
            <a:r>
              <a:rPr dirty="0" sz="800" spc="-40">
                <a:solidFill>
                  <a:srgbClr val="0069A5"/>
                </a:solidFill>
                <a:latin typeface="Lucida Sans"/>
                <a:cs typeface="Lucida Sans"/>
                <a:hlinkClick r:id="rId2"/>
              </a:rPr>
              <a:t>023-</a:t>
            </a:r>
            <a:r>
              <a:rPr dirty="0" sz="800" spc="-45">
                <a:solidFill>
                  <a:srgbClr val="0069A5"/>
                </a:solidFill>
                <a:latin typeface="Lucida Sans"/>
                <a:cs typeface="Lucida Sans"/>
                <a:hlinkClick r:id="rId2"/>
              </a:rPr>
              <a:t>02130-</a:t>
            </a:r>
            <a:r>
              <a:rPr dirty="0" sz="800" spc="-25">
                <a:solidFill>
                  <a:srgbClr val="0069A5"/>
                </a:solidFill>
                <a:latin typeface="Lucida Sans"/>
                <a:cs typeface="Lucida Sans"/>
                <a:hlinkClick r:id="rId2"/>
              </a:rPr>
              <a:t>4</a:t>
            </a:r>
            <a:r>
              <a:rPr dirty="0" sz="800" spc="-25">
                <a:latin typeface="Lucida Sans"/>
                <a:cs typeface="Lucida Sans"/>
              </a:rPr>
              <a:t>.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75392" y="576117"/>
            <a:ext cx="3167380" cy="29908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800" spc="-75">
                <a:latin typeface="Arial Black"/>
                <a:cs typeface="Arial Black"/>
              </a:rPr>
              <a:t>Correspondence</a:t>
            </a:r>
            <a:r>
              <a:rPr dirty="0" sz="800" spc="-100">
                <a:latin typeface="Arial Black"/>
                <a:cs typeface="Arial Black"/>
              </a:rPr>
              <a:t> </a:t>
            </a:r>
            <a:r>
              <a:rPr dirty="0" sz="800" spc="-70">
                <a:latin typeface="Arial Black"/>
                <a:cs typeface="Arial Black"/>
              </a:rPr>
              <a:t>and</a:t>
            </a:r>
            <a:r>
              <a:rPr dirty="0" sz="800" spc="-100">
                <a:latin typeface="Arial Black"/>
                <a:cs typeface="Arial Black"/>
              </a:rPr>
              <a:t> </a:t>
            </a:r>
            <a:r>
              <a:rPr dirty="0" sz="800" spc="-80">
                <a:latin typeface="Arial Black"/>
                <a:cs typeface="Arial Black"/>
              </a:rPr>
              <a:t>requests</a:t>
            </a:r>
            <a:r>
              <a:rPr dirty="0" sz="800" spc="-100">
                <a:latin typeface="Arial Black"/>
                <a:cs typeface="Arial Black"/>
              </a:rPr>
              <a:t> </a:t>
            </a:r>
            <a:r>
              <a:rPr dirty="0" sz="800" spc="-50">
                <a:latin typeface="Arial Black"/>
                <a:cs typeface="Arial Black"/>
              </a:rPr>
              <a:t>for</a:t>
            </a:r>
            <a:r>
              <a:rPr dirty="0" sz="800" spc="-100">
                <a:latin typeface="Arial Black"/>
                <a:cs typeface="Arial Black"/>
              </a:rPr>
              <a:t> </a:t>
            </a:r>
            <a:r>
              <a:rPr dirty="0" sz="800" spc="-80">
                <a:latin typeface="Arial Black"/>
                <a:cs typeface="Arial Black"/>
              </a:rPr>
              <a:t>materials</a:t>
            </a:r>
            <a:r>
              <a:rPr dirty="0" sz="800" spc="-105">
                <a:latin typeface="Arial Black"/>
                <a:cs typeface="Arial Black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should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be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addressed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to</a:t>
            </a:r>
            <a:endParaRPr sz="8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00" spc="-55">
                <a:latin typeface="Lucida Sans"/>
                <a:cs typeface="Lucida Sans"/>
              </a:rPr>
              <a:t>P.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Lydia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Freddolino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or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Yang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Zhang.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75392" y="985768"/>
            <a:ext cx="2934970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12000"/>
              </a:lnSpc>
              <a:spcBef>
                <a:spcPts val="100"/>
              </a:spcBef>
            </a:pPr>
            <a:r>
              <a:rPr dirty="0" sz="800" spc="-85">
                <a:latin typeface="Arial Black"/>
                <a:cs typeface="Arial Black"/>
              </a:rPr>
              <a:t>Peer</a:t>
            </a:r>
            <a:r>
              <a:rPr dirty="0" sz="800" spc="-110">
                <a:latin typeface="Arial Black"/>
                <a:cs typeface="Arial Black"/>
              </a:rPr>
              <a:t> </a:t>
            </a:r>
            <a:r>
              <a:rPr dirty="0" sz="800" spc="-80">
                <a:latin typeface="Arial Black"/>
                <a:cs typeface="Arial Black"/>
              </a:rPr>
              <a:t>review</a:t>
            </a:r>
            <a:r>
              <a:rPr dirty="0" sz="800" spc="-110">
                <a:latin typeface="Arial Black"/>
                <a:cs typeface="Arial Black"/>
              </a:rPr>
              <a:t> </a:t>
            </a:r>
            <a:r>
              <a:rPr dirty="0" sz="800" spc="-70">
                <a:latin typeface="Arial Black"/>
                <a:cs typeface="Arial Black"/>
              </a:rPr>
              <a:t>information </a:t>
            </a:r>
            <a:r>
              <a:rPr dirty="0" sz="800" spc="-10" i="1">
                <a:latin typeface="Arial"/>
                <a:cs typeface="Arial"/>
              </a:rPr>
              <a:t>Nature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Methods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spc="-50">
                <a:latin typeface="Lucida Sans"/>
                <a:cs typeface="Lucida Sans"/>
              </a:rPr>
              <a:t>thanks </a:t>
            </a:r>
            <a:r>
              <a:rPr dirty="0" sz="800" spc="-40">
                <a:latin typeface="Lucida Sans"/>
                <a:cs typeface="Lucida Sans"/>
              </a:rPr>
              <a:t>Nir</a:t>
            </a:r>
            <a:r>
              <a:rPr dirty="0" sz="800" spc="-4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Ben-</a:t>
            </a:r>
            <a:r>
              <a:rPr dirty="0" sz="800" spc="-55">
                <a:latin typeface="Lucida Sans"/>
                <a:cs typeface="Lucida Sans"/>
              </a:rPr>
              <a:t>Tal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and </a:t>
            </a:r>
            <a:r>
              <a:rPr dirty="0" sz="800" spc="-35">
                <a:latin typeface="Lucida Sans"/>
                <a:cs typeface="Lucida Sans"/>
              </a:rPr>
              <a:t>Andriy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Kryshtafovych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for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their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contribution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to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the</a:t>
            </a:r>
            <a:r>
              <a:rPr dirty="0" sz="800" spc="-6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peer</a:t>
            </a:r>
            <a:r>
              <a:rPr dirty="0" sz="800" spc="-70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review</a:t>
            </a:r>
            <a:r>
              <a:rPr dirty="0" sz="800" spc="50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of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this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work.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20">
                <a:latin typeface="Lucida Sans"/>
                <a:cs typeface="Lucida Sans"/>
              </a:rPr>
              <a:t>Peer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reviewer</a:t>
            </a:r>
            <a:r>
              <a:rPr dirty="0" sz="800" spc="-5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reports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are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available.</a:t>
            </a:r>
            <a:r>
              <a:rPr dirty="0" sz="800" spc="-55">
                <a:latin typeface="Lucida Sans"/>
                <a:cs typeface="Lucida Sans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Primary </a:t>
            </a:r>
            <a:r>
              <a:rPr dirty="0" sz="800" spc="-35">
                <a:latin typeface="Lucida Sans"/>
                <a:cs typeface="Lucida Sans"/>
              </a:rPr>
              <a:t>Handling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5">
                <a:latin typeface="Lucida Sans"/>
                <a:cs typeface="Lucida Sans"/>
              </a:rPr>
              <a:t>Editor: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Arunima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Singh,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45">
                <a:latin typeface="Lucida Sans"/>
                <a:cs typeface="Lucida Sans"/>
              </a:rPr>
              <a:t>in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collaboration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30">
                <a:latin typeface="Lucida Sans"/>
                <a:cs typeface="Lucida Sans"/>
              </a:rPr>
              <a:t>with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the</a:t>
            </a:r>
            <a:r>
              <a:rPr dirty="0" sz="800" spc="500">
                <a:latin typeface="Lucida Sans"/>
                <a:cs typeface="Lucida Sans"/>
              </a:rPr>
              <a:t> </a:t>
            </a:r>
            <a:r>
              <a:rPr dirty="0" sz="800" spc="-10" i="1">
                <a:latin typeface="Arial"/>
                <a:cs typeface="Arial"/>
              </a:rPr>
              <a:t>Nature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Methods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>
                <a:latin typeface="Lucida Sans"/>
                <a:cs typeface="Lucida Sans"/>
              </a:rPr>
              <a:t>team.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875392" y="1805071"/>
            <a:ext cx="2419350" cy="299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dirty="0" sz="800" spc="-75">
                <a:latin typeface="Arial Black"/>
                <a:cs typeface="Arial Black"/>
              </a:rPr>
              <a:t>Reprints</a:t>
            </a:r>
            <a:r>
              <a:rPr dirty="0" sz="800" spc="-105">
                <a:latin typeface="Arial Black"/>
                <a:cs typeface="Arial Black"/>
              </a:rPr>
              <a:t> </a:t>
            </a:r>
            <a:r>
              <a:rPr dirty="0" sz="800" spc="-70">
                <a:latin typeface="Arial Black"/>
                <a:cs typeface="Arial Black"/>
              </a:rPr>
              <a:t>and</a:t>
            </a:r>
            <a:r>
              <a:rPr dirty="0" sz="800" spc="-100">
                <a:latin typeface="Arial Black"/>
                <a:cs typeface="Arial Black"/>
              </a:rPr>
              <a:t> </a:t>
            </a:r>
            <a:r>
              <a:rPr dirty="0" sz="800" spc="-80">
                <a:latin typeface="Arial Black"/>
                <a:cs typeface="Arial Black"/>
              </a:rPr>
              <a:t>permissions</a:t>
            </a:r>
            <a:r>
              <a:rPr dirty="0" sz="800" spc="-100">
                <a:latin typeface="Arial Black"/>
                <a:cs typeface="Arial Black"/>
              </a:rPr>
              <a:t> </a:t>
            </a:r>
            <a:r>
              <a:rPr dirty="0" sz="800" spc="-70">
                <a:latin typeface="Arial Black"/>
                <a:cs typeface="Arial Black"/>
              </a:rPr>
              <a:t>information</a:t>
            </a:r>
            <a:r>
              <a:rPr dirty="0" sz="800" spc="-110">
                <a:latin typeface="Arial Black"/>
                <a:cs typeface="Arial Black"/>
              </a:rPr>
              <a:t> </a:t>
            </a:r>
            <a:r>
              <a:rPr dirty="0" sz="800" spc="-40">
                <a:latin typeface="Lucida Sans"/>
                <a:cs typeface="Lucida Sans"/>
              </a:rPr>
              <a:t>is</a:t>
            </a:r>
            <a:r>
              <a:rPr dirty="0" sz="800" spc="-35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available</a:t>
            </a:r>
            <a:r>
              <a:rPr dirty="0" sz="800" spc="-40">
                <a:latin typeface="Lucida Sans"/>
                <a:cs typeface="Lucida Sans"/>
              </a:rPr>
              <a:t> </a:t>
            </a:r>
            <a:r>
              <a:rPr dirty="0" sz="800" spc="-25">
                <a:latin typeface="Lucida Sans"/>
                <a:cs typeface="Lucida Sans"/>
              </a:rPr>
              <a:t>at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3"/>
              </a:rPr>
              <a:t>www.nature.com/reprints</a:t>
            </a:r>
            <a:r>
              <a:rPr dirty="0" sz="800" spc="-10">
                <a:latin typeface="Lucida Sans"/>
                <a:cs typeface="Lucida Sans"/>
              </a:rPr>
              <a:t>.</a:t>
            </a:r>
            <a:endParaRPr sz="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067863" y="82"/>
            <a:ext cx="262890" cy="9784080"/>
            <a:chOff x="7067863" y="82"/>
            <a:chExt cx="262890" cy="9784080"/>
          </a:xfrm>
        </p:grpSpPr>
        <p:sp>
          <p:nvSpPr>
            <p:cNvPr id="3" name="object 3" descr=""/>
            <p:cNvSpPr/>
            <p:nvPr/>
          </p:nvSpPr>
          <p:spPr>
            <a:xfrm>
              <a:off x="7067855" y="90"/>
              <a:ext cx="262890" cy="9784080"/>
            </a:xfrm>
            <a:custGeom>
              <a:avLst/>
              <a:gdLst/>
              <a:ahLst/>
              <a:cxnLst/>
              <a:rect l="l" t="t" r="r" b="b"/>
              <a:pathLst>
                <a:path w="262890" h="9784080">
                  <a:moveTo>
                    <a:pt x="262382" y="0"/>
                  </a:moveTo>
                  <a:lnTo>
                    <a:pt x="0" y="0"/>
                  </a:lnTo>
                  <a:lnTo>
                    <a:pt x="0" y="177800"/>
                  </a:lnTo>
                  <a:lnTo>
                    <a:pt x="0" y="9784067"/>
                  </a:lnTo>
                  <a:lnTo>
                    <a:pt x="262382" y="9784067"/>
                  </a:lnTo>
                  <a:lnTo>
                    <a:pt x="262382" y="177800"/>
                  </a:lnTo>
                  <a:lnTo>
                    <a:pt x="262382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183487" y="9355136"/>
              <a:ext cx="20955" cy="80645"/>
            </a:xfrm>
            <a:custGeom>
              <a:avLst/>
              <a:gdLst/>
              <a:ahLst/>
              <a:cxnLst/>
              <a:rect l="l" t="t" r="r" b="b"/>
              <a:pathLst>
                <a:path w="20954" h="80645">
                  <a:moveTo>
                    <a:pt x="20752" y="80047"/>
                  </a:moveTo>
                  <a:lnTo>
                    <a:pt x="14823" y="80047"/>
                  </a:lnTo>
                  <a:lnTo>
                    <a:pt x="14823" y="5929"/>
                  </a:lnTo>
                  <a:lnTo>
                    <a:pt x="1482" y="13341"/>
                  </a:lnTo>
                  <a:lnTo>
                    <a:pt x="0" y="8894"/>
                  </a:lnTo>
                  <a:lnTo>
                    <a:pt x="14823" y="0"/>
                  </a:lnTo>
                  <a:lnTo>
                    <a:pt x="20752" y="0"/>
                  </a:lnTo>
                  <a:lnTo>
                    <a:pt x="20752" y="800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734" y="379482"/>
              <a:ext cx="85976" cy="226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734" y="628518"/>
              <a:ext cx="69670" cy="8745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9016" y="764894"/>
              <a:ext cx="124517" cy="34390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734" y="1128071"/>
              <a:ext cx="93388" cy="8597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131605" y="1292612"/>
              <a:ext cx="135255" cy="6350"/>
            </a:xfrm>
            <a:custGeom>
              <a:avLst/>
              <a:gdLst/>
              <a:ahLst/>
              <a:cxnLst/>
              <a:rect l="l" t="t" r="r" b="b"/>
              <a:pathLst>
                <a:path w="135254" h="6350">
                  <a:moveTo>
                    <a:pt x="134894" y="5929"/>
                  </a:moveTo>
                  <a:lnTo>
                    <a:pt x="0" y="5929"/>
                  </a:lnTo>
                  <a:lnTo>
                    <a:pt x="0" y="0"/>
                  </a:lnTo>
                  <a:lnTo>
                    <a:pt x="134894" y="0"/>
                  </a:lnTo>
                  <a:lnTo>
                    <a:pt x="134894" y="5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4569" y="1380071"/>
              <a:ext cx="121552" cy="103468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111" y="7995816"/>
              <a:ext cx="71153" cy="23717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3111" y="8255228"/>
              <a:ext cx="65223" cy="13489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174593" y="8410876"/>
              <a:ext cx="64135" cy="16510"/>
            </a:xfrm>
            <a:custGeom>
              <a:avLst/>
              <a:gdLst/>
              <a:ahLst/>
              <a:cxnLst/>
              <a:rect l="l" t="t" r="r" b="b"/>
              <a:pathLst>
                <a:path w="64134" h="16509">
                  <a:moveTo>
                    <a:pt x="63741" y="16305"/>
                  </a:moveTo>
                  <a:lnTo>
                    <a:pt x="0" y="4447"/>
                  </a:lnTo>
                  <a:lnTo>
                    <a:pt x="0" y="0"/>
                  </a:lnTo>
                  <a:lnTo>
                    <a:pt x="59294" y="10376"/>
                  </a:lnTo>
                  <a:lnTo>
                    <a:pt x="53364" y="1482"/>
                  </a:lnTo>
                  <a:lnTo>
                    <a:pt x="56329" y="0"/>
                  </a:lnTo>
                  <a:lnTo>
                    <a:pt x="63741" y="11858"/>
                  </a:lnTo>
                  <a:lnTo>
                    <a:pt x="63741" y="16305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2753" y="443223"/>
            <a:ext cx="2806096" cy="438776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5040003" y="889412"/>
            <a:ext cx="1863725" cy="0"/>
          </a:xfrm>
          <a:custGeom>
            <a:avLst/>
            <a:gdLst/>
            <a:ahLst/>
            <a:cxnLst/>
            <a:rect l="l" t="t" r="r" b="b"/>
            <a:pathLst>
              <a:path w="1863725" h="0">
                <a:moveTo>
                  <a:pt x="0" y="0"/>
                </a:moveTo>
                <a:lnTo>
                  <a:pt x="1863318" y="0"/>
                </a:lnTo>
              </a:path>
            </a:pathLst>
          </a:custGeom>
          <a:ln w="7411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1508" y="767859"/>
            <a:ext cx="1107318" cy="97835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5044450" y="779718"/>
            <a:ext cx="449580" cy="85090"/>
            <a:chOff x="5044450" y="779718"/>
            <a:chExt cx="449580" cy="85090"/>
          </a:xfrm>
        </p:grpSpPr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4450" y="785647"/>
              <a:ext cx="185294" cy="7856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57909" y="779718"/>
              <a:ext cx="235694" cy="84494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825955" y="981318"/>
            <a:ext cx="3077366" cy="122294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269788" y="1557953"/>
            <a:ext cx="6669405" cy="248920"/>
            <a:chOff x="269788" y="1557953"/>
            <a:chExt cx="6669405" cy="248920"/>
          </a:xfrm>
        </p:grpSpPr>
        <p:sp>
          <p:nvSpPr>
            <p:cNvPr id="22" name="object 22" descr=""/>
            <p:cNvSpPr/>
            <p:nvPr/>
          </p:nvSpPr>
          <p:spPr>
            <a:xfrm>
              <a:off x="269788" y="1802542"/>
              <a:ext cx="6669405" cy="0"/>
            </a:xfrm>
            <a:custGeom>
              <a:avLst/>
              <a:gdLst/>
              <a:ahLst/>
              <a:cxnLst/>
              <a:rect l="l" t="t" r="r" b="b"/>
              <a:pathLst>
                <a:path w="6669405" h="0">
                  <a:moveTo>
                    <a:pt x="0" y="0"/>
                  </a:moveTo>
                  <a:lnTo>
                    <a:pt x="6669110" y="0"/>
                  </a:lnTo>
                </a:path>
              </a:pathLst>
            </a:custGeom>
            <a:ln w="7411">
              <a:solidFill>
                <a:srgbClr val="ED1C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5741" y="1557953"/>
              <a:ext cx="1040612" cy="22531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7883" y="1559436"/>
              <a:ext cx="1021341" cy="223835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15741" y="1895930"/>
            <a:ext cx="6489745" cy="232729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269788" y="2740872"/>
            <a:ext cx="6669405" cy="158115"/>
            <a:chOff x="269788" y="2740872"/>
            <a:chExt cx="6669405" cy="158115"/>
          </a:xfrm>
        </p:grpSpPr>
        <p:sp>
          <p:nvSpPr>
            <p:cNvPr id="27" name="object 27" descr=""/>
            <p:cNvSpPr/>
            <p:nvPr/>
          </p:nvSpPr>
          <p:spPr>
            <a:xfrm>
              <a:off x="269788" y="2895037"/>
              <a:ext cx="6669405" cy="0"/>
            </a:xfrm>
            <a:custGeom>
              <a:avLst/>
              <a:gdLst/>
              <a:ahLst/>
              <a:cxnLst/>
              <a:rect l="l" t="t" r="r" b="b"/>
              <a:pathLst>
                <a:path w="6669405" h="0">
                  <a:moveTo>
                    <a:pt x="0" y="0"/>
                  </a:moveTo>
                  <a:lnTo>
                    <a:pt x="6669110" y="0"/>
                  </a:lnTo>
                </a:path>
              </a:pathLst>
            </a:custGeom>
            <a:ln w="7411">
              <a:solidFill>
                <a:srgbClr val="ED1C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259" y="2740872"/>
              <a:ext cx="601835" cy="112659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318706" y="2957296"/>
            <a:ext cx="6066155" cy="98425"/>
            <a:chOff x="318706" y="2957296"/>
            <a:chExt cx="6066155" cy="98425"/>
          </a:xfrm>
        </p:grpSpPr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8706" y="2964707"/>
              <a:ext cx="134894" cy="71152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87692" y="2958784"/>
              <a:ext cx="60960" cy="77470"/>
            </a:xfrm>
            <a:custGeom>
              <a:avLst/>
              <a:gdLst/>
              <a:ahLst/>
              <a:cxnLst/>
              <a:rect l="l" t="t" r="r" b="b"/>
              <a:pathLst>
                <a:path w="60959" h="77469">
                  <a:moveTo>
                    <a:pt x="38531" y="37058"/>
                  </a:moveTo>
                  <a:lnTo>
                    <a:pt x="37058" y="35572"/>
                  </a:lnTo>
                  <a:lnTo>
                    <a:pt x="37058" y="31127"/>
                  </a:lnTo>
                  <a:lnTo>
                    <a:pt x="35572" y="28168"/>
                  </a:lnTo>
                  <a:lnTo>
                    <a:pt x="31127" y="23723"/>
                  </a:lnTo>
                  <a:lnTo>
                    <a:pt x="28155" y="23723"/>
                  </a:lnTo>
                  <a:lnTo>
                    <a:pt x="26682" y="22237"/>
                  </a:lnTo>
                  <a:lnTo>
                    <a:pt x="14820" y="22237"/>
                  </a:lnTo>
                  <a:lnTo>
                    <a:pt x="13335" y="23723"/>
                  </a:lnTo>
                  <a:lnTo>
                    <a:pt x="10375" y="23723"/>
                  </a:lnTo>
                  <a:lnTo>
                    <a:pt x="8890" y="25196"/>
                  </a:lnTo>
                  <a:lnTo>
                    <a:pt x="5930" y="25196"/>
                  </a:lnTo>
                  <a:lnTo>
                    <a:pt x="4445" y="26682"/>
                  </a:lnTo>
                  <a:lnTo>
                    <a:pt x="2959" y="26682"/>
                  </a:lnTo>
                  <a:lnTo>
                    <a:pt x="2959" y="32613"/>
                  </a:lnTo>
                  <a:lnTo>
                    <a:pt x="5930" y="32613"/>
                  </a:lnTo>
                  <a:lnTo>
                    <a:pt x="5930" y="31127"/>
                  </a:lnTo>
                  <a:lnTo>
                    <a:pt x="8890" y="31127"/>
                  </a:lnTo>
                  <a:lnTo>
                    <a:pt x="10375" y="29641"/>
                  </a:lnTo>
                  <a:lnTo>
                    <a:pt x="13335" y="29641"/>
                  </a:lnTo>
                  <a:lnTo>
                    <a:pt x="14820" y="28168"/>
                  </a:lnTo>
                  <a:lnTo>
                    <a:pt x="23710" y="28168"/>
                  </a:lnTo>
                  <a:lnTo>
                    <a:pt x="25196" y="29641"/>
                  </a:lnTo>
                  <a:lnTo>
                    <a:pt x="26682" y="29641"/>
                  </a:lnTo>
                  <a:lnTo>
                    <a:pt x="28155" y="31127"/>
                  </a:lnTo>
                  <a:lnTo>
                    <a:pt x="29641" y="31127"/>
                  </a:lnTo>
                  <a:lnTo>
                    <a:pt x="29641" y="32613"/>
                  </a:lnTo>
                  <a:lnTo>
                    <a:pt x="31127" y="34099"/>
                  </a:lnTo>
                  <a:lnTo>
                    <a:pt x="31127" y="37058"/>
                  </a:lnTo>
                  <a:lnTo>
                    <a:pt x="32600" y="40017"/>
                  </a:lnTo>
                  <a:lnTo>
                    <a:pt x="32600" y="45948"/>
                  </a:lnTo>
                  <a:lnTo>
                    <a:pt x="32600" y="51879"/>
                  </a:lnTo>
                  <a:lnTo>
                    <a:pt x="32600" y="63741"/>
                  </a:lnTo>
                  <a:lnTo>
                    <a:pt x="29641" y="66700"/>
                  </a:lnTo>
                  <a:lnTo>
                    <a:pt x="23710" y="69672"/>
                  </a:lnTo>
                  <a:lnTo>
                    <a:pt x="22225" y="71158"/>
                  </a:lnTo>
                  <a:lnTo>
                    <a:pt x="10375" y="71158"/>
                  </a:lnTo>
                  <a:lnTo>
                    <a:pt x="8890" y="68186"/>
                  </a:lnTo>
                  <a:lnTo>
                    <a:pt x="5930" y="66700"/>
                  </a:lnTo>
                  <a:lnTo>
                    <a:pt x="5930" y="57810"/>
                  </a:lnTo>
                  <a:lnTo>
                    <a:pt x="10375" y="53365"/>
                  </a:lnTo>
                  <a:lnTo>
                    <a:pt x="14820" y="53365"/>
                  </a:lnTo>
                  <a:lnTo>
                    <a:pt x="16306" y="51879"/>
                  </a:lnTo>
                  <a:lnTo>
                    <a:pt x="32600" y="51879"/>
                  </a:lnTo>
                  <a:lnTo>
                    <a:pt x="32600" y="45948"/>
                  </a:lnTo>
                  <a:lnTo>
                    <a:pt x="16306" y="45948"/>
                  </a:lnTo>
                  <a:lnTo>
                    <a:pt x="13335" y="47434"/>
                  </a:lnTo>
                  <a:lnTo>
                    <a:pt x="10375" y="47434"/>
                  </a:lnTo>
                  <a:lnTo>
                    <a:pt x="8890" y="48920"/>
                  </a:lnTo>
                  <a:lnTo>
                    <a:pt x="5930" y="50406"/>
                  </a:lnTo>
                  <a:lnTo>
                    <a:pt x="1473" y="54851"/>
                  </a:lnTo>
                  <a:lnTo>
                    <a:pt x="0" y="57810"/>
                  </a:lnTo>
                  <a:lnTo>
                    <a:pt x="0" y="68186"/>
                  </a:lnTo>
                  <a:lnTo>
                    <a:pt x="1473" y="69672"/>
                  </a:lnTo>
                  <a:lnTo>
                    <a:pt x="2959" y="72631"/>
                  </a:lnTo>
                  <a:lnTo>
                    <a:pt x="4445" y="72631"/>
                  </a:lnTo>
                  <a:lnTo>
                    <a:pt x="7404" y="75603"/>
                  </a:lnTo>
                  <a:lnTo>
                    <a:pt x="8890" y="75603"/>
                  </a:lnTo>
                  <a:lnTo>
                    <a:pt x="11849" y="77076"/>
                  </a:lnTo>
                  <a:lnTo>
                    <a:pt x="22225" y="77076"/>
                  </a:lnTo>
                  <a:lnTo>
                    <a:pt x="25196" y="74117"/>
                  </a:lnTo>
                  <a:lnTo>
                    <a:pt x="31127" y="71158"/>
                  </a:lnTo>
                  <a:lnTo>
                    <a:pt x="32600" y="68186"/>
                  </a:lnTo>
                  <a:lnTo>
                    <a:pt x="32600" y="75603"/>
                  </a:lnTo>
                  <a:lnTo>
                    <a:pt x="38531" y="75603"/>
                  </a:lnTo>
                  <a:lnTo>
                    <a:pt x="38531" y="68186"/>
                  </a:lnTo>
                  <a:lnTo>
                    <a:pt x="38531" y="51879"/>
                  </a:lnTo>
                  <a:lnTo>
                    <a:pt x="38531" y="37058"/>
                  </a:lnTo>
                  <a:close/>
                </a:path>
                <a:path w="60959" h="77469">
                  <a:moveTo>
                    <a:pt x="60769" y="0"/>
                  </a:moveTo>
                  <a:lnTo>
                    <a:pt x="54838" y="0"/>
                  </a:lnTo>
                  <a:lnTo>
                    <a:pt x="54838" y="75603"/>
                  </a:lnTo>
                  <a:lnTo>
                    <a:pt x="60769" y="75603"/>
                  </a:lnTo>
                  <a:lnTo>
                    <a:pt x="607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7741" y="2958778"/>
              <a:ext cx="429882" cy="7708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3930" y="2957296"/>
              <a:ext cx="5370568" cy="97835"/>
            </a:xfrm>
            <a:prstGeom prst="rect">
              <a:avLst/>
            </a:prstGeom>
          </p:spPr>
        </p:pic>
      </p:grpSp>
      <p:pic>
        <p:nvPicPr>
          <p:cNvPr id="34" name="object 3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09811" y="3170755"/>
            <a:ext cx="133411" cy="94870"/>
          </a:xfrm>
          <a:prstGeom prst="rect">
            <a:avLst/>
          </a:prstGeom>
        </p:spPr>
      </p:pic>
      <p:sp>
        <p:nvSpPr>
          <p:cNvPr id="35" name="object 35" descr=""/>
          <p:cNvSpPr/>
          <p:nvPr/>
        </p:nvSpPr>
        <p:spPr>
          <a:xfrm>
            <a:off x="337976" y="337235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90" h="123189">
                <a:moveTo>
                  <a:pt x="0" y="0"/>
                </a:moveTo>
                <a:lnTo>
                  <a:pt x="123035" y="0"/>
                </a:lnTo>
                <a:lnTo>
                  <a:pt x="123035" y="123035"/>
                </a:lnTo>
                <a:lnTo>
                  <a:pt x="0" y="123035"/>
                </a:lnTo>
                <a:lnTo>
                  <a:pt x="0" y="0"/>
                </a:lnTo>
                <a:close/>
              </a:path>
            </a:pathLst>
          </a:custGeom>
          <a:ln w="7411">
            <a:solidFill>
              <a:srgbClr val="5762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337976" y="3582849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90" h="123189">
                <a:moveTo>
                  <a:pt x="0" y="0"/>
                </a:moveTo>
                <a:lnTo>
                  <a:pt x="123035" y="0"/>
                </a:lnTo>
                <a:lnTo>
                  <a:pt x="123035" y="123035"/>
                </a:lnTo>
                <a:lnTo>
                  <a:pt x="0" y="123035"/>
                </a:lnTo>
                <a:lnTo>
                  <a:pt x="0" y="0"/>
                </a:lnTo>
                <a:close/>
              </a:path>
            </a:pathLst>
          </a:custGeom>
          <a:ln w="7411">
            <a:solidFill>
              <a:srgbClr val="5762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337976" y="3845226"/>
            <a:ext cx="123189" cy="125095"/>
          </a:xfrm>
          <a:custGeom>
            <a:avLst/>
            <a:gdLst/>
            <a:ahLst/>
            <a:cxnLst/>
            <a:rect l="l" t="t" r="r" b="b"/>
            <a:pathLst>
              <a:path w="123190" h="125095">
                <a:moveTo>
                  <a:pt x="0" y="0"/>
                </a:moveTo>
                <a:lnTo>
                  <a:pt x="123035" y="0"/>
                </a:lnTo>
                <a:lnTo>
                  <a:pt x="123035" y="124517"/>
                </a:lnTo>
                <a:lnTo>
                  <a:pt x="0" y="124517"/>
                </a:lnTo>
                <a:lnTo>
                  <a:pt x="0" y="0"/>
                </a:lnTo>
                <a:close/>
              </a:path>
            </a:pathLst>
          </a:custGeom>
          <a:ln w="7411">
            <a:solidFill>
              <a:srgbClr val="5762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337976" y="4319579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90" h="123189">
                <a:moveTo>
                  <a:pt x="0" y="0"/>
                </a:moveTo>
                <a:lnTo>
                  <a:pt x="123035" y="0"/>
                </a:lnTo>
                <a:lnTo>
                  <a:pt x="123035" y="123035"/>
                </a:lnTo>
                <a:lnTo>
                  <a:pt x="0" y="123035"/>
                </a:lnTo>
                <a:lnTo>
                  <a:pt x="0" y="0"/>
                </a:lnTo>
                <a:close/>
              </a:path>
            </a:pathLst>
          </a:custGeom>
          <a:ln w="7411">
            <a:solidFill>
              <a:srgbClr val="57625B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9" name="object 39" descr=""/>
          <p:cNvGrpSpPr/>
          <p:nvPr/>
        </p:nvGrpSpPr>
        <p:grpSpPr>
          <a:xfrm>
            <a:off x="334270" y="3115908"/>
            <a:ext cx="6537959" cy="2833370"/>
            <a:chOff x="334270" y="3115908"/>
            <a:chExt cx="6537959" cy="2833370"/>
          </a:xfrm>
        </p:grpSpPr>
        <p:sp>
          <p:nvSpPr>
            <p:cNvPr id="40" name="object 40" descr=""/>
            <p:cNvSpPr/>
            <p:nvPr/>
          </p:nvSpPr>
          <p:spPr>
            <a:xfrm>
              <a:off x="337976" y="4599744"/>
              <a:ext cx="123189" cy="123189"/>
            </a:xfrm>
            <a:custGeom>
              <a:avLst/>
              <a:gdLst/>
              <a:ahLst/>
              <a:cxnLst/>
              <a:rect l="l" t="t" r="r" b="b"/>
              <a:pathLst>
                <a:path w="123190" h="123189">
                  <a:moveTo>
                    <a:pt x="0" y="0"/>
                  </a:moveTo>
                  <a:lnTo>
                    <a:pt x="123035" y="0"/>
                  </a:lnTo>
                  <a:lnTo>
                    <a:pt x="123035" y="123035"/>
                  </a:lnTo>
                  <a:lnTo>
                    <a:pt x="0" y="123035"/>
                  </a:lnTo>
                  <a:lnTo>
                    <a:pt x="0" y="0"/>
                  </a:lnTo>
                  <a:close/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4270" y="3115908"/>
              <a:ext cx="6537922" cy="283277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337976" y="4952544"/>
              <a:ext cx="123189" cy="125095"/>
            </a:xfrm>
            <a:custGeom>
              <a:avLst/>
              <a:gdLst/>
              <a:ahLst/>
              <a:cxnLst/>
              <a:rect l="l" t="t" r="r" b="b"/>
              <a:pathLst>
                <a:path w="123190" h="125095">
                  <a:moveTo>
                    <a:pt x="0" y="0"/>
                  </a:moveTo>
                  <a:lnTo>
                    <a:pt x="123035" y="0"/>
                  </a:lnTo>
                  <a:lnTo>
                    <a:pt x="123035" y="124517"/>
                  </a:lnTo>
                  <a:lnTo>
                    <a:pt x="0" y="124517"/>
                  </a:lnTo>
                  <a:lnTo>
                    <a:pt x="0" y="0"/>
                  </a:lnTo>
                  <a:close/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269788" y="6182898"/>
            <a:ext cx="6669405" cy="167005"/>
            <a:chOff x="269788" y="6182898"/>
            <a:chExt cx="6669405" cy="167005"/>
          </a:xfrm>
        </p:grpSpPr>
        <p:sp>
          <p:nvSpPr>
            <p:cNvPr id="44" name="object 44" descr=""/>
            <p:cNvSpPr/>
            <p:nvPr/>
          </p:nvSpPr>
          <p:spPr>
            <a:xfrm>
              <a:off x="269788" y="6345957"/>
              <a:ext cx="6669405" cy="0"/>
            </a:xfrm>
            <a:custGeom>
              <a:avLst/>
              <a:gdLst/>
              <a:ahLst/>
              <a:cxnLst/>
              <a:rect l="l" t="t" r="r" b="b"/>
              <a:pathLst>
                <a:path w="6669405" h="0">
                  <a:moveTo>
                    <a:pt x="0" y="0"/>
                  </a:moveTo>
                  <a:lnTo>
                    <a:pt x="6669110" y="0"/>
                  </a:lnTo>
                </a:path>
              </a:pathLst>
            </a:custGeom>
            <a:ln w="7411">
              <a:solidFill>
                <a:srgbClr val="ED1C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4259" y="6182898"/>
              <a:ext cx="1289647" cy="121553"/>
            </a:xfrm>
            <a:prstGeom prst="rect">
              <a:avLst/>
            </a:prstGeom>
          </p:spPr>
        </p:pic>
      </p:grpSp>
      <p:pic>
        <p:nvPicPr>
          <p:cNvPr id="46" name="object 46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18706" y="6440828"/>
            <a:ext cx="2414754" cy="97835"/>
          </a:xfrm>
          <a:prstGeom prst="rect">
            <a:avLst/>
          </a:prstGeom>
        </p:spPr>
      </p:pic>
      <p:sp>
        <p:nvSpPr>
          <p:cNvPr id="47" name="object 47" descr=""/>
          <p:cNvSpPr/>
          <p:nvPr/>
        </p:nvSpPr>
        <p:spPr>
          <a:xfrm>
            <a:off x="1230353" y="6603886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1230353" y="6603886"/>
            <a:ext cx="5670550" cy="410845"/>
          </a:xfrm>
          <a:custGeom>
            <a:avLst/>
            <a:gdLst/>
            <a:ahLst/>
            <a:cxnLst/>
            <a:rect l="l" t="t" r="r" b="b"/>
            <a:pathLst>
              <a:path w="5670550" h="410845">
                <a:moveTo>
                  <a:pt x="0" y="410612"/>
                </a:moveTo>
                <a:lnTo>
                  <a:pt x="5625533" y="410612"/>
                </a:lnTo>
              </a:path>
              <a:path w="5670550" h="410845">
                <a:moveTo>
                  <a:pt x="5670003" y="44470"/>
                </a:moveTo>
                <a:lnTo>
                  <a:pt x="5670003" y="366141"/>
                </a:lnTo>
              </a:path>
              <a:path w="5670550" h="410845">
                <a:moveTo>
                  <a:pt x="5625533" y="410612"/>
                </a:moveTo>
                <a:lnTo>
                  <a:pt x="5643112" y="407207"/>
                </a:lnTo>
                <a:lnTo>
                  <a:pt x="5657218" y="397826"/>
                </a:lnTo>
                <a:lnTo>
                  <a:pt x="5666598" y="383721"/>
                </a:lnTo>
                <a:lnTo>
                  <a:pt x="5670003" y="366141"/>
                </a:lnTo>
              </a:path>
              <a:path w="5670550" h="410845">
                <a:moveTo>
                  <a:pt x="5670003" y="44470"/>
                </a:moveTo>
                <a:lnTo>
                  <a:pt x="5666598" y="26890"/>
                </a:lnTo>
                <a:lnTo>
                  <a:pt x="5657218" y="12785"/>
                </a:lnTo>
                <a:lnTo>
                  <a:pt x="5643112" y="3404"/>
                </a:ln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9" name="object 4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06164" y="6661698"/>
            <a:ext cx="649271" cy="77082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80694" y="6600180"/>
            <a:ext cx="5390580" cy="418023"/>
          </a:xfrm>
          <a:prstGeom prst="rect">
            <a:avLst/>
          </a:prstGeom>
        </p:spPr>
      </p:pic>
      <p:sp>
        <p:nvSpPr>
          <p:cNvPr id="51" name="object 51" descr=""/>
          <p:cNvSpPr/>
          <p:nvPr/>
        </p:nvSpPr>
        <p:spPr>
          <a:xfrm>
            <a:off x="1230353" y="7084169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1230353" y="7852029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3" name="object 53" descr=""/>
          <p:cNvGrpSpPr/>
          <p:nvPr/>
        </p:nvGrpSpPr>
        <p:grpSpPr>
          <a:xfrm>
            <a:off x="315741" y="7080463"/>
            <a:ext cx="6588759" cy="1010285"/>
            <a:chOff x="315741" y="7080463"/>
            <a:chExt cx="6588759" cy="1010285"/>
          </a:xfrm>
        </p:grpSpPr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6164" y="7141981"/>
              <a:ext cx="564776" cy="96353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5741" y="7080463"/>
              <a:ext cx="6588321" cy="1010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067863" y="82"/>
            <a:ext cx="262890" cy="9784080"/>
            <a:chOff x="7067863" y="82"/>
            <a:chExt cx="262890" cy="9784080"/>
          </a:xfrm>
        </p:grpSpPr>
        <p:sp>
          <p:nvSpPr>
            <p:cNvPr id="3" name="object 3" descr=""/>
            <p:cNvSpPr/>
            <p:nvPr/>
          </p:nvSpPr>
          <p:spPr>
            <a:xfrm>
              <a:off x="7067855" y="90"/>
              <a:ext cx="262890" cy="9784080"/>
            </a:xfrm>
            <a:custGeom>
              <a:avLst/>
              <a:gdLst/>
              <a:ahLst/>
              <a:cxnLst/>
              <a:rect l="l" t="t" r="r" b="b"/>
              <a:pathLst>
                <a:path w="262890" h="9784080">
                  <a:moveTo>
                    <a:pt x="262382" y="0"/>
                  </a:moveTo>
                  <a:lnTo>
                    <a:pt x="0" y="0"/>
                  </a:lnTo>
                  <a:lnTo>
                    <a:pt x="0" y="177800"/>
                  </a:lnTo>
                  <a:lnTo>
                    <a:pt x="0" y="9784067"/>
                  </a:lnTo>
                  <a:lnTo>
                    <a:pt x="262382" y="9784067"/>
                  </a:lnTo>
                  <a:lnTo>
                    <a:pt x="262382" y="177800"/>
                  </a:lnTo>
                  <a:lnTo>
                    <a:pt x="262382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174593" y="9353653"/>
              <a:ext cx="49530" cy="81915"/>
            </a:xfrm>
            <a:custGeom>
              <a:avLst/>
              <a:gdLst/>
              <a:ahLst/>
              <a:cxnLst/>
              <a:rect l="l" t="t" r="r" b="b"/>
              <a:pathLst>
                <a:path w="49529" h="81915">
                  <a:moveTo>
                    <a:pt x="5929" y="11858"/>
                  </a:moveTo>
                  <a:lnTo>
                    <a:pt x="2964" y="7411"/>
                  </a:lnTo>
                  <a:lnTo>
                    <a:pt x="8894" y="2964"/>
                  </a:lnTo>
                  <a:lnTo>
                    <a:pt x="16305" y="0"/>
                  </a:lnTo>
                  <a:lnTo>
                    <a:pt x="23717" y="0"/>
                  </a:lnTo>
                  <a:lnTo>
                    <a:pt x="34070" y="1991"/>
                  </a:lnTo>
                  <a:lnTo>
                    <a:pt x="37415" y="4447"/>
                  </a:lnTo>
                  <a:lnTo>
                    <a:pt x="14823" y="4447"/>
                  </a:lnTo>
                  <a:lnTo>
                    <a:pt x="8894" y="8894"/>
                  </a:lnTo>
                  <a:lnTo>
                    <a:pt x="5929" y="11858"/>
                  </a:lnTo>
                  <a:close/>
                </a:path>
                <a:path w="49529" h="81915">
                  <a:moveTo>
                    <a:pt x="48917" y="81529"/>
                  </a:moveTo>
                  <a:lnTo>
                    <a:pt x="0" y="81529"/>
                  </a:lnTo>
                  <a:lnTo>
                    <a:pt x="0" y="77082"/>
                  </a:lnTo>
                  <a:lnTo>
                    <a:pt x="7411" y="69670"/>
                  </a:lnTo>
                  <a:lnTo>
                    <a:pt x="22513" y="54962"/>
                  </a:lnTo>
                  <a:lnTo>
                    <a:pt x="32611" y="43173"/>
                  </a:lnTo>
                  <a:lnTo>
                    <a:pt x="38263" y="32773"/>
                  </a:lnTo>
                  <a:lnTo>
                    <a:pt x="40023" y="22235"/>
                  </a:lnTo>
                  <a:lnTo>
                    <a:pt x="40023" y="13341"/>
                  </a:lnTo>
                  <a:lnTo>
                    <a:pt x="37058" y="4447"/>
                  </a:lnTo>
                  <a:lnTo>
                    <a:pt x="37415" y="4447"/>
                  </a:lnTo>
                  <a:lnTo>
                    <a:pt x="40950" y="7041"/>
                  </a:lnTo>
                  <a:lnTo>
                    <a:pt x="44771" y="13758"/>
                  </a:lnTo>
                  <a:lnTo>
                    <a:pt x="45952" y="20752"/>
                  </a:lnTo>
                  <a:lnTo>
                    <a:pt x="43798" y="32588"/>
                  </a:lnTo>
                  <a:lnTo>
                    <a:pt x="37614" y="44285"/>
                  </a:lnTo>
                  <a:lnTo>
                    <a:pt x="27817" y="56815"/>
                  </a:lnTo>
                  <a:lnTo>
                    <a:pt x="14823" y="71152"/>
                  </a:lnTo>
                  <a:lnTo>
                    <a:pt x="8894" y="77082"/>
                  </a:lnTo>
                  <a:lnTo>
                    <a:pt x="48917" y="77082"/>
                  </a:lnTo>
                  <a:lnTo>
                    <a:pt x="48917" y="815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734" y="379482"/>
              <a:ext cx="85976" cy="226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734" y="628518"/>
              <a:ext cx="69670" cy="8745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9016" y="764894"/>
              <a:ext cx="124517" cy="34390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734" y="1128071"/>
              <a:ext cx="93388" cy="8597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131605" y="1292612"/>
              <a:ext cx="135255" cy="6350"/>
            </a:xfrm>
            <a:custGeom>
              <a:avLst/>
              <a:gdLst/>
              <a:ahLst/>
              <a:cxnLst/>
              <a:rect l="l" t="t" r="r" b="b"/>
              <a:pathLst>
                <a:path w="135254" h="6350">
                  <a:moveTo>
                    <a:pt x="134894" y="5929"/>
                  </a:moveTo>
                  <a:lnTo>
                    <a:pt x="0" y="5929"/>
                  </a:lnTo>
                  <a:lnTo>
                    <a:pt x="0" y="0"/>
                  </a:lnTo>
                  <a:lnTo>
                    <a:pt x="134894" y="0"/>
                  </a:lnTo>
                  <a:lnTo>
                    <a:pt x="134894" y="5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4569" y="1380071"/>
              <a:ext cx="121552" cy="103468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111" y="7995816"/>
              <a:ext cx="71153" cy="23717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3111" y="8255228"/>
              <a:ext cx="65223" cy="13489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174593" y="8410876"/>
              <a:ext cx="64135" cy="16510"/>
            </a:xfrm>
            <a:custGeom>
              <a:avLst/>
              <a:gdLst/>
              <a:ahLst/>
              <a:cxnLst/>
              <a:rect l="l" t="t" r="r" b="b"/>
              <a:pathLst>
                <a:path w="64134" h="16509">
                  <a:moveTo>
                    <a:pt x="63741" y="16305"/>
                  </a:moveTo>
                  <a:lnTo>
                    <a:pt x="0" y="4447"/>
                  </a:lnTo>
                  <a:lnTo>
                    <a:pt x="0" y="0"/>
                  </a:lnTo>
                  <a:lnTo>
                    <a:pt x="59294" y="10376"/>
                  </a:lnTo>
                  <a:lnTo>
                    <a:pt x="53364" y="1482"/>
                  </a:lnTo>
                  <a:lnTo>
                    <a:pt x="56329" y="0"/>
                  </a:lnTo>
                  <a:lnTo>
                    <a:pt x="63741" y="11858"/>
                  </a:lnTo>
                  <a:lnTo>
                    <a:pt x="63741" y="16305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269788" y="406164"/>
            <a:ext cx="6669405" cy="156845"/>
            <a:chOff x="269788" y="406164"/>
            <a:chExt cx="6669405" cy="156845"/>
          </a:xfrm>
        </p:grpSpPr>
        <p:sp>
          <p:nvSpPr>
            <p:cNvPr id="15" name="object 15" descr=""/>
            <p:cNvSpPr/>
            <p:nvPr/>
          </p:nvSpPr>
          <p:spPr>
            <a:xfrm>
              <a:off x="269788" y="558847"/>
              <a:ext cx="6669405" cy="0"/>
            </a:xfrm>
            <a:custGeom>
              <a:avLst/>
              <a:gdLst/>
              <a:ahLst/>
              <a:cxnLst/>
              <a:rect l="l" t="t" r="r" b="b"/>
              <a:pathLst>
                <a:path w="6669405" h="0">
                  <a:moveTo>
                    <a:pt x="0" y="0"/>
                  </a:moveTo>
                  <a:lnTo>
                    <a:pt x="6669110" y="0"/>
                  </a:lnTo>
                </a:path>
              </a:pathLst>
            </a:custGeom>
            <a:ln w="7411">
              <a:solidFill>
                <a:srgbClr val="ED1C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635" y="406164"/>
              <a:ext cx="294988" cy="111176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8706" y="652235"/>
            <a:ext cx="6022803" cy="640376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352800" y="1471977"/>
            <a:ext cx="6503670" cy="0"/>
          </a:xfrm>
          <a:custGeom>
            <a:avLst/>
            <a:gdLst/>
            <a:ahLst/>
            <a:cxnLst/>
            <a:rect l="l" t="t" r="r" b="b"/>
            <a:pathLst>
              <a:path w="6503670" h="0">
                <a:moveTo>
                  <a:pt x="0" y="0"/>
                </a:moveTo>
                <a:lnTo>
                  <a:pt x="6503086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304623" y="1468271"/>
            <a:ext cx="6599555" cy="762000"/>
            <a:chOff x="304623" y="1468271"/>
            <a:chExt cx="6599555" cy="762000"/>
          </a:xfrm>
        </p:grpSpPr>
        <p:sp>
          <p:nvSpPr>
            <p:cNvPr id="20" name="object 20" descr=""/>
            <p:cNvSpPr/>
            <p:nvPr/>
          </p:nvSpPr>
          <p:spPr>
            <a:xfrm>
              <a:off x="352800" y="1471977"/>
              <a:ext cx="6548120" cy="755015"/>
            </a:xfrm>
            <a:custGeom>
              <a:avLst/>
              <a:gdLst/>
              <a:ahLst/>
              <a:cxnLst/>
              <a:rect l="l" t="t" r="r" b="b"/>
              <a:pathLst>
                <a:path w="6548120" h="755014">
                  <a:moveTo>
                    <a:pt x="0" y="754518"/>
                  </a:moveTo>
                  <a:lnTo>
                    <a:pt x="6503086" y="754518"/>
                  </a:lnTo>
                </a:path>
                <a:path w="6548120" h="755014">
                  <a:moveTo>
                    <a:pt x="6547557" y="44470"/>
                  </a:moveTo>
                  <a:lnTo>
                    <a:pt x="6547557" y="710047"/>
                  </a:lnTo>
                </a:path>
                <a:path w="6548120" h="755014">
                  <a:moveTo>
                    <a:pt x="6503086" y="754518"/>
                  </a:moveTo>
                  <a:lnTo>
                    <a:pt x="6520666" y="751113"/>
                  </a:lnTo>
                  <a:lnTo>
                    <a:pt x="6534771" y="741732"/>
                  </a:lnTo>
                  <a:lnTo>
                    <a:pt x="6544152" y="727627"/>
                  </a:lnTo>
                  <a:lnTo>
                    <a:pt x="6547557" y="710047"/>
                  </a:lnTo>
                </a:path>
                <a:path w="6548120" h="755014">
                  <a:moveTo>
                    <a:pt x="6547557" y="44470"/>
                  </a:moveTo>
                  <a:lnTo>
                    <a:pt x="6544152" y="26890"/>
                  </a:lnTo>
                  <a:lnTo>
                    <a:pt x="6534771" y="12785"/>
                  </a:lnTo>
                  <a:lnTo>
                    <a:pt x="6520666" y="3404"/>
                  </a:lnTo>
                  <a:lnTo>
                    <a:pt x="6503086" y="0"/>
                  </a:lnTo>
                </a:path>
              </a:pathLst>
            </a:custGeom>
            <a:ln w="7411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623" y="1468271"/>
              <a:ext cx="6460839" cy="761929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269788" y="2545201"/>
            <a:ext cx="6669405" cy="165735"/>
            <a:chOff x="269788" y="2545201"/>
            <a:chExt cx="6669405" cy="165735"/>
          </a:xfrm>
        </p:grpSpPr>
        <p:sp>
          <p:nvSpPr>
            <p:cNvPr id="23" name="object 23" descr=""/>
            <p:cNvSpPr/>
            <p:nvPr/>
          </p:nvSpPr>
          <p:spPr>
            <a:xfrm>
              <a:off x="269788" y="2706778"/>
              <a:ext cx="6669405" cy="0"/>
            </a:xfrm>
            <a:custGeom>
              <a:avLst/>
              <a:gdLst/>
              <a:ahLst/>
              <a:cxnLst/>
              <a:rect l="l" t="t" r="r" b="b"/>
              <a:pathLst>
                <a:path w="6669405" h="0">
                  <a:moveTo>
                    <a:pt x="0" y="0"/>
                  </a:moveTo>
                  <a:lnTo>
                    <a:pt x="6669110" y="0"/>
                  </a:lnTo>
                </a:path>
              </a:pathLst>
            </a:custGeom>
            <a:ln w="7411">
              <a:solidFill>
                <a:srgbClr val="ED1C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635" y="2554095"/>
              <a:ext cx="75600" cy="10969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28400" y="2583742"/>
              <a:ext cx="62865" cy="81915"/>
            </a:xfrm>
            <a:custGeom>
              <a:avLst/>
              <a:gdLst/>
              <a:ahLst/>
              <a:cxnLst/>
              <a:rect l="l" t="t" r="r" b="b"/>
              <a:pathLst>
                <a:path w="62865" h="81914">
                  <a:moveTo>
                    <a:pt x="31129" y="81529"/>
                  </a:moveTo>
                  <a:lnTo>
                    <a:pt x="22235" y="81529"/>
                  </a:lnTo>
                  <a:lnTo>
                    <a:pt x="17788" y="80047"/>
                  </a:lnTo>
                  <a:lnTo>
                    <a:pt x="8894" y="75600"/>
                  </a:lnTo>
                  <a:lnTo>
                    <a:pt x="5929" y="72635"/>
                  </a:lnTo>
                  <a:lnTo>
                    <a:pt x="4447" y="69670"/>
                  </a:lnTo>
                  <a:lnTo>
                    <a:pt x="2964" y="65223"/>
                  </a:lnTo>
                  <a:lnTo>
                    <a:pt x="1482" y="62258"/>
                  </a:lnTo>
                  <a:lnTo>
                    <a:pt x="1482" y="57811"/>
                  </a:lnTo>
                  <a:lnTo>
                    <a:pt x="0" y="53364"/>
                  </a:lnTo>
                  <a:lnTo>
                    <a:pt x="0" y="1482"/>
                  </a:lnTo>
                  <a:lnTo>
                    <a:pt x="1482" y="1482"/>
                  </a:lnTo>
                  <a:lnTo>
                    <a:pt x="1482" y="0"/>
                  </a:lnTo>
                  <a:lnTo>
                    <a:pt x="10376" y="0"/>
                  </a:lnTo>
                  <a:lnTo>
                    <a:pt x="10376" y="51882"/>
                  </a:lnTo>
                  <a:lnTo>
                    <a:pt x="11858" y="54847"/>
                  </a:lnTo>
                  <a:lnTo>
                    <a:pt x="11858" y="57811"/>
                  </a:lnTo>
                  <a:lnTo>
                    <a:pt x="13341" y="60776"/>
                  </a:lnTo>
                  <a:lnTo>
                    <a:pt x="13341" y="63741"/>
                  </a:lnTo>
                  <a:lnTo>
                    <a:pt x="14823" y="66705"/>
                  </a:lnTo>
                  <a:lnTo>
                    <a:pt x="16305" y="68188"/>
                  </a:lnTo>
                  <a:lnTo>
                    <a:pt x="19270" y="69670"/>
                  </a:lnTo>
                  <a:lnTo>
                    <a:pt x="20752" y="71152"/>
                  </a:lnTo>
                  <a:lnTo>
                    <a:pt x="23717" y="72635"/>
                  </a:lnTo>
                  <a:lnTo>
                    <a:pt x="48917" y="72635"/>
                  </a:lnTo>
                  <a:lnTo>
                    <a:pt x="40023" y="78564"/>
                  </a:lnTo>
                  <a:lnTo>
                    <a:pt x="31129" y="81529"/>
                  </a:lnTo>
                  <a:close/>
                </a:path>
                <a:path w="62865" h="81914">
                  <a:moveTo>
                    <a:pt x="48917" y="72635"/>
                  </a:moveTo>
                  <a:lnTo>
                    <a:pt x="32611" y="72635"/>
                  </a:lnTo>
                  <a:lnTo>
                    <a:pt x="37058" y="71152"/>
                  </a:lnTo>
                  <a:lnTo>
                    <a:pt x="40023" y="68188"/>
                  </a:lnTo>
                  <a:lnTo>
                    <a:pt x="44470" y="65223"/>
                  </a:lnTo>
                  <a:lnTo>
                    <a:pt x="47435" y="62258"/>
                  </a:lnTo>
                  <a:lnTo>
                    <a:pt x="51882" y="56329"/>
                  </a:lnTo>
                  <a:lnTo>
                    <a:pt x="51882" y="1482"/>
                  </a:lnTo>
                  <a:lnTo>
                    <a:pt x="53364" y="1482"/>
                  </a:lnTo>
                  <a:lnTo>
                    <a:pt x="53364" y="0"/>
                  </a:lnTo>
                  <a:lnTo>
                    <a:pt x="62258" y="0"/>
                  </a:lnTo>
                  <a:lnTo>
                    <a:pt x="62258" y="66705"/>
                  </a:lnTo>
                  <a:lnTo>
                    <a:pt x="53364" y="66705"/>
                  </a:lnTo>
                  <a:lnTo>
                    <a:pt x="48917" y="72635"/>
                  </a:lnTo>
                  <a:close/>
                </a:path>
                <a:path w="62865" h="81914">
                  <a:moveTo>
                    <a:pt x="62258" y="80047"/>
                  </a:moveTo>
                  <a:lnTo>
                    <a:pt x="53364" y="80047"/>
                  </a:lnTo>
                  <a:lnTo>
                    <a:pt x="53364" y="66705"/>
                  </a:lnTo>
                  <a:lnTo>
                    <a:pt x="62258" y="66705"/>
                  </a:lnTo>
                  <a:lnTo>
                    <a:pt x="62258" y="80047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0306" y="2582260"/>
              <a:ext cx="109694" cy="81529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652233" y="2582267"/>
              <a:ext cx="149860" cy="83185"/>
            </a:xfrm>
            <a:custGeom>
              <a:avLst/>
              <a:gdLst/>
              <a:ahLst/>
              <a:cxnLst/>
              <a:rect l="l" t="t" r="r" b="b"/>
              <a:pathLst>
                <a:path w="149859" h="83185">
                  <a:moveTo>
                    <a:pt x="59283" y="23710"/>
                  </a:moveTo>
                  <a:lnTo>
                    <a:pt x="57810" y="19265"/>
                  </a:lnTo>
                  <a:lnTo>
                    <a:pt x="57810" y="16306"/>
                  </a:lnTo>
                  <a:lnTo>
                    <a:pt x="56324" y="11861"/>
                  </a:lnTo>
                  <a:lnTo>
                    <a:pt x="54838" y="8890"/>
                  </a:lnTo>
                  <a:lnTo>
                    <a:pt x="51879" y="7416"/>
                  </a:lnTo>
                  <a:lnTo>
                    <a:pt x="50393" y="4445"/>
                  </a:lnTo>
                  <a:lnTo>
                    <a:pt x="47434" y="2959"/>
                  </a:lnTo>
                  <a:lnTo>
                    <a:pt x="42989" y="1485"/>
                  </a:lnTo>
                  <a:lnTo>
                    <a:pt x="40017" y="0"/>
                  </a:lnTo>
                  <a:lnTo>
                    <a:pt x="22225" y="0"/>
                  </a:lnTo>
                  <a:lnTo>
                    <a:pt x="19265" y="1485"/>
                  </a:lnTo>
                  <a:lnTo>
                    <a:pt x="16306" y="1485"/>
                  </a:lnTo>
                  <a:lnTo>
                    <a:pt x="13335" y="2959"/>
                  </a:lnTo>
                  <a:lnTo>
                    <a:pt x="11849" y="2959"/>
                  </a:lnTo>
                  <a:lnTo>
                    <a:pt x="8890" y="4445"/>
                  </a:lnTo>
                  <a:lnTo>
                    <a:pt x="7404" y="4445"/>
                  </a:lnTo>
                  <a:lnTo>
                    <a:pt x="5930" y="5930"/>
                  </a:lnTo>
                  <a:lnTo>
                    <a:pt x="4445" y="5930"/>
                  </a:lnTo>
                  <a:lnTo>
                    <a:pt x="4445" y="7416"/>
                  </a:lnTo>
                  <a:lnTo>
                    <a:pt x="2959" y="7416"/>
                  </a:lnTo>
                  <a:lnTo>
                    <a:pt x="2959" y="16306"/>
                  </a:lnTo>
                  <a:lnTo>
                    <a:pt x="5930" y="16306"/>
                  </a:lnTo>
                  <a:lnTo>
                    <a:pt x="7404" y="14820"/>
                  </a:lnTo>
                  <a:lnTo>
                    <a:pt x="8890" y="14820"/>
                  </a:lnTo>
                  <a:lnTo>
                    <a:pt x="11849" y="11861"/>
                  </a:lnTo>
                  <a:lnTo>
                    <a:pt x="14820" y="11861"/>
                  </a:lnTo>
                  <a:lnTo>
                    <a:pt x="16306" y="10375"/>
                  </a:lnTo>
                  <a:lnTo>
                    <a:pt x="19265" y="10375"/>
                  </a:lnTo>
                  <a:lnTo>
                    <a:pt x="22225" y="8890"/>
                  </a:lnTo>
                  <a:lnTo>
                    <a:pt x="35572" y="8890"/>
                  </a:lnTo>
                  <a:lnTo>
                    <a:pt x="38531" y="10375"/>
                  </a:lnTo>
                  <a:lnTo>
                    <a:pt x="40017" y="10375"/>
                  </a:lnTo>
                  <a:lnTo>
                    <a:pt x="42989" y="11861"/>
                  </a:lnTo>
                  <a:lnTo>
                    <a:pt x="44462" y="13335"/>
                  </a:lnTo>
                  <a:lnTo>
                    <a:pt x="45948" y="16306"/>
                  </a:lnTo>
                  <a:lnTo>
                    <a:pt x="45948" y="17792"/>
                  </a:lnTo>
                  <a:lnTo>
                    <a:pt x="47434" y="20751"/>
                  </a:lnTo>
                  <a:lnTo>
                    <a:pt x="47434" y="22237"/>
                  </a:lnTo>
                  <a:lnTo>
                    <a:pt x="48907" y="25196"/>
                  </a:lnTo>
                  <a:lnTo>
                    <a:pt x="48907" y="35572"/>
                  </a:lnTo>
                  <a:lnTo>
                    <a:pt x="48907" y="44475"/>
                  </a:lnTo>
                  <a:lnTo>
                    <a:pt x="48907" y="62255"/>
                  </a:lnTo>
                  <a:lnTo>
                    <a:pt x="44462" y="66700"/>
                  </a:lnTo>
                  <a:lnTo>
                    <a:pt x="40017" y="69672"/>
                  </a:lnTo>
                  <a:lnTo>
                    <a:pt x="34086" y="72631"/>
                  </a:lnTo>
                  <a:lnTo>
                    <a:pt x="29641" y="74117"/>
                  </a:lnTo>
                  <a:lnTo>
                    <a:pt x="20751" y="74117"/>
                  </a:lnTo>
                  <a:lnTo>
                    <a:pt x="16306" y="72631"/>
                  </a:lnTo>
                  <a:lnTo>
                    <a:pt x="13335" y="69672"/>
                  </a:lnTo>
                  <a:lnTo>
                    <a:pt x="10375" y="68186"/>
                  </a:lnTo>
                  <a:lnTo>
                    <a:pt x="10375" y="54851"/>
                  </a:lnTo>
                  <a:lnTo>
                    <a:pt x="11849" y="53365"/>
                  </a:lnTo>
                  <a:lnTo>
                    <a:pt x="11849" y="51879"/>
                  </a:lnTo>
                  <a:lnTo>
                    <a:pt x="13335" y="50393"/>
                  </a:lnTo>
                  <a:lnTo>
                    <a:pt x="16306" y="48920"/>
                  </a:lnTo>
                  <a:lnTo>
                    <a:pt x="17780" y="47434"/>
                  </a:lnTo>
                  <a:lnTo>
                    <a:pt x="20751" y="45948"/>
                  </a:lnTo>
                  <a:lnTo>
                    <a:pt x="23710" y="45948"/>
                  </a:lnTo>
                  <a:lnTo>
                    <a:pt x="26682" y="44475"/>
                  </a:lnTo>
                  <a:lnTo>
                    <a:pt x="48907" y="44475"/>
                  </a:lnTo>
                  <a:lnTo>
                    <a:pt x="48907" y="35572"/>
                  </a:lnTo>
                  <a:lnTo>
                    <a:pt x="25196" y="35572"/>
                  </a:lnTo>
                  <a:lnTo>
                    <a:pt x="11849" y="40017"/>
                  </a:lnTo>
                  <a:lnTo>
                    <a:pt x="8890" y="41503"/>
                  </a:lnTo>
                  <a:lnTo>
                    <a:pt x="5930" y="44475"/>
                  </a:lnTo>
                  <a:lnTo>
                    <a:pt x="2959" y="45948"/>
                  </a:lnTo>
                  <a:lnTo>
                    <a:pt x="1473" y="48920"/>
                  </a:lnTo>
                  <a:lnTo>
                    <a:pt x="0" y="53365"/>
                  </a:lnTo>
                  <a:lnTo>
                    <a:pt x="0" y="66700"/>
                  </a:lnTo>
                  <a:lnTo>
                    <a:pt x="4445" y="75603"/>
                  </a:lnTo>
                  <a:lnTo>
                    <a:pt x="5930" y="77076"/>
                  </a:lnTo>
                  <a:lnTo>
                    <a:pt x="8890" y="78562"/>
                  </a:lnTo>
                  <a:lnTo>
                    <a:pt x="10375" y="80048"/>
                  </a:lnTo>
                  <a:lnTo>
                    <a:pt x="14820" y="81534"/>
                  </a:lnTo>
                  <a:lnTo>
                    <a:pt x="17780" y="83007"/>
                  </a:lnTo>
                  <a:lnTo>
                    <a:pt x="29641" y="83007"/>
                  </a:lnTo>
                  <a:lnTo>
                    <a:pt x="38531" y="80048"/>
                  </a:lnTo>
                  <a:lnTo>
                    <a:pt x="41503" y="77076"/>
                  </a:lnTo>
                  <a:lnTo>
                    <a:pt x="45948" y="74117"/>
                  </a:lnTo>
                  <a:lnTo>
                    <a:pt x="48907" y="71158"/>
                  </a:lnTo>
                  <a:lnTo>
                    <a:pt x="48907" y="80048"/>
                  </a:lnTo>
                  <a:lnTo>
                    <a:pt x="50393" y="80048"/>
                  </a:lnTo>
                  <a:lnTo>
                    <a:pt x="50393" y="81534"/>
                  </a:lnTo>
                  <a:lnTo>
                    <a:pt x="57810" y="81534"/>
                  </a:lnTo>
                  <a:lnTo>
                    <a:pt x="57810" y="80048"/>
                  </a:lnTo>
                  <a:lnTo>
                    <a:pt x="59283" y="80048"/>
                  </a:lnTo>
                  <a:lnTo>
                    <a:pt x="59283" y="71158"/>
                  </a:lnTo>
                  <a:lnTo>
                    <a:pt x="59283" y="44475"/>
                  </a:lnTo>
                  <a:lnTo>
                    <a:pt x="59283" y="23710"/>
                  </a:lnTo>
                  <a:close/>
                </a:path>
                <a:path w="149859" h="83185">
                  <a:moveTo>
                    <a:pt x="149707" y="28168"/>
                  </a:moveTo>
                  <a:lnTo>
                    <a:pt x="148234" y="23710"/>
                  </a:lnTo>
                  <a:lnTo>
                    <a:pt x="148234" y="19265"/>
                  </a:lnTo>
                  <a:lnTo>
                    <a:pt x="146748" y="14820"/>
                  </a:lnTo>
                  <a:lnTo>
                    <a:pt x="145262" y="11861"/>
                  </a:lnTo>
                  <a:lnTo>
                    <a:pt x="142303" y="8890"/>
                  </a:lnTo>
                  <a:lnTo>
                    <a:pt x="140817" y="5930"/>
                  </a:lnTo>
                  <a:lnTo>
                    <a:pt x="131927" y="1485"/>
                  </a:lnTo>
                  <a:lnTo>
                    <a:pt x="127482" y="0"/>
                  </a:lnTo>
                  <a:lnTo>
                    <a:pt x="118579" y="0"/>
                  </a:lnTo>
                  <a:lnTo>
                    <a:pt x="109689" y="2959"/>
                  </a:lnTo>
                  <a:lnTo>
                    <a:pt x="100799" y="8890"/>
                  </a:lnTo>
                  <a:lnTo>
                    <a:pt x="96342" y="14820"/>
                  </a:lnTo>
                  <a:lnTo>
                    <a:pt x="96342" y="1485"/>
                  </a:lnTo>
                  <a:lnTo>
                    <a:pt x="87452" y="1485"/>
                  </a:lnTo>
                  <a:lnTo>
                    <a:pt x="87452" y="81534"/>
                  </a:lnTo>
                  <a:lnTo>
                    <a:pt x="96342" y="81534"/>
                  </a:lnTo>
                  <a:lnTo>
                    <a:pt x="96342" y="80048"/>
                  </a:lnTo>
                  <a:lnTo>
                    <a:pt x="97828" y="80048"/>
                  </a:lnTo>
                  <a:lnTo>
                    <a:pt x="97828" y="25196"/>
                  </a:lnTo>
                  <a:lnTo>
                    <a:pt x="100799" y="19265"/>
                  </a:lnTo>
                  <a:lnTo>
                    <a:pt x="107467" y="14820"/>
                  </a:lnTo>
                  <a:lnTo>
                    <a:pt x="109689" y="13335"/>
                  </a:lnTo>
                  <a:lnTo>
                    <a:pt x="112649" y="10375"/>
                  </a:lnTo>
                  <a:lnTo>
                    <a:pt x="117106" y="8890"/>
                  </a:lnTo>
                  <a:lnTo>
                    <a:pt x="125996" y="8890"/>
                  </a:lnTo>
                  <a:lnTo>
                    <a:pt x="128955" y="10375"/>
                  </a:lnTo>
                  <a:lnTo>
                    <a:pt x="130441" y="11861"/>
                  </a:lnTo>
                  <a:lnTo>
                    <a:pt x="133413" y="13335"/>
                  </a:lnTo>
                  <a:lnTo>
                    <a:pt x="134886" y="14820"/>
                  </a:lnTo>
                  <a:lnTo>
                    <a:pt x="136372" y="17792"/>
                  </a:lnTo>
                  <a:lnTo>
                    <a:pt x="136372" y="19265"/>
                  </a:lnTo>
                  <a:lnTo>
                    <a:pt x="137858" y="22237"/>
                  </a:lnTo>
                  <a:lnTo>
                    <a:pt x="137858" y="25196"/>
                  </a:lnTo>
                  <a:lnTo>
                    <a:pt x="139331" y="29641"/>
                  </a:lnTo>
                  <a:lnTo>
                    <a:pt x="139331" y="81534"/>
                  </a:lnTo>
                  <a:lnTo>
                    <a:pt x="148234" y="81534"/>
                  </a:lnTo>
                  <a:lnTo>
                    <a:pt x="148234" y="80048"/>
                  </a:lnTo>
                  <a:lnTo>
                    <a:pt x="149707" y="80048"/>
                  </a:lnTo>
                  <a:lnTo>
                    <a:pt x="149707" y="28168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8659" y="2545201"/>
              <a:ext cx="575153" cy="12007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0518" y="2554095"/>
              <a:ext cx="800471" cy="140823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318706" y="2801648"/>
            <a:ext cx="4656455" cy="98425"/>
            <a:chOff x="318706" y="2801648"/>
            <a:chExt cx="4656455" cy="98425"/>
          </a:xfrm>
        </p:grpSpPr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8706" y="2801648"/>
              <a:ext cx="4647179" cy="9783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436400" y="2890590"/>
              <a:ext cx="3538854" cy="0"/>
            </a:xfrm>
            <a:custGeom>
              <a:avLst/>
              <a:gdLst/>
              <a:ahLst/>
              <a:cxnLst/>
              <a:rect l="l" t="t" r="r" b="b"/>
              <a:pathLst>
                <a:path w="3538854" h="0">
                  <a:moveTo>
                    <a:pt x="0" y="0"/>
                  </a:moveTo>
                  <a:lnTo>
                    <a:pt x="3538379" y="0"/>
                  </a:lnTo>
                </a:path>
              </a:pathLst>
            </a:custGeom>
            <a:ln w="5929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/>
          <p:nvPr/>
        </p:nvSpPr>
        <p:spPr>
          <a:xfrm>
            <a:off x="1895930" y="3074402"/>
            <a:ext cx="4959985" cy="0"/>
          </a:xfrm>
          <a:custGeom>
            <a:avLst/>
            <a:gdLst/>
            <a:ahLst/>
            <a:cxnLst/>
            <a:rect l="l" t="t" r="r" b="b"/>
            <a:pathLst>
              <a:path w="4959984" h="0">
                <a:moveTo>
                  <a:pt x="0" y="0"/>
                </a:moveTo>
                <a:lnTo>
                  <a:pt x="4959956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851460" y="3074402"/>
            <a:ext cx="5049520" cy="185420"/>
          </a:xfrm>
          <a:custGeom>
            <a:avLst/>
            <a:gdLst/>
            <a:ahLst/>
            <a:cxnLst/>
            <a:rect l="l" t="t" r="r" b="b"/>
            <a:pathLst>
              <a:path w="5049520" h="185420">
                <a:moveTo>
                  <a:pt x="44470" y="185294"/>
                </a:moveTo>
                <a:lnTo>
                  <a:pt x="5004426" y="185294"/>
                </a:lnTo>
              </a:path>
              <a:path w="5049520" h="185420">
                <a:moveTo>
                  <a:pt x="5048897" y="44470"/>
                </a:moveTo>
                <a:lnTo>
                  <a:pt x="5048897" y="140823"/>
                </a:lnTo>
              </a:path>
              <a:path w="5049520" h="185420">
                <a:moveTo>
                  <a:pt x="0" y="44470"/>
                </a:moveTo>
                <a:lnTo>
                  <a:pt x="0" y="140823"/>
                </a:lnTo>
              </a:path>
              <a:path w="5049520" h="185420">
                <a:moveTo>
                  <a:pt x="0" y="140823"/>
                </a:moveTo>
                <a:lnTo>
                  <a:pt x="3404" y="158403"/>
                </a:lnTo>
                <a:lnTo>
                  <a:pt x="12785" y="172508"/>
                </a:lnTo>
                <a:lnTo>
                  <a:pt x="26890" y="181889"/>
                </a:lnTo>
                <a:lnTo>
                  <a:pt x="44470" y="185294"/>
                </a:lnTo>
              </a:path>
              <a:path w="5049520" h="185420">
                <a:moveTo>
                  <a:pt x="5004426" y="185294"/>
                </a:moveTo>
                <a:lnTo>
                  <a:pt x="5022006" y="181889"/>
                </a:lnTo>
                <a:lnTo>
                  <a:pt x="5036112" y="172508"/>
                </a:lnTo>
                <a:lnTo>
                  <a:pt x="5045492" y="158403"/>
                </a:lnTo>
                <a:lnTo>
                  <a:pt x="5048897" y="140823"/>
                </a:lnTo>
              </a:path>
              <a:path w="5049520" h="185420">
                <a:moveTo>
                  <a:pt x="5048897" y="44470"/>
                </a:moveTo>
                <a:lnTo>
                  <a:pt x="5045492" y="27516"/>
                </a:lnTo>
                <a:lnTo>
                  <a:pt x="5036112" y="13341"/>
                </a:lnTo>
                <a:lnTo>
                  <a:pt x="5022006" y="3613"/>
                </a:lnTo>
                <a:lnTo>
                  <a:pt x="5004426" y="0"/>
                </a:lnTo>
              </a:path>
              <a:path w="5049520" h="185420">
                <a:moveTo>
                  <a:pt x="44470" y="0"/>
                </a:moveTo>
                <a:lnTo>
                  <a:pt x="26890" y="3613"/>
                </a:lnTo>
                <a:lnTo>
                  <a:pt x="12785" y="13341"/>
                </a:lnTo>
                <a:lnTo>
                  <a:pt x="3404" y="27516"/>
                </a:lnTo>
                <a:lnTo>
                  <a:pt x="0" y="4447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5" name="object 3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06164" y="3132213"/>
            <a:ext cx="1271859" cy="96353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1890001" y="3136673"/>
            <a:ext cx="108585" cy="62865"/>
          </a:xfrm>
          <a:custGeom>
            <a:avLst/>
            <a:gdLst/>
            <a:ahLst/>
            <a:cxnLst/>
            <a:rect l="l" t="t" r="r" b="b"/>
            <a:pathLst>
              <a:path w="108585" h="62864">
                <a:moveTo>
                  <a:pt x="44462" y="0"/>
                </a:moveTo>
                <a:lnTo>
                  <a:pt x="38531" y="0"/>
                </a:lnTo>
                <a:lnTo>
                  <a:pt x="38531" y="51879"/>
                </a:lnTo>
                <a:lnTo>
                  <a:pt x="37058" y="50393"/>
                </a:lnTo>
                <a:lnTo>
                  <a:pt x="37058" y="48907"/>
                </a:lnTo>
                <a:lnTo>
                  <a:pt x="34086" y="45948"/>
                </a:lnTo>
                <a:lnTo>
                  <a:pt x="34086" y="44462"/>
                </a:lnTo>
                <a:lnTo>
                  <a:pt x="32600" y="41503"/>
                </a:lnTo>
                <a:lnTo>
                  <a:pt x="32600" y="40017"/>
                </a:lnTo>
                <a:lnTo>
                  <a:pt x="29641" y="37058"/>
                </a:lnTo>
                <a:lnTo>
                  <a:pt x="29641" y="35572"/>
                </a:lnTo>
                <a:lnTo>
                  <a:pt x="28155" y="34086"/>
                </a:lnTo>
                <a:lnTo>
                  <a:pt x="12661" y="5918"/>
                </a:lnTo>
                <a:lnTo>
                  <a:pt x="11849" y="4445"/>
                </a:lnTo>
                <a:lnTo>
                  <a:pt x="10375" y="2959"/>
                </a:lnTo>
                <a:lnTo>
                  <a:pt x="10375" y="1473"/>
                </a:lnTo>
                <a:lnTo>
                  <a:pt x="8890" y="0"/>
                </a:lnTo>
                <a:lnTo>
                  <a:pt x="0" y="0"/>
                </a:lnTo>
                <a:lnTo>
                  <a:pt x="0" y="60769"/>
                </a:lnTo>
                <a:lnTo>
                  <a:pt x="1473" y="60769"/>
                </a:lnTo>
                <a:lnTo>
                  <a:pt x="1473" y="62255"/>
                </a:lnTo>
                <a:lnTo>
                  <a:pt x="5918" y="62255"/>
                </a:lnTo>
                <a:lnTo>
                  <a:pt x="5918" y="5918"/>
                </a:lnTo>
                <a:lnTo>
                  <a:pt x="7404" y="7404"/>
                </a:lnTo>
                <a:lnTo>
                  <a:pt x="8890" y="10375"/>
                </a:lnTo>
                <a:lnTo>
                  <a:pt x="8890" y="11849"/>
                </a:lnTo>
                <a:lnTo>
                  <a:pt x="10375" y="13335"/>
                </a:lnTo>
                <a:lnTo>
                  <a:pt x="11849" y="16294"/>
                </a:lnTo>
                <a:lnTo>
                  <a:pt x="13335" y="17780"/>
                </a:lnTo>
                <a:lnTo>
                  <a:pt x="34086" y="56324"/>
                </a:lnTo>
                <a:lnTo>
                  <a:pt x="35572" y="57810"/>
                </a:lnTo>
                <a:lnTo>
                  <a:pt x="35572" y="59283"/>
                </a:lnTo>
                <a:lnTo>
                  <a:pt x="37058" y="59283"/>
                </a:lnTo>
                <a:lnTo>
                  <a:pt x="37058" y="60769"/>
                </a:lnTo>
                <a:lnTo>
                  <a:pt x="38531" y="60769"/>
                </a:lnTo>
                <a:lnTo>
                  <a:pt x="40017" y="62255"/>
                </a:lnTo>
                <a:lnTo>
                  <a:pt x="42976" y="62255"/>
                </a:lnTo>
                <a:lnTo>
                  <a:pt x="42976" y="60769"/>
                </a:lnTo>
                <a:lnTo>
                  <a:pt x="44462" y="60769"/>
                </a:lnTo>
                <a:lnTo>
                  <a:pt x="44462" y="53352"/>
                </a:lnTo>
                <a:lnTo>
                  <a:pt x="44462" y="0"/>
                </a:lnTo>
                <a:close/>
              </a:path>
              <a:path w="108585" h="62864">
                <a:moveTo>
                  <a:pt x="108204" y="59283"/>
                </a:moveTo>
                <a:lnTo>
                  <a:pt x="102641" y="44462"/>
                </a:lnTo>
                <a:lnTo>
                  <a:pt x="100977" y="40017"/>
                </a:lnTo>
                <a:lnTo>
                  <a:pt x="94869" y="23736"/>
                </a:lnTo>
                <a:lnTo>
                  <a:pt x="94869" y="40017"/>
                </a:lnTo>
                <a:lnTo>
                  <a:pt x="69659" y="40017"/>
                </a:lnTo>
                <a:lnTo>
                  <a:pt x="81521" y="5918"/>
                </a:lnTo>
                <a:lnTo>
                  <a:pt x="94869" y="40017"/>
                </a:lnTo>
                <a:lnTo>
                  <a:pt x="94869" y="23736"/>
                </a:lnTo>
                <a:lnTo>
                  <a:pt x="88188" y="5918"/>
                </a:lnTo>
                <a:lnTo>
                  <a:pt x="85966" y="0"/>
                </a:lnTo>
                <a:lnTo>
                  <a:pt x="78562" y="0"/>
                </a:lnTo>
                <a:lnTo>
                  <a:pt x="57810" y="59283"/>
                </a:lnTo>
                <a:lnTo>
                  <a:pt x="56324" y="59283"/>
                </a:lnTo>
                <a:lnTo>
                  <a:pt x="56324" y="60769"/>
                </a:lnTo>
                <a:lnTo>
                  <a:pt x="57810" y="60769"/>
                </a:lnTo>
                <a:lnTo>
                  <a:pt x="57810" y="62255"/>
                </a:lnTo>
                <a:lnTo>
                  <a:pt x="60769" y="62255"/>
                </a:lnTo>
                <a:lnTo>
                  <a:pt x="62255" y="60769"/>
                </a:lnTo>
                <a:lnTo>
                  <a:pt x="68186" y="44462"/>
                </a:lnTo>
                <a:lnTo>
                  <a:pt x="96342" y="44462"/>
                </a:lnTo>
                <a:lnTo>
                  <a:pt x="102273" y="60769"/>
                </a:lnTo>
                <a:lnTo>
                  <a:pt x="103759" y="60769"/>
                </a:lnTo>
                <a:lnTo>
                  <a:pt x="103759" y="62255"/>
                </a:lnTo>
                <a:lnTo>
                  <a:pt x="108204" y="62255"/>
                </a:lnTo>
                <a:lnTo>
                  <a:pt x="108204" y="59283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1898895" y="3330849"/>
            <a:ext cx="4957445" cy="0"/>
          </a:xfrm>
          <a:custGeom>
            <a:avLst/>
            <a:gdLst/>
            <a:ahLst/>
            <a:cxnLst/>
            <a:rect l="l" t="t" r="r" b="b"/>
            <a:pathLst>
              <a:path w="4957445" h="0">
                <a:moveTo>
                  <a:pt x="0" y="0"/>
                </a:moveTo>
                <a:lnTo>
                  <a:pt x="4956991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1854424" y="3330849"/>
            <a:ext cx="5046345" cy="185420"/>
          </a:xfrm>
          <a:custGeom>
            <a:avLst/>
            <a:gdLst/>
            <a:ahLst/>
            <a:cxnLst/>
            <a:rect l="l" t="t" r="r" b="b"/>
            <a:pathLst>
              <a:path w="5046345" h="185420">
                <a:moveTo>
                  <a:pt x="44470" y="185294"/>
                </a:moveTo>
                <a:lnTo>
                  <a:pt x="5001462" y="185294"/>
                </a:lnTo>
              </a:path>
              <a:path w="5046345" h="185420">
                <a:moveTo>
                  <a:pt x="5045932" y="44470"/>
                </a:moveTo>
                <a:lnTo>
                  <a:pt x="5045932" y="140823"/>
                </a:lnTo>
              </a:path>
              <a:path w="5046345" h="185420">
                <a:moveTo>
                  <a:pt x="0" y="44470"/>
                </a:moveTo>
                <a:lnTo>
                  <a:pt x="0" y="140823"/>
                </a:lnTo>
              </a:path>
              <a:path w="5046345" h="185420">
                <a:moveTo>
                  <a:pt x="0" y="140823"/>
                </a:moveTo>
                <a:lnTo>
                  <a:pt x="3613" y="157778"/>
                </a:lnTo>
                <a:lnTo>
                  <a:pt x="13341" y="171953"/>
                </a:lnTo>
                <a:lnTo>
                  <a:pt x="27516" y="181681"/>
                </a:lnTo>
                <a:lnTo>
                  <a:pt x="44470" y="185294"/>
                </a:lnTo>
              </a:path>
              <a:path w="5046345" h="185420">
                <a:moveTo>
                  <a:pt x="5001462" y="185294"/>
                </a:moveTo>
                <a:lnTo>
                  <a:pt x="5019041" y="181681"/>
                </a:lnTo>
                <a:lnTo>
                  <a:pt x="5033147" y="171953"/>
                </a:lnTo>
                <a:lnTo>
                  <a:pt x="5042527" y="157778"/>
                </a:lnTo>
                <a:lnTo>
                  <a:pt x="5045932" y="140823"/>
                </a:lnTo>
              </a:path>
              <a:path w="5046345" h="185420">
                <a:moveTo>
                  <a:pt x="5045932" y="44470"/>
                </a:moveTo>
                <a:lnTo>
                  <a:pt x="5042527" y="26890"/>
                </a:lnTo>
                <a:lnTo>
                  <a:pt x="5033147" y="12785"/>
                </a:lnTo>
                <a:lnTo>
                  <a:pt x="5019041" y="3404"/>
                </a:lnTo>
                <a:lnTo>
                  <a:pt x="5001462" y="0"/>
                </a:lnTo>
              </a:path>
              <a:path w="5046345" h="185420">
                <a:moveTo>
                  <a:pt x="44470" y="0"/>
                </a:moveTo>
                <a:lnTo>
                  <a:pt x="27516" y="3404"/>
                </a:lnTo>
                <a:lnTo>
                  <a:pt x="13341" y="12785"/>
                </a:lnTo>
                <a:lnTo>
                  <a:pt x="3613" y="26890"/>
                </a:lnTo>
                <a:lnTo>
                  <a:pt x="0" y="4447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9" name="object 3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06164" y="3387178"/>
            <a:ext cx="1138447" cy="96353"/>
          </a:xfrm>
          <a:prstGeom prst="rect">
            <a:avLst/>
          </a:prstGeom>
        </p:spPr>
      </p:pic>
      <p:sp>
        <p:nvSpPr>
          <p:cNvPr id="40" name="object 40" descr=""/>
          <p:cNvSpPr/>
          <p:nvPr/>
        </p:nvSpPr>
        <p:spPr>
          <a:xfrm>
            <a:off x="1892960" y="3391625"/>
            <a:ext cx="109855" cy="62865"/>
          </a:xfrm>
          <a:custGeom>
            <a:avLst/>
            <a:gdLst/>
            <a:ahLst/>
            <a:cxnLst/>
            <a:rect l="l" t="t" r="r" b="b"/>
            <a:pathLst>
              <a:path w="109855" h="62864">
                <a:moveTo>
                  <a:pt x="44475" y="0"/>
                </a:moveTo>
                <a:lnTo>
                  <a:pt x="40017" y="0"/>
                </a:lnTo>
                <a:lnTo>
                  <a:pt x="40017" y="1485"/>
                </a:lnTo>
                <a:lnTo>
                  <a:pt x="38544" y="1485"/>
                </a:lnTo>
                <a:lnTo>
                  <a:pt x="38544" y="51892"/>
                </a:lnTo>
                <a:lnTo>
                  <a:pt x="40017" y="54851"/>
                </a:lnTo>
                <a:lnTo>
                  <a:pt x="38544" y="54851"/>
                </a:lnTo>
                <a:lnTo>
                  <a:pt x="38544" y="51892"/>
                </a:lnTo>
                <a:lnTo>
                  <a:pt x="37058" y="50406"/>
                </a:lnTo>
                <a:lnTo>
                  <a:pt x="37058" y="48920"/>
                </a:lnTo>
                <a:lnTo>
                  <a:pt x="35572" y="47447"/>
                </a:lnTo>
                <a:lnTo>
                  <a:pt x="35572" y="45961"/>
                </a:lnTo>
                <a:lnTo>
                  <a:pt x="32613" y="42989"/>
                </a:lnTo>
                <a:lnTo>
                  <a:pt x="32613" y="41516"/>
                </a:lnTo>
                <a:lnTo>
                  <a:pt x="31127" y="40030"/>
                </a:lnTo>
                <a:lnTo>
                  <a:pt x="29641" y="37058"/>
                </a:lnTo>
                <a:lnTo>
                  <a:pt x="29641" y="35585"/>
                </a:lnTo>
                <a:lnTo>
                  <a:pt x="28168" y="34099"/>
                </a:lnTo>
                <a:lnTo>
                  <a:pt x="13487" y="7416"/>
                </a:lnTo>
                <a:lnTo>
                  <a:pt x="11861" y="4457"/>
                </a:lnTo>
                <a:lnTo>
                  <a:pt x="11861" y="2971"/>
                </a:lnTo>
                <a:lnTo>
                  <a:pt x="10375" y="2971"/>
                </a:lnTo>
                <a:lnTo>
                  <a:pt x="10375" y="1485"/>
                </a:lnTo>
                <a:lnTo>
                  <a:pt x="8890" y="1485"/>
                </a:lnTo>
                <a:lnTo>
                  <a:pt x="8890" y="0"/>
                </a:lnTo>
                <a:lnTo>
                  <a:pt x="2959" y="0"/>
                </a:lnTo>
                <a:lnTo>
                  <a:pt x="1485" y="1485"/>
                </a:lnTo>
                <a:lnTo>
                  <a:pt x="0" y="1485"/>
                </a:lnTo>
                <a:lnTo>
                  <a:pt x="0" y="60782"/>
                </a:lnTo>
                <a:lnTo>
                  <a:pt x="1485" y="62268"/>
                </a:lnTo>
                <a:lnTo>
                  <a:pt x="5930" y="62268"/>
                </a:lnTo>
                <a:lnTo>
                  <a:pt x="5930" y="7416"/>
                </a:lnTo>
                <a:lnTo>
                  <a:pt x="8890" y="10388"/>
                </a:lnTo>
                <a:lnTo>
                  <a:pt x="10375" y="13347"/>
                </a:lnTo>
                <a:lnTo>
                  <a:pt x="10375" y="14833"/>
                </a:lnTo>
                <a:lnTo>
                  <a:pt x="13335" y="17792"/>
                </a:lnTo>
                <a:lnTo>
                  <a:pt x="34099" y="57823"/>
                </a:lnTo>
                <a:lnTo>
                  <a:pt x="35572" y="57823"/>
                </a:lnTo>
                <a:lnTo>
                  <a:pt x="35572" y="59296"/>
                </a:lnTo>
                <a:lnTo>
                  <a:pt x="37058" y="59296"/>
                </a:lnTo>
                <a:lnTo>
                  <a:pt x="37058" y="60782"/>
                </a:lnTo>
                <a:lnTo>
                  <a:pt x="38544" y="60782"/>
                </a:lnTo>
                <a:lnTo>
                  <a:pt x="38544" y="62268"/>
                </a:lnTo>
                <a:lnTo>
                  <a:pt x="44475" y="62268"/>
                </a:lnTo>
                <a:lnTo>
                  <a:pt x="44475" y="54851"/>
                </a:lnTo>
                <a:lnTo>
                  <a:pt x="44475" y="0"/>
                </a:lnTo>
                <a:close/>
              </a:path>
              <a:path w="109855" h="62864">
                <a:moveTo>
                  <a:pt x="109689" y="60782"/>
                </a:moveTo>
                <a:lnTo>
                  <a:pt x="108216" y="60782"/>
                </a:lnTo>
                <a:lnTo>
                  <a:pt x="102095" y="44475"/>
                </a:lnTo>
                <a:lnTo>
                  <a:pt x="100431" y="40030"/>
                </a:lnTo>
                <a:lnTo>
                  <a:pt x="94869" y="25209"/>
                </a:lnTo>
                <a:lnTo>
                  <a:pt x="94869" y="40030"/>
                </a:lnTo>
                <a:lnTo>
                  <a:pt x="71158" y="40030"/>
                </a:lnTo>
                <a:lnTo>
                  <a:pt x="83007" y="5930"/>
                </a:lnTo>
                <a:lnTo>
                  <a:pt x="94869" y="40030"/>
                </a:lnTo>
                <a:lnTo>
                  <a:pt x="94869" y="25209"/>
                </a:lnTo>
                <a:lnTo>
                  <a:pt x="87642" y="5930"/>
                </a:lnTo>
                <a:lnTo>
                  <a:pt x="85979" y="1485"/>
                </a:lnTo>
                <a:lnTo>
                  <a:pt x="85979" y="0"/>
                </a:lnTo>
                <a:lnTo>
                  <a:pt x="80048" y="0"/>
                </a:lnTo>
                <a:lnTo>
                  <a:pt x="80048" y="1485"/>
                </a:lnTo>
                <a:lnTo>
                  <a:pt x="78562" y="1485"/>
                </a:lnTo>
                <a:lnTo>
                  <a:pt x="57810" y="60782"/>
                </a:lnTo>
                <a:lnTo>
                  <a:pt x="57810" y="62268"/>
                </a:lnTo>
                <a:lnTo>
                  <a:pt x="62255" y="62268"/>
                </a:lnTo>
                <a:lnTo>
                  <a:pt x="63741" y="60782"/>
                </a:lnTo>
                <a:lnTo>
                  <a:pt x="68186" y="44475"/>
                </a:lnTo>
                <a:lnTo>
                  <a:pt x="96354" y="44475"/>
                </a:lnTo>
                <a:lnTo>
                  <a:pt x="103759" y="60782"/>
                </a:lnTo>
                <a:lnTo>
                  <a:pt x="103759" y="62268"/>
                </a:lnTo>
                <a:lnTo>
                  <a:pt x="109689" y="62268"/>
                </a:lnTo>
                <a:lnTo>
                  <a:pt x="109689" y="607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1895930" y="3585814"/>
            <a:ext cx="4959985" cy="0"/>
          </a:xfrm>
          <a:custGeom>
            <a:avLst/>
            <a:gdLst/>
            <a:ahLst/>
            <a:cxnLst/>
            <a:rect l="l" t="t" r="r" b="b"/>
            <a:pathLst>
              <a:path w="4959984" h="0">
                <a:moveTo>
                  <a:pt x="0" y="0"/>
                </a:moveTo>
                <a:lnTo>
                  <a:pt x="4959956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1851460" y="3585814"/>
            <a:ext cx="5049520" cy="185420"/>
          </a:xfrm>
          <a:custGeom>
            <a:avLst/>
            <a:gdLst/>
            <a:ahLst/>
            <a:cxnLst/>
            <a:rect l="l" t="t" r="r" b="b"/>
            <a:pathLst>
              <a:path w="5049520" h="185420">
                <a:moveTo>
                  <a:pt x="44470" y="185294"/>
                </a:moveTo>
                <a:lnTo>
                  <a:pt x="5004426" y="185294"/>
                </a:lnTo>
              </a:path>
              <a:path w="5049520" h="185420">
                <a:moveTo>
                  <a:pt x="5048897" y="44470"/>
                </a:moveTo>
                <a:lnTo>
                  <a:pt x="5048897" y="140823"/>
                </a:lnTo>
              </a:path>
              <a:path w="5049520" h="185420">
                <a:moveTo>
                  <a:pt x="0" y="44470"/>
                </a:moveTo>
                <a:lnTo>
                  <a:pt x="0" y="140823"/>
                </a:lnTo>
              </a:path>
              <a:path w="5049520" h="185420">
                <a:moveTo>
                  <a:pt x="0" y="140823"/>
                </a:moveTo>
                <a:lnTo>
                  <a:pt x="3404" y="158403"/>
                </a:lnTo>
                <a:lnTo>
                  <a:pt x="12785" y="172508"/>
                </a:lnTo>
                <a:lnTo>
                  <a:pt x="26890" y="181889"/>
                </a:lnTo>
                <a:lnTo>
                  <a:pt x="44470" y="185294"/>
                </a:lnTo>
              </a:path>
              <a:path w="5049520" h="185420">
                <a:moveTo>
                  <a:pt x="5004426" y="185294"/>
                </a:moveTo>
                <a:lnTo>
                  <a:pt x="5022006" y="181889"/>
                </a:lnTo>
                <a:lnTo>
                  <a:pt x="5036112" y="172508"/>
                </a:lnTo>
                <a:lnTo>
                  <a:pt x="5045492" y="158403"/>
                </a:lnTo>
                <a:lnTo>
                  <a:pt x="5048897" y="140823"/>
                </a:lnTo>
              </a:path>
              <a:path w="5049520" h="185420">
                <a:moveTo>
                  <a:pt x="5048897" y="44470"/>
                </a:moveTo>
                <a:lnTo>
                  <a:pt x="5045492" y="27516"/>
                </a:lnTo>
                <a:lnTo>
                  <a:pt x="5036112" y="13341"/>
                </a:lnTo>
                <a:lnTo>
                  <a:pt x="5022006" y="3613"/>
                </a:lnTo>
                <a:lnTo>
                  <a:pt x="5004426" y="0"/>
                </a:lnTo>
              </a:path>
              <a:path w="5049520" h="185420">
                <a:moveTo>
                  <a:pt x="44470" y="0"/>
                </a:moveTo>
                <a:lnTo>
                  <a:pt x="26890" y="3613"/>
                </a:lnTo>
                <a:lnTo>
                  <a:pt x="12785" y="13341"/>
                </a:lnTo>
                <a:lnTo>
                  <a:pt x="3404" y="27516"/>
                </a:lnTo>
                <a:lnTo>
                  <a:pt x="0" y="4447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3" name="object 4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6164" y="3648073"/>
            <a:ext cx="542541" cy="72635"/>
          </a:xfrm>
          <a:prstGeom prst="rect">
            <a:avLst/>
          </a:prstGeom>
        </p:spPr>
      </p:pic>
      <p:sp>
        <p:nvSpPr>
          <p:cNvPr id="44" name="object 44" descr=""/>
          <p:cNvSpPr/>
          <p:nvPr/>
        </p:nvSpPr>
        <p:spPr>
          <a:xfrm>
            <a:off x="1890001" y="3648076"/>
            <a:ext cx="108585" cy="62865"/>
          </a:xfrm>
          <a:custGeom>
            <a:avLst/>
            <a:gdLst/>
            <a:ahLst/>
            <a:cxnLst/>
            <a:rect l="l" t="t" r="r" b="b"/>
            <a:pathLst>
              <a:path w="108585" h="62864">
                <a:moveTo>
                  <a:pt x="44462" y="0"/>
                </a:moveTo>
                <a:lnTo>
                  <a:pt x="38531" y="0"/>
                </a:lnTo>
                <a:lnTo>
                  <a:pt x="38531" y="51879"/>
                </a:lnTo>
                <a:lnTo>
                  <a:pt x="37058" y="50406"/>
                </a:lnTo>
                <a:lnTo>
                  <a:pt x="37058" y="48920"/>
                </a:lnTo>
                <a:lnTo>
                  <a:pt x="34086" y="45961"/>
                </a:lnTo>
                <a:lnTo>
                  <a:pt x="34086" y="44475"/>
                </a:lnTo>
                <a:lnTo>
                  <a:pt x="32600" y="41503"/>
                </a:lnTo>
                <a:lnTo>
                  <a:pt x="32600" y="40030"/>
                </a:lnTo>
                <a:lnTo>
                  <a:pt x="29641" y="37058"/>
                </a:lnTo>
                <a:lnTo>
                  <a:pt x="29641" y="35572"/>
                </a:lnTo>
                <a:lnTo>
                  <a:pt x="28155" y="34099"/>
                </a:lnTo>
                <a:lnTo>
                  <a:pt x="12661" y="5930"/>
                </a:lnTo>
                <a:lnTo>
                  <a:pt x="11849" y="4445"/>
                </a:lnTo>
                <a:lnTo>
                  <a:pt x="10375" y="2971"/>
                </a:lnTo>
                <a:lnTo>
                  <a:pt x="10375" y="1485"/>
                </a:lnTo>
                <a:lnTo>
                  <a:pt x="8890" y="0"/>
                </a:lnTo>
                <a:lnTo>
                  <a:pt x="0" y="0"/>
                </a:lnTo>
                <a:lnTo>
                  <a:pt x="0" y="60782"/>
                </a:lnTo>
                <a:lnTo>
                  <a:pt x="1473" y="60782"/>
                </a:lnTo>
                <a:lnTo>
                  <a:pt x="1473" y="62255"/>
                </a:lnTo>
                <a:lnTo>
                  <a:pt x="5918" y="62255"/>
                </a:lnTo>
                <a:lnTo>
                  <a:pt x="5918" y="5930"/>
                </a:lnTo>
                <a:lnTo>
                  <a:pt x="7404" y="7416"/>
                </a:lnTo>
                <a:lnTo>
                  <a:pt x="8890" y="10375"/>
                </a:lnTo>
                <a:lnTo>
                  <a:pt x="8890" y="11861"/>
                </a:lnTo>
                <a:lnTo>
                  <a:pt x="10375" y="13347"/>
                </a:lnTo>
                <a:lnTo>
                  <a:pt x="11849" y="16306"/>
                </a:lnTo>
                <a:lnTo>
                  <a:pt x="13335" y="17792"/>
                </a:lnTo>
                <a:lnTo>
                  <a:pt x="34086" y="56337"/>
                </a:lnTo>
                <a:lnTo>
                  <a:pt x="35572" y="57810"/>
                </a:lnTo>
                <a:lnTo>
                  <a:pt x="35572" y="59296"/>
                </a:lnTo>
                <a:lnTo>
                  <a:pt x="37058" y="59296"/>
                </a:lnTo>
                <a:lnTo>
                  <a:pt x="37058" y="60782"/>
                </a:lnTo>
                <a:lnTo>
                  <a:pt x="38531" y="60782"/>
                </a:lnTo>
                <a:lnTo>
                  <a:pt x="40017" y="62255"/>
                </a:lnTo>
                <a:lnTo>
                  <a:pt x="42976" y="62255"/>
                </a:lnTo>
                <a:lnTo>
                  <a:pt x="42976" y="60782"/>
                </a:lnTo>
                <a:lnTo>
                  <a:pt x="44462" y="60782"/>
                </a:lnTo>
                <a:lnTo>
                  <a:pt x="44462" y="53365"/>
                </a:lnTo>
                <a:lnTo>
                  <a:pt x="44462" y="0"/>
                </a:lnTo>
                <a:close/>
              </a:path>
              <a:path w="108585" h="62864">
                <a:moveTo>
                  <a:pt x="108204" y="59296"/>
                </a:moveTo>
                <a:lnTo>
                  <a:pt x="102641" y="44475"/>
                </a:lnTo>
                <a:lnTo>
                  <a:pt x="100977" y="40030"/>
                </a:lnTo>
                <a:lnTo>
                  <a:pt x="94869" y="23749"/>
                </a:lnTo>
                <a:lnTo>
                  <a:pt x="94869" y="40030"/>
                </a:lnTo>
                <a:lnTo>
                  <a:pt x="69659" y="40030"/>
                </a:lnTo>
                <a:lnTo>
                  <a:pt x="81521" y="5930"/>
                </a:lnTo>
                <a:lnTo>
                  <a:pt x="94869" y="40030"/>
                </a:lnTo>
                <a:lnTo>
                  <a:pt x="94869" y="23749"/>
                </a:lnTo>
                <a:lnTo>
                  <a:pt x="88188" y="5930"/>
                </a:lnTo>
                <a:lnTo>
                  <a:pt x="85966" y="0"/>
                </a:lnTo>
                <a:lnTo>
                  <a:pt x="78562" y="0"/>
                </a:lnTo>
                <a:lnTo>
                  <a:pt x="57810" y="59296"/>
                </a:lnTo>
                <a:lnTo>
                  <a:pt x="56324" y="59296"/>
                </a:lnTo>
                <a:lnTo>
                  <a:pt x="56324" y="60782"/>
                </a:lnTo>
                <a:lnTo>
                  <a:pt x="57810" y="60782"/>
                </a:lnTo>
                <a:lnTo>
                  <a:pt x="57810" y="62255"/>
                </a:lnTo>
                <a:lnTo>
                  <a:pt x="60769" y="62255"/>
                </a:lnTo>
                <a:lnTo>
                  <a:pt x="62255" y="60782"/>
                </a:lnTo>
                <a:lnTo>
                  <a:pt x="68186" y="44475"/>
                </a:lnTo>
                <a:lnTo>
                  <a:pt x="96342" y="44475"/>
                </a:lnTo>
                <a:lnTo>
                  <a:pt x="102273" y="60782"/>
                </a:lnTo>
                <a:lnTo>
                  <a:pt x="103759" y="60782"/>
                </a:lnTo>
                <a:lnTo>
                  <a:pt x="103759" y="62255"/>
                </a:lnTo>
                <a:lnTo>
                  <a:pt x="108204" y="62255"/>
                </a:lnTo>
                <a:lnTo>
                  <a:pt x="108204" y="59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1895930" y="3842261"/>
            <a:ext cx="4959985" cy="0"/>
          </a:xfrm>
          <a:custGeom>
            <a:avLst/>
            <a:gdLst/>
            <a:ahLst/>
            <a:cxnLst/>
            <a:rect l="l" t="t" r="r" b="b"/>
            <a:pathLst>
              <a:path w="4959984" h="0">
                <a:moveTo>
                  <a:pt x="0" y="0"/>
                </a:moveTo>
                <a:lnTo>
                  <a:pt x="4959956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1851460" y="3842261"/>
            <a:ext cx="5049520" cy="185420"/>
          </a:xfrm>
          <a:custGeom>
            <a:avLst/>
            <a:gdLst/>
            <a:ahLst/>
            <a:cxnLst/>
            <a:rect l="l" t="t" r="r" b="b"/>
            <a:pathLst>
              <a:path w="5049520" h="185420">
                <a:moveTo>
                  <a:pt x="44470" y="185294"/>
                </a:moveTo>
                <a:lnTo>
                  <a:pt x="5004426" y="185294"/>
                </a:lnTo>
              </a:path>
              <a:path w="5049520" h="185420">
                <a:moveTo>
                  <a:pt x="5048897" y="44470"/>
                </a:moveTo>
                <a:lnTo>
                  <a:pt x="5048897" y="140823"/>
                </a:lnTo>
              </a:path>
              <a:path w="5049520" h="185420">
                <a:moveTo>
                  <a:pt x="0" y="44470"/>
                </a:moveTo>
                <a:lnTo>
                  <a:pt x="0" y="140823"/>
                </a:lnTo>
              </a:path>
              <a:path w="5049520" h="185420">
                <a:moveTo>
                  <a:pt x="0" y="140823"/>
                </a:moveTo>
                <a:lnTo>
                  <a:pt x="3404" y="157778"/>
                </a:lnTo>
                <a:lnTo>
                  <a:pt x="12785" y="171953"/>
                </a:lnTo>
                <a:lnTo>
                  <a:pt x="26890" y="181681"/>
                </a:lnTo>
                <a:lnTo>
                  <a:pt x="44470" y="185294"/>
                </a:lnTo>
              </a:path>
              <a:path w="5049520" h="185420">
                <a:moveTo>
                  <a:pt x="5004426" y="185294"/>
                </a:moveTo>
                <a:lnTo>
                  <a:pt x="5022006" y="181681"/>
                </a:lnTo>
                <a:lnTo>
                  <a:pt x="5036112" y="171953"/>
                </a:lnTo>
                <a:lnTo>
                  <a:pt x="5045492" y="157778"/>
                </a:lnTo>
                <a:lnTo>
                  <a:pt x="5048897" y="140823"/>
                </a:lnTo>
              </a:path>
              <a:path w="5049520" h="185420">
                <a:moveTo>
                  <a:pt x="5048897" y="44470"/>
                </a:moveTo>
                <a:lnTo>
                  <a:pt x="5045492" y="26890"/>
                </a:lnTo>
                <a:lnTo>
                  <a:pt x="5036112" y="12785"/>
                </a:lnTo>
                <a:lnTo>
                  <a:pt x="5022006" y="3404"/>
                </a:lnTo>
                <a:lnTo>
                  <a:pt x="5004426" y="0"/>
                </a:lnTo>
              </a:path>
              <a:path w="5049520" h="185420">
                <a:moveTo>
                  <a:pt x="44470" y="0"/>
                </a:moveTo>
                <a:lnTo>
                  <a:pt x="26890" y="3404"/>
                </a:lnTo>
                <a:lnTo>
                  <a:pt x="12785" y="12785"/>
                </a:lnTo>
                <a:lnTo>
                  <a:pt x="3404" y="26890"/>
                </a:lnTo>
                <a:lnTo>
                  <a:pt x="0" y="4447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7" name="object 47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06164" y="3898591"/>
            <a:ext cx="689294" cy="96352"/>
          </a:xfrm>
          <a:prstGeom prst="rect">
            <a:avLst/>
          </a:prstGeom>
        </p:spPr>
      </p:pic>
      <p:sp>
        <p:nvSpPr>
          <p:cNvPr id="48" name="object 48" descr=""/>
          <p:cNvSpPr/>
          <p:nvPr/>
        </p:nvSpPr>
        <p:spPr>
          <a:xfrm>
            <a:off x="1890001" y="3903041"/>
            <a:ext cx="108585" cy="62865"/>
          </a:xfrm>
          <a:custGeom>
            <a:avLst/>
            <a:gdLst/>
            <a:ahLst/>
            <a:cxnLst/>
            <a:rect l="l" t="t" r="r" b="b"/>
            <a:pathLst>
              <a:path w="108585" h="62864">
                <a:moveTo>
                  <a:pt x="44462" y="0"/>
                </a:moveTo>
                <a:lnTo>
                  <a:pt x="40017" y="0"/>
                </a:lnTo>
                <a:lnTo>
                  <a:pt x="38531" y="1485"/>
                </a:lnTo>
                <a:lnTo>
                  <a:pt x="38531" y="51879"/>
                </a:lnTo>
                <a:lnTo>
                  <a:pt x="37058" y="50406"/>
                </a:lnTo>
                <a:lnTo>
                  <a:pt x="37058" y="48920"/>
                </a:lnTo>
                <a:lnTo>
                  <a:pt x="34086" y="45948"/>
                </a:lnTo>
                <a:lnTo>
                  <a:pt x="34086" y="44475"/>
                </a:lnTo>
                <a:lnTo>
                  <a:pt x="32600" y="42989"/>
                </a:lnTo>
                <a:lnTo>
                  <a:pt x="32600" y="41503"/>
                </a:lnTo>
                <a:lnTo>
                  <a:pt x="31127" y="40030"/>
                </a:lnTo>
                <a:lnTo>
                  <a:pt x="29641" y="37058"/>
                </a:lnTo>
                <a:lnTo>
                  <a:pt x="29641" y="35572"/>
                </a:lnTo>
                <a:lnTo>
                  <a:pt x="28155" y="34099"/>
                </a:lnTo>
                <a:lnTo>
                  <a:pt x="13487" y="7416"/>
                </a:lnTo>
                <a:lnTo>
                  <a:pt x="11849" y="4445"/>
                </a:lnTo>
                <a:lnTo>
                  <a:pt x="10375" y="2971"/>
                </a:lnTo>
                <a:lnTo>
                  <a:pt x="10375" y="1485"/>
                </a:lnTo>
                <a:lnTo>
                  <a:pt x="8890" y="1485"/>
                </a:lnTo>
                <a:lnTo>
                  <a:pt x="7404" y="0"/>
                </a:lnTo>
                <a:lnTo>
                  <a:pt x="1473" y="0"/>
                </a:lnTo>
                <a:lnTo>
                  <a:pt x="1473" y="1485"/>
                </a:lnTo>
                <a:lnTo>
                  <a:pt x="0" y="1485"/>
                </a:lnTo>
                <a:lnTo>
                  <a:pt x="0" y="62255"/>
                </a:lnTo>
                <a:lnTo>
                  <a:pt x="5918" y="62255"/>
                </a:lnTo>
                <a:lnTo>
                  <a:pt x="5918" y="7416"/>
                </a:lnTo>
                <a:lnTo>
                  <a:pt x="8890" y="10375"/>
                </a:lnTo>
                <a:lnTo>
                  <a:pt x="8890" y="11861"/>
                </a:lnTo>
                <a:lnTo>
                  <a:pt x="10375" y="14820"/>
                </a:lnTo>
                <a:lnTo>
                  <a:pt x="13335" y="17792"/>
                </a:lnTo>
                <a:lnTo>
                  <a:pt x="34086" y="57810"/>
                </a:lnTo>
                <a:lnTo>
                  <a:pt x="35572" y="57810"/>
                </a:lnTo>
                <a:lnTo>
                  <a:pt x="35572" y="59296"/>
                </a:lnTo>
                <a:lnTo>
                  <a:pt x="38531" y="62255"/>
                </a:lnTo>
                <a:lnTo>
                  <a:pt x="44462" y="62255"/>
                </a:lnTo>
                <a:lnTo>
                  <a:pt x="44462" y="54851"/>
                </a:lnTo>
                <a:lnTo>
                  <a:pt x="44462" y="0"/>
                </a:lnTo>
                <a:close/>
              </a:path>
              <a:path w="108585" h="62864">
                <a:moveTo>
                  <a:pt x="108204" y="60782"/>
                </a:moveTo>
                <a:lnTo>
                  <a:pt x="102095" y="44475"/>
                </a:lnTo>
                <a:lnTo>
                  <a:pt x="100418" y="40030"/>
                </a:lnTo>
                <a:lnTo>
                  <a:pt x="94869" y="25222"/>
                </a:lnTo>
                <a:lnTo>
                  <a:pt x="94869" y="40030"/>
                </a:lnTo>
                <a:lnTo>
                  <a:pt x="69659" y="40030"/>
                </a:lnTo>
                <a:lnTo>
                  <a:pt x="81521" y="5930"/>
                </a:lnTo>
                <a:lnTo>
                  <a:pt x="94869" y="40030"/>
                </a:lnTo>
                <a:lnTo>
                  <a:pt x="94869" y="25222"/>
                </a:lnTo>
                <a:lnTo>
                  <a:pt x="87642" y="5930"/>
                </a:lnTo>
                <a:lnTo>
                  <a:pt x="85966" y="1485"/>
                </a:lnTo>
                <a:lnTo>
                  <a:pt x="85966" y="0"/>
                </a:lnTo>
                <a:lnTo>
                  <a:pt x="78562" y="0"/>
                </a:lnTo>
                <a:lnTo>
                  <a:pt x="78562" y="1485"/>
                </a:lnTo>
                <a:lnTo>
                  <a:pt x="57810" y="60782"/>
                </a:lnTo>
                <a:lnTo>
                  <a:pt x="56324" y="60782"/>
                </a:lnTo>
                <a:lnTo>
                  <a:pt x="56324" y="62255"/>
                </a:lnTo>
                <a:lnTo>
                  <a:pt x="62255" y="62255"/>
                </a:lnTo>
                <a:lnTo>
                  <a:pt x="62255" y="60782"/>
                </a:lnTo>
                <a:lnTo>
                  <a:pt x="68186" y="44475"/>
                </a:lnTo>
                <a:lnTo>
                  <a:pt x="96342" y="44475"/>
                </a:lnTo>
                <a:lnTo>
                  <a:pt x="102273" y="60782"/>
                </a:lnTo>
                <a:lnTo>
                  <a:pt x="103759" y="62255"/>
                </a:lnTo>
                <a:lnTo>
                  <a:pt x="108204" y="62255"/>
                </a:lnTo>
                <a:lnTo>
                  <a:pt x="108204" y="607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 descr=""/>
          <p:cNvGrpSpPr/>
          <p:nvPr/>
        </p:nvGrpSpPr>
        <p:grpSpPr>
          <a:xfrm>
            <a:off x="317223" y="4113532"/>
            <a:ext cx="4161154" cy="85090"/>
            <a:chOff x="317223" y="4113532"/>
            <a:chExt cx="4161154" cy="85090"/>
          </a:xfrm>
        </p:grpSpPr>
        <p:pic>
          <p:nvPicPr>
            <p:cNvPr id="50" name="object 5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7223" y="4113532"/>
              <a:ext cx="468423" cy="6818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0471" y="4113532"/>
              <a:ext cx="3677720" cy="84494"/>
            </a:xfrm>
            <a:prstGeom prst="rect">
              <a:avLst/>
            </a:prstGeom>
          </p:spPr>
        </p:pic>
      </p:grpSp>
      <p:sp>
        <p:nvSpPr>
          <p:cNvPr id="52" name="object 52" descr=""/>
          <p:cNvSpPr/>
          <p:nvPr/>
        </p:nvSpPr>
        <p:spPr>
          <a:xfrm>
            <a:off x="269788" y="4758355"/>
            <a:ext cx="6669405" cy="0"/>
          </a:xfrm>
          <a:custGeom>
            <a:avLst/>
            <a:gdLst/>
            <a:ahLst/>
            <a:cxnLst/>
            <a:rect l="l" t="t" r="r" b="b"/>
            <a:pathLst>
              <a:path w="6669405" h="0">
                <a:moveTo>
                  <a:pt x="0" y="0"/>
                </a:moveTo>
                <a:lnTo>
                  <a:pt x="6669110" y="0"/>
                </a:lnTo>
              </a:path>
            </a:pathLst>
          </a:custGeom>
          <a:ln w="7411">
            <a:solidFill>
              <a:srgbClr val="ED1C2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3" name="object 53" descr=""/>
          <p:cNvGrpSpPr/>
          <p:nvPr/>
        </p:nvGrpSpPr>
        <p:grpSpPr>
          <a:xfrm>
            <a:off x="312776" y="4525626"/>
            <a:ext cx="1258570" cy="215265"/>
            <a:chOff x="312776" y="4525626"/>
            <a:chExt cx="1258570" cy="215265"/>
          </a:xfrm>
        </p:grpSpPr>
        <p:pic>
          <p:nvPicPr>
            <p:cNvPr id="54" name="object 5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2776" y="4538967"/>
              <a:ext cx="78564" cy="157129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422470" y="4538967"/>
              <a:ext cx="18415" cy="157480"/>
            </a:xfrm>
            <a:custGeom>
              <a:avLst/>
              <a:gdLst/>
              <a:ahLst/>
              <a:cxnLst/>
              <a:rect l="l" t="t" r="r" b="b"/>
              <a:pathLst>
                <a:path w="18415" h="157479">
                  <a:moveTo>
                    <a:pt x="14823" y="44470"/>
                  </a:moveTo>
                  <a:lnTo>
                    <a:pt x="5929" y="44470"/>
                  </a:lnTo>
                  <a:lnTo>
                    <a:pt x="7411" y="42988"/>
                  </a:lnTo>
                  <a:lnTo>
                    <a:pt x="13341" y="42988"/>
                  </a:lnTo>
                  <a:lnTo>
                    <a:pt x="14823" y="44470"/>
                  </a:lnTo>
                  <a:close/>
                </a:path>
                <a:path w="18415" h="157479">
                  <a:moveTo>
                    <a:pt x="16305" y="157129"/>
                  </a:moveTo>
                  <a:lnTo>
                    <a:pt x="4447" y="157129"/>
                  </a:lnTo>
                  <a:lnTo>
                    <a:pt x="2964" y="155647"/>
                  </a:lnTo>
                  <a:lnTo>
                    <a:pt x="2964" y="44470"/>
                  </a:lnTo>
                  <a:lnTo>
                    <a:pt x="17788" y="44470"/>
                  </a:lnTo>
                  <a:lnTo>
                    <a:pt x="17788" y="155647"/>
                  </a:lnTo>
                  <a:lnTo>
                    <a:pt x="16305" y="157129"/>
                  </a:lnTo>
                  <a:close/>
                </a:path>
                <a:path w="18415" h="157479">
                  <a:moveTo>
                    <a:pt x="14823" y="19270"/>
                  </a:moveTo>
                  <a:lnTo>
                    <a:pt x="2964" y="19270"/>
                  </a:lnTo>
                  <a:lnTo>
                    <a:pt x="0" y="16305"/>
                  </a:lnTo>
                  <a:lnTo>
                    <a:pt x="0" y="4447"/>
                  </a:lnTo>
                  <a:lnTo>
                    <a:pt x="2964" y="1482"/>
                  </a:lnTo>
                  <a:lnTo>
                    <a:pt x="5929" y="0"/>
                  </a:lnTo>
                  <a:lnTo>
                    <a:pt x="11858" y="0"/>
                  </a:lnTo>
                  <a:lnTo>
                    <a:pt x="14823" y="1482"/>
                  </a:lnTo>
                  <a:lnTo>
                    <a:pt x="17788" y="4447"/>
                  </a:lnTo>
                  <a:lnTo>
                    <a:pt x="17788" y="16305"/>
                  </a:lnTo>
                  <a:lnTo>
                    <a:pt x="14823" y="1927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1388" y="4578991"/>
              <a:ext cx="96353" cy="120070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601827" y="4527120"/>
              <a:ext cx="15240" cy="169545"/>
            </a:xfrm>
            <a:custGeom>
              <a:avLst/>
              <a:gdLst/>
              <a:ahLst/>
              <a:cxnLst/>
              <a:rect l="l" t="t" r="r" b="b"/>
              <a:pathLst>
                <a:path w="15240" h="169545">
                  <a:moveTo>
                    <a:pt x="11861" y="0"/>
                  </a:moveTo>
                  <a:lnTo>
                    <a:pt x="4445" y="0"/>
                  </a:lnTo>
                  <a:lnTo>
                    <a:pt x="2971" y="1473"/>
                  </a:lnTo>
                  <a:lnTo>
                    <a:pt x="11861" y="1473"/>
                  </a:lnTo>
                  <a:lnTo>
                    <a:pt x="11861" y="0"/>
                  </a:lnTo>
                  <a:close/>
                </a:path>
                <a:path w="15240" h="169545">
                  <a:moveTo>
                    <a:pt x="14820" y="1689"/>
                  </a:moveTo>
                  <a:lnTo>
                    <a:pt x="1485" y="1689"/>
                  </a:lnTo>
                  <a:lnTo>
                    <a:pt x="1485" y="2959"/>
                  </a:lnTo>
                  <a:lnTo>
                    <a:pt x="0" y="2959"/>
                  </a:lnTo>
                  <a:lnTo>
                    <a:pt x="0" y="168059"/>
                  </a:lnTo>
                  <a:lnTo>
                    <a:pt x="1485" y="168059"/>
                  </a:lnTo>
                  <a:lnTo>
                    <a:pt x="1485" y="169329"/>
                  </a:lnTo>
                  <a:lnTo>
                    <a:pt x="14820" y="169329"/>
                  </a:lnTo>
                  <a:lnTo>
                    <a:pt x="14820" y="168059"/>
                  </a:lnTo>
                  <a:lnTo>
                    <a:pt x="14820" y="2959"/>
                  </a:lnTo>
                  <a:lnTo>
                    <a:pt x="14820" y="1689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9271" y="4527108"/>
              <a:ext cx="94870" cy="171953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3788" y="4525626"/>
              <a:ext cx="797506" cy="214941"/>
            </a:xfrm>
            <a:prstGeom prst="rect">
              <a:avLst/>
            </a:prstGeom>
          </p:spPr>
        </p:pic>
      </p:grpSp>
      <p:pic>
        <p:nvPicPr>
          <p:cNvPr id="60" name="object 6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57271" y="4538967"/>
            <a:ext cx="901271" cy="201600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18706" y="4835438"/>
            <a:ext cx="2859460" cy="97835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222637" y="4835438"/>
            <a:ext cx="3530966" cy="97835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04623" y="5031850"/>
            <a:ext cx="716718" cy="131929"/>
          </a:xfrm>
          <a:prstGeom prst="rect">
            <a:avLst/>
          </a:prstGeom>
        </p:spPr>
      </p:pic>
      <p:sp>
        <p:nvSpPr>
          <p:cNvPr id="64" name="object 64" descr=""/>
          <p:cNvSpPr/>
          <p:nvPr/>
        </p:nvSpPr>
        <p:spPr>
          <a:xfrm>
            <a:off x="1580189" y="5035556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4" h="125095">
                <a:moveTo>
                  <a:pt x="0" y="0"/>
                </a:moveTo>
                <a:lnTo>
                  <a:pt x="124517" y="0"/>
                </a:lnTo>
                <a:lnTo>
                  <a:pt x="124517" y="124517"/>
                </a:lnTo>
                <a:lnTo>
                  <a:pt x="0" y="124517"/>
                </a:lnTo>
                <a:lnTo>
                  <a:pt x="0" y="0"/>
                </a:lnTo>
                <a:close/>
              </a:path>
            </a:pathLst>
          </a:custGeom>
          <a:ln w="7411">
            <a:solidFill>
              <a:srgbClr val="57625B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5" name="object 65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777342" y="5063720"/>
            <a:ext cx="1286683" cy="77082"/>
          </a:xfrm>
          <a:prstGeom prst="rect">
            <a:avLst/>
          </a:prstGeom>
        </p:spPr>
      </p:pic>
      <p:sp>
        <p:nvSpPr>
          <p:cNvPr id="66" name="object 66" descr=""/>
          <p:cNvSpPr/>
          <p:nvPr/>
        </p:nvSpPr>
        <p:spPr>
          <a:xfrm>
            <a:off x="3250802" y="5035556"/>
            <a:ext cx="123189" cy="125095"/>
          </a:xfrm>
          <a:custGeom>
            <a:avLst/>
            <a:gdLst/>
            <a:ahLst/>
            <a:cxnLst/>
            <a:rect l="l" t="t" r="r" b="b"/>
            <a:pathLst>
              <a:path w="123189" h="125095">
                <a:moveTo>
                  <a:pt x="0" y="0"/>
                </a:moveTo>
                <a:lnTo>
                  <a:pt x="123035" y="0"/>
                </a:lnTo>
                <a:lnTo>
                  <a:pt x="123035" y="124517"/>
                </a:lnTo>
                <a:lnTo>
                  <a:pt x="0" y="124517"/>
                </a:lnTo>
                <a:lnTo>
                  <a:pt x="0" y="0"/>
                </a:lnTo>
                <a:close/>
              </a:path>
            </a:pathLst>
          </a:custGeom>
          <a:ln w="7411">
            <a:solidFill>
              <a:srgbClr val="57625B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7" name="object 67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473155" y="5063720"/>
            <a:ext cx="2219083" cy="96353"/>
          </a:xfrm>
          <a:prstGeom prst="rect">
            <a:avLst/>
          </a:prstGeom>
        </p:spPr>
      </p:pic>
      <p:grpSp>
        <p:nvGrpSpPr>
          <p:cNvPr id="68" name="object 68" descr=""/>
          <p:cNvGrpSpPr/>
          <p:nvPr/>
        </p:nvGrpSpPr>
        <p:grpSpPr>
          <a:xfrm>
            <a:off x="315741" y="5253462"/>
            <a:ext cx="3980179" cy="76200"/>
            <a:chOff x="315741" y="5253462"/>
            <a:chExt cx="3980179" cy="76200"/>
          </a:xfrm>
        </p:grpSpPr>
        <p:pic>
          <p:nvPicPr>
            <p:cNvPr id="69" name="object 6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5741" y="5253462"/>
              <a:ext cx="3980120" cy="75600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2383625" y="5324614"/>
              <a:ext cx="1912620" cy="0"/>
            </a:xfrm>
            <a:custGeom>
              <a:avLst/>
              <a:gdLst/>
              <a:ahLst/>
              <a:cxnLst/>
              <a:rect l="l" t="t" r="r" b="b"/>
              <a:pathLst>
                <a:path w="1912620" h="0">
                  <a:moveTo>
                    <a:pt x="0" y="0"/>
                  </a:moveTo>
                  <a:lnTo>
                    <a:pt x="1912236" y="0"/>
                  </a:lnTo>
                </a:path>
              </a:pathLst>
            </a:custGeom>
            <a:ln w="4447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/>
          <p:nvPr/>
        </p:nvSpPr>
        <p:spPr>
          <a:xfrm>
            <a:off x="269788" y="5876051"/>
            <a:ext cx="6669405" cy="0"/>
          </a:xfrm>
          <a:custGeom>
            <a:avLst/>
            <a:gdLst/>
            <a:ahLst/>
            <a:cxnLst/>
            <a:rect l="l" t="t" r="r" b="b"/>
            <a:pathLst>
              <a:path w="6669405" h="0">
                <a:moveTo>
                  <a:pt x="0" y="0"/>
                </a:moveTo>
                <a:lnTo>
                  <a:pt x="6669110" y="0"/>
                </a:lnTo>
              </a:path>
            </a:pathLst>
          </a:custGeom>
          <a:ln w="7411">
            <a:solidFill>
              <a:srgbClr val="ED1C2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2" name="object 72" descr=""/>
          <p:cNvGrpSpPr/>
          <p:nvPr/>
        </p:nvGrpSpPr>
        <p:grpSpPr>
          <a:xfrm>
            <a:off x="312776" y="5644803"/>
            <a:ext cx="318770" cy="173990"/>
            <a:chOff x="312776" y="5644803"/>
            <a:chExt cx="318770" cy="173990"/>
          </a:xfrm>
        </p:grpSpPr>
        <p:pic>
          <p:nvPicPr>
            <p:cNvPr id="73" name="object 7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2776" y="5658144"/>
              <a:ext cx="78564" cy="157129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412094" y="5658144"/>
              <a:ext cx="18415" cy="157480"/>
            </a:xfrm>
            <a:custGeom>
              <a:avLst/>
              <a:gdLst/>
              <a:ahLst/>
              <a:cxnLst/>
              <a:rect l="l" t="t" r="r" b="b"/>
              <a:pathLst>
                <a:path w="18415" h="157479">
                  <a:moveTo>
                    <a:pt x="17788" y="155647"/>
                  </a:moveTo>
                  <a:lnTo>
                    <a:pt x="2964" y="155647"/>
                  </a:lnTo>
                  <a:lnTo>
                    <a:pt x="2964" y="44470"/>
                  </a:lnTo>
                  <a:lnTo>
                    <a:pt x="4447" y="42988"/>
                  </a:lnTo>
                  <a:lnTo>
                    <a:pt x="16305" y="42988"/>
                  </a:lnTo>
                  <a:lnTo>
                    <a:pt x="17788" y="44470"/>
                  </a:lnTo>
                  <a:lnTo>
                    <a:pt x="17788" y="155647"/>
                  </a:lnTo>
                  <a:close/>
                </a:path>
                <a:path w="18415" h="157479">
                  <a:moveTo>
                    <a:pt x="14823" y="157129"/>
                  </a:moveTo>
                  <a:lnTo>
                    <a:pt x="7411" y="157129"/>
                  </a:lnTo>
                  <a:lnTo>
                    <a:pt x="5929" y="155647"/>
                  </a:lnTo>
                  <a:lnTo>
                    <a:pt x="14823" y="155647"/>
                  </a:lnTo>
                  <a:lnTo>
                    <a:pt x="14823" y="157129"/>
                  </a:lnTo>
                  <a:close/>
                </a:path>
                <a:path w="18415" h="157479">
                  <a:moveTo>
                    <a:pt x="11858" y="19270"/>
                  </a:moveTo>
                  <a:lnTo>
                    <a:pt x="5929" y="19270"/>
                  </a:lnTo>
                  <a:lnTo>
                    <a:pt x="2964" y="17788"/>
                  </a:lnTo>
                  <a:lnTo>
                    <a:pt x="1482" y="16305"/>
                  </a:lnTo>
                  <a:lnTo>
                    <a:pt x="0" y="13341"/>
                  </a:lnTo>
                  <a:lnTo>
                    <a:pt x="0" y="5929"/>
                  </a:lnTo>
                  <a:lnTo>
                    <a:pt x="1482" y="2964"/>
                  </a:lnTo>
                  <a:lnTo>
                    <a:pt x="1482" y="1482"/>
                  </a:lnTo>
                  <a:lnTo>
                    <a:pt x="2964" y="0"/>
                  </a:lnTo>
                  <a:lnTo>
                    <a:pt x="14823" y="0"/>
                  </a:lnTo>
                  <a:lnTo>
                    <a:pt x="17788" y="2964"/>
                  </a:lnTo>
                  <a:lnTo>
                    <a:pt x="17788" y="14823"/>
                  </a:lnTo>
                  <a:lnTo>
                    <a:pt x="14823" y="17788"/>
                  </a:lnTo>
                  <a:lnTo>
                    <a:pt x="11858" y="1927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5082" y="5644803"/>
              <a:ext cx="176400" cy="173435"/>
            </a:xfrm>
            <a:prstGeom prst="rect">
              <a:avLst/>
            </a:prstGeom>
          </p:spPr>
        </p:pic>
      </p:grpSp>
      <p:pic>
        <p:nvPicPr>
          <p:cNvPr id="76" name="object 76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11529" y="5658144"/>
            <a:ext cx="807882" cy="160094"/>
          </a:xfrm>
          <a:prstGeom prst="rect">
            <a:avLst/>
          </a:prstGeom>
        </p:spPr>
      </p:pic>
      <p:grpSp>
        <p:nvGrpSpPr>
          <p:cNvPr id="77" name="object 77" descr=""/>
          <p:cNvGrpSpPr/>
          <p:nvPr/>
        </p:nvGrpSpPr>
        <p:grpSpPr>
          <a:xfrm>
            <a:off x="1596495" y="5646286"/>
            <a:ext cx="529590" cy="213995"/>
            <a:chOff x="1596495" y="5646286"/>
            <a:chExt cx="529590" cy="213995"/>
          </a:xfrm>
        </p:grpSpPr>
        <p:pic>
          <p:nvPicPr>
            <p:cNvPr id="78" name="object 7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96495" y="5671486"/>
              <a:ext cx="158611" cy="146753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83271" y="5701133"/>
              <a:ext cx="88941" cy="117105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04824" y="5646286"/>
              <a:ext cx="94870" cy="171953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24895" y="5701133"/>
              <a:ext cx="100800" cy="158611"/>
            </a:xfrm>
            <a:prstGeom prst="rect">
              <a:avLst/>
            </a:prstGeom>
          </p:spPr>
        </p:pic>
      </p:grpSp>
      <p:pic>
        <p:nvPicPr>
          <p:cNvPr id="82" name="object 82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199813" y="5646286"/>
            <a:ext cx="612212" cy="213459"/>
          </a:xfrm>
          <a:prstGeom prst="rect">
            <a:avLst/>
          </a:prstGeom>
        </p:spPr>
      </p:pic>
      <p:grpSp>
        <p:nvGrpSpPr>
          <p:cNvPr id="83" name="object 83" descr=""/>
          <p:cNvGrpSpPr/>
          <p:nvPr/>
        </p:nvGrpSpPr>
        <p:grpSpPr>
          <a:xfrm>
            <a:off x="311294" y="5972404"/>
            <a:ext cx="3482340" cy="96520"/>
            <a:chOff x="311294" y="5972404"/>
            <a:chExt cx="3482340" cy="96520"/>
          </a:xfrm>
        </p:grpSpPr>
        <p:sp>
          <p:nvSpPr>
            <p:cNvPr id="84" name="object 84" descr=""/>
            <p:cNvSpPr/>
            <p:nvPr/>
          </p:nvSpPr>
          <p:spPr>
            <a:xfrm>
              <a:off x="311294" y="5978333"/>
              <a:ext cx="58419" cy="69850"/>
            </a:xfrm>
            <a:custGeom>
              <a:avLst/>
              <a:gdLst/>
              <a:ahLst/>
              <a:cxnLst/>
              <a:rect l="l" t="t" r="r" b="b"/>
              <a:pathLst>
                <a:path w="58420" h="69850">
                  <a:moveTo>
                    <a:pt x="4447" y="69670"/>
                  </a:moveTo>
                  <a:lnTo>
                    <a:pt x="0" y="69670"/>
                  </a:lnTo>
                  <a:lnTo>
                    <a:pt x="0" y="66705"/>
                  </a:lnTo>
                  <a:lnTo>
                    <a:pt x="23717" y="1482"/>
                  </a:lnTo>
                  <a:lnTo>
                    <a:pt x="23717" y="0"/>
                  </a:lnTo>
                  <a:lnTo>
                    <a:pt x="31129" y="0"/>
                  </a:lnTo>
                  <a:lnTo>
                    <a:pt x="31129" y="1482"/>
                  </a:lnTo>
                  <a:lnTo>
                    <a:pt x="32611" y="1482"/>
                  </a:lnTo>
                  <a:lnTo>
                    <a:pt x="34767" y="7411"/>
                  </a:lnTo>
                  <a:lnTo>
                    <a:pt x="28164" y="7411"/>
                  </a:lnTo>
                  <a:lnTo>
                    <a:pt x="13341" y="44470"/>
                  </a:lnTo>
                  <a:lnTo>
                    <a:pt x="48243" y="44470"/>
                  </a:lnTo>
                  <a:lnTo>
                    <a:pt x="50400" y="50400"/>
                  </a:lnTo>
                  <a:lnTo>
                    <a:pt x="11858" y="50400"/>
                  </a:lnTo>
                  <a:lnTo>
                    <a:pt x="5929" y="68188"/>
                  </a:lnTo>
                  <a:lnTo>
                    <a:pt x="4447" y="68188"/>
                  </a:lnTo>
                  <a:lnTo>
                    <a:pt x="4447" y="69670"/>
                  </a:lnTo>
                  <a:close/>
                </a:path>
                <a:path w="58420" h="69850">
                  <a:moveTo>
                    <a:pt x="48243" y="44470"/>
                  </a:moveTo>
                  <a:lnTo>
                    <a:pt x="41505" y="44470"/>
                  </a:lnTo>
                  <a:lnTo>
                    <a:pt x="28164" y="7411"/>
                  </a:lnTo>
                  <a:lnTo>
                    <a:pt x="34767" y="7411"/>
                  </a:lnTo>
                  <a:lnTo>
                    <a:pt x="48243" y="44470"/>
                  </a:lnTo>
                  <a:close/>
                </a:path>
                <a:path w="58420" h="69850">
                  <a:moveTo>
                    <a:pt x="56329" y="69670"/>
                  </a:moveTo>
                  <a:lnTo>
                    <a:pt x="51882" y="69670"/>
                  </a:lnTo>
                  <a:lnTo>
                    <a:pt x="51882" y="68188"/>
                  </a:lnTo>
                  <a:lnTo>
                    <a:pt x="44470" y="50400"/>
                  </a:lnTo>
                  <a:lnTo>
                    <a:pt x="50400" y="50400"/>
                  </a:lnTo>
                  <a:lnTo>
                    <a:pt x="56329" y="66705"/>
                  </a:lnTo>
                  <a:lnTo>
                    <a:pt x="57811" y="68188"/>
                  </a:lnTo>
                  <a:lnTo>
                    <a:pt x="56329" y="69670"/>
                  </a:lnTo>
                  <a:close/>
                </a:path>
              </a:pathLst>
            </a:custGeom>
            <a:solidFill>
              <a:srgbClr val="5762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79482" y="5972404"/>
              <a:ext cx="3390143" cy="96353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3784449" y="6037627"/>
              <a:ext cx="8890" cy="10795"/>
            </a:xfrm>
            <a:custGeom>
              <a:avLst/>
              <a:gdLst/>
              <a:ahLst/>
              <a:cxnLst/>
              <a:rect l="l" t="t" r="r" b="b"/>
              <a:pathLst>
                <a:path w="8889" h="10795">
                  <a:moveTo>
                    <a:pt x="7411" y="10376"/>
                  </a:moveTo>
                  <a:lnTo>
                    <a:pt x="1482" y="10376"/>
                  </a:lnTo>
                  <a:lnTo>
                    <a:pt x="1482" y="8894"/>
                  </a:lnTo>
                  <a:lnTo>
                    <a:pt x="0" y="8894"/>
                  </a:lnTo>
                  <a:lnTo>
                    <a:pt x="0" y="1482"/>
                  </a:lnTo>
                  <a:lnTo>
                    <a:pt x="1482" y="1482"/>
                  </a:lnTo>
                  <a:lnTo>
                    <a:pt x="1482" y="0"/>
                  </a:lnTo>
                  <a:lnTo>
                    <a:pt x="7411" y="0"/>
                  </a:lnTo>
                  <a:lnTo>
                    <a:pt x="7411" y="1482"/>
                  </a:lnTo>
                  <a:lnTo>
                    <a:pt x="8894" y="1482"/>
                  </a:lnTo>
                  <a:lnTo>
                    <a:pt x="8894" y="8894"/>
                  </a:lnTo>
                  <a:lnTo>
                    <a:pt x="7411" y="8894"/>
                  </a:lnTo>
                  <a:lnTo>
                    <a:pt x="7411" y="10376"/>
                  </a:lnTo>
                  <a:close/>
                </a:path>
              </a:pathLst>
            </a:custGeom>
            <a:solidFill>
              <a:srgbClr val="57625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/>
          <p:nvPr/>
        </p:nvSpPr>
        <p:spPr>
          <a:xfrm>
            <a:off x="1230353" y="6136945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1230353" y="6136945"/>
            <a:ext cx="5670550" cy="768350"/>
          </a:xfrm>
          <a:custGeom>
            <a:avLst/>
            <a:gdLst/>
            <a:ahLst/>
            <a:cxnLst/>
            <a:rect l="l" t="t" r="r" b="b"/>
            <a:pathLst>
              <a:path w="5670550" h="768350">
                <a:moveTo>
                  <a:pt x="0" y="767859"/>
                </a:moveTo>
                <a:lnTo>
                  <a:pt x="5625533" y="767859"/>
                </a:lnTo>
              </a:path>
              <a:path w="5670550" h="768350">
                <a:moveTo>
                  <a:pt x="5670003" y="44470"/>
                </a:moveTo>
                <a:lnTo>
                  <a:pt x="5670003" y="723388"/>
                </a:lnTo>
              </a:path>
              <a:path w="5670550" h="768350">
                <a:moveTo>
                  <a:pt x="5625533" y="767859"/>
                </a:moveTo>
                <a:lnTo>
                  <a:pt x="5643112" y="764246"/>
                </a:lnTo>
                <a:lnTo>
                  <a:pt x="5657218" y="754517"/>
                </a:lnTo>
                <a:lnTo>
                  <a:pt x="5666598" y="740342"/>
                </a:lnTo>
                <a:lnTo>
                  <a:pt x="5670003" y="723388"/>
                </a:lnTo>
              </a:path>
              <a:path w="5670550" h="768350">
                <a:moveTo>
                  <a:pt x="5670003" y="44470"/>
                </a:moveTo>
                <a:lnTo>
                  <a:pt x="5666598" y="27516"/>
                </a:lnTo>
                <a:lnTo>
                  <a:pt x="5657218" y="13341"/>
                </a:lnTo>
                <a:lnTo>
                  <a:pt x="5643112" y="3613"/>
                </a:ln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9" name="object 89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00235" y="6194757"/>
            <a:ext cx="509929" cy="96353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80694" y="6133239"/>
            <a:ext cx="5583286" cy="775271"/>
          </a:xfrm>
          <a:prstGeom prst="rect">
            <a:avLst/>
          </a:prstGeom>
        </p:spPr>
      </p:pic>
      <p:sp>
        <p:nvSpPr>
          <p:cNvPr id="91" name="object 91" descr=""/>
          <p:cNvSpPr/>
          <p:nvPr/>
        </p:nvSpPr>
        <p:spPr>
          <a:xfrm>
            <a:off x="1230353" y="6974475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1230353" y="7860922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3" name="object 93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06164" y="7032287"/>
            <a:ext cx="675953" cy="77082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180694" y="6970769"/>
            <a:ext cx="5723368" cy="893859"/>
          </a:xfrm>
          <a:prstGeom prst="rect">
            <a:avLst/>
          </a:prstGeom>
        </p:spPr>
      </p:pic>
      <p:sp>
        <p:nvSpPr>
          <p:cNvPr id="95" name="object 95" descr=""/>
          <p:cNvSpPr/>
          <p:nvPr/>
        </p:nvSpPr>
        <p:spPr>
          <a:xfrm>
            <a:off x="1230353" y="7930593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1230353" y="8222617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7" name="object 97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06164" y="7988405"/>
            <a:ext cx="478800" cy="96353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80694" y="7926887"/>
            <a:ext cx="5723368" cy="299435"/>
          </a:xfrm>
          <a:prstGeom prst="rect">
            <a:avLst/>
          </a:prstGeom>
        </p:spPr>
      </p:pic>
      <p:sp>
        <p:nvSpPr>
          <p:cNvPr id="99" name="object 99" descr=""/>
          <p:cNvSpPr/>
          <p:nvPr/>
        </p:nvSpPr>
        <p:spPr>
          <a:xfrm>
            <a:off x="1230353" y="8292287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1230353" y="8292287"/>
            <a:ext cx="5670550" cy="410845"/>
          </a:xfrm>
          <a:custGeom>
            <a:avLst/>
            <a:gdLst/>
            <a:ahLst/>
            <a:cxnLst/>
            <a:rect l="l" t="t" r="r" b="b"/>
            <a:pathLst>
              <a:path w="5670550" h="410845">
                <a:moveTo>
                  <a:pt x="0" y="410612"/>
                </a:moveTo>
                <a:lnTo>
                  <a:pt x="5625533" y="410612"/>
                </a:lnTo>
              </a:path>
              <a:path w="5670550" h="410845">
                <a:moveTo>
                  <a:pt x="5670003" y="44471"/>
                </a:moveTo>
                <a:lnTo>
                  <a:pt x="5670003" y="366141"/>
                </a:lnTo>
              </a:path>
              <a:path w="5670550" h="410845">
                <a:moveTo>
                  <a:pt x="5625533" y="410612"/>
                </a:moveTo>
                <a:lnTo>
                  <a:pt x="5643112" y="407207"/>
                </a:lnTo>
                <a:lnTo>
                  <a:pt x="5657218" y="397826"/>
                </a:lnTo>
                <a:lnTo>
                  <a:pt x="5666598" y="383721"/>
                </a:lnTo>
                <a:lnTo>
                  <a:pt x="5670003" y="366141"/>
                </a:lnTo>
              </a:path>
              <a:path w="5670550" h="410845">
                <a:moveTo>
                  <a:pt x="5670003" y="44471"/>
                </a:moveTo>
                <a:lnTo>
                  <a:pt x="5666598" y="27516"/>
                </a:lnTo>
                <a:lnTo>
                  <a:pt x="5657218" y="13341"/>
                </a:lnTo>
                <a:lnTo>
                  <a:pt x="5643112" y="3613"/>
                </a:ln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1" name="object 101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06164" y="8350099"/>
            <a:ext cx="652235" cy="77082"/>
          </a:xfrm>
          <a:prstGeom prst="rect">
            <a:avLst/>
          </a:prstGeom>
        </p:spPr>
      </p:pic>
      <p:grpSp>
        <p:nvGrpSpPr>
          <p:cNvPr id="102" name="object 102" descr=""/>
          <p:cNvGrpSpPr/>
          <p:nvPr/>
        </p:nvGrpSpPr>
        <p:grpSpPr>
          <a:xfrm>
            <a:off x="1180694" y="8288581"/>
            <a:ext cx="5567045" cy="418465"/>
            <a:chOff x="1180694" y="8288581"/>
            <a:chExt cx="5567045" cy="418465"/>
          </a:xfrm>
        </p:grpSpPr>
        <p:pic>
          <p:nvPicPr>
            <p:cNvPr id="103" name="object 103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80694" y="8288581"/>
              <a:ext cx="5543262" cy="418023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6734334" y="8526499"/>
              <a:ext cx="13335" cy="24130"/>
            </a:xfrm>
            <a:custGeom>
              <a:avLst/>
              <a:gdLst/>
              <a:ahLst/>
              <a:cxnLst/>
              <a:rect l="l" t="t" r="r" b="b"/>
              <a:pathLst>
                <a:path w="13334" h="24129">
                  <a:moveTo>
                    <a:pt x="2964" y="23717"/>
                  </a:moveTo>
                  <a:lnTo>
                    <a:pt x="0" y="23717"/>
                  </a:lnTo>
                  <a:lnTo>
                    <a:pt x="0" y="22235"/>
                  </a:lnTo>
                  <a:lnTo>
                    <a:pt x="7411" y="8894"/>
                  </a:lnTo>
                  <a:lnTo>
                    <a:pt x="7411" y="0"/>
                  </a:lnTo>
                  <a:lnTo>
                    <a:pt x="13341" y="0"/>
                  </a:lnTo>
                  <a:lnTo>
                    <a:pt x="13341" y="7411"/>
                  </a:lnTo>
                  <a:lnTo>
                    <a:pt x="11858" y="8894"/>
                  </a:lnTo>
                  <a:lnTo>
                    <a:pt x="11858" y="10376"/>
                  </a:lnTo>
                  <a:lnTo>
                    <a:pt x="10376" y="11858"/>
                  </a:lnTo>
                  <a:lnTo>
                    <a:pt x="4447" y="22235"/>
                  </a:lnTo>
                  <a:lnTo>
                    <a:pt x="2964" y="22235"/>
                  </a:lnTo>
                  <a:lnTo>
                    <a:pt x="2964" y="237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 descr=""/>
          <p:cNvSpPr/>
          <p:nvPr/>
        </p:nvSpPr>
        <p:spPr>
          <a:xfrm>
            <a:off x="1230353" y="8772570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1230353" y="9060146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7" name="object 107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06164" y="8830382"/>
            <a:ext cx="343906" cy="96352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180694" y="8768864"/>
            <a:ext cx="5723368" cy="2949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067863" y="82"/>
            <a:ext cx="262890" cy="9784080"/>
            <a:chOff x="7067863" y="82"/>
            <a:chExt cx="262890" cy="9784080"/>
          </a:xfrm>
        </p:grpSpPr>
        <p:sp>
          <p:nvSpPr>
            <p:cNvPr id="3" name="object 3" descr=""/>
            <p:cNvSpPr/>
            <p:nvPr/>
          </p:nvSpPr>
          <p:spPr>
            <a:xfrm>
              <a:off x="7067855" y="90"/>
              <a:ext cx="262890" cy="9784080"/>
            </a:xfrm>
            <a:custGeom>
              <a:avLst/>
              <a:gdLst/>
              <a:ahLst/>
              <a:cxnLst/>
              <a:rect l="l" t="t" r="r" b="b"/>
              <a:pathLst>
                <a:path w="262890" h="9784080">
                  <a:moveTo>
                    <a:pt x="262382" y="0"/>
                  </a:moveTo>
                  <a:lnTo>
                    <a:pt x="0" y="0"/>
                  </a:lnTo>
                  <a:lnTo>
                    <a:pt x="0" y="177800"/>
                  </a:lnTo>
                  <a:lnTo>
                    <a:pt x="0" y="9784067"/>
                  </a:lnTo>
                  <a:lnTo>
                    <a:pt x="262382" y="9784067"/>
                  </a:lnTo>
                  <a:lnTo>
                    <a:pt x="262382" y="177800"/>
                  </a:lnTo>
                  <a:lnTo>
                    <a:pt x="262382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174593" y="9353653"/>
              <a:ext cx="46355" cy="83185"/>
            </a:xfrm>
            <a:custGeom>
              <a:avLst/>
              <a:gdLst/>
              <a:ahLst/>
              <a:cxnLst/>
              <a:rect l="l" t="t" r="r" b="b"/>
              <a:pathLst>
                <a:path w="46354" h="83184">
                  <a:moveTo>
                    <a:pt x="5929" y="10376"/>
                  </a:moveTo>
                  <a:lnTo>
                    <a:pt x="4447" y="5929"/>
                  </a:lnTo>
                  <a:lnTo>
                    <a:pt x="7411" y="2964"/>
                  </a:lnTo>
                  <a:lnTo>
                    <a:pt x="14823" y="0"/>
                  </a:lnTo>
                  <a:lnTo>
                    <a:pt x="22235" y="0"/>
                  </a:lnTo>
                  <a:lnTo>
                    <a:pt x="31731" y="1528"/>
                  </a:lnTo>
                  <a:lnTo>
                    <a:pt x="36394" y="4447"/>
                  </a:lnTo>
                  <a:lnTo>
                    <a:pt x="14823" y="4447"/>
                  </a:lnTo>
                  <a:lnTo>
                    <a:pt x="5929" y="10376"/>
                  </a:lnTo>
                  <a:close/>
                </a:path>
                <a:path w="46354" h="83184">
                  <a:moveTo>
                    <a:pt x="34681" y="78564"/>
                  </a:moveTo>
                  <a:lnTo>
                    <a:pt x="19270" y="78564"/>
                  </a:lnTo>
                  <a:lnTo>
                    <a:pt x="29392" y="76596"/>
                  </a:lnTo>
                  <a:lnTo>
                    <a:pt x="35761" y="71708"/>
                  </a:lnTo>
                  <a:lnTo>
                    <a:pt x="39073" y="65432"/>
                  </a:lnTo>
                  <a:lnTo>
                    <a:pt x="40023" y="59294"/>
                  </a:lnTo>
                  <a:lnTo>
                    <a:pt x="37985" y="50654"/>
                  </a:lnTo>
                  <a:lnTo>
                    <a:pt x="32611" y="44655"/>
                  </a:lnTo>
                  <a:lnTo>
                    <a:pt x="25014" y="41158"/>
                  </a:lnTo>
                  <a:lnTo>
                    <a:pt x="16305" y="40023"/>
                  </a:lnTo>
                  <a:lnTo>
                    <a:pt x="11858" y="40023"/>
                  </a:lnTo>
                  <a:lnTo>
                    <a:pt x="11858" y="35576"/>
                  </a:lnTo>
                  <a:lnTo>
                    <a:pt x="16305" y="35576"/>
                  </a:lnTo>
                  <a:lnTo>
                    <a:pt x="23300" y="34487"/>
                  </a:lnTo>
                  <a:lnTo>
                    <a:pt x="30017" y="31314"/>
                  </a:lnTo>
                  <a:lnTo>
                    <a:pt x="35066" y="26195"/>
                  </a:lnTo>
                  <a:lnTo>
                    <a:pt x="37058" y="19270"/>
                  </a:lnTo>
                  <a:lnTo>
                    <a:pt x="37058" y="11858"/>
                  </a:lnTo>
                  <a:lnTo>
                    <a:pt x="32611" y="4447"/>
                  </a:lnTo>
                  <a:lnTo>
                    <a:pt x="36394" y="4447"/>
                  </a:lnTo>
                  <a:lnTo>
                    <a:pt x="38170" y="5558"/>
                  </a:lnTo>
                  <a:lnTo>
                    <a:pt x="41830" y="11256"/>
                  </a:lnTo>
                  <a:lnTo>
                    <a:pt x="42988" y="17788"/>
                  </a:lnTo>
                  <a:lnTo>
                    <a:pt x="42988" y="26682"/>
                  </a:lnTo>
                  <a:lnTo>
                    <a:pt x="38541" y="34094"/>
                  </a:lnTo>
                  <a:lnTo>
                    <a:pt x="28164" y="37058"/>
                  </a:lnTo>
                  <a:lnTo>
                    <a:pt x="35321" y="39490"/>
                  </a:lnTo>
                  <a:lnTo>
                    <a:pt x="40950" y="44285"/>
                  </a:lnTo>
                  <a:lnTo>
                    <a:pt x="44632" y="51025"/>
                  </a:lnTo>
                  <a:lnTo>
                    <a:pt x="45952" y="59294"/>
                  </a:lnTo>
                  <a:lnTo>
                    <a:pt x="44285" y="68002"/>
                  </a:lnTo>
                  <a:lnTo>
                    <a:pt x="39282" y="75600"/>
                  </a:lnTo>
                  <a:lnTo>
                    <a:pt x="34681" y="78564"/>
                  </a:lnTo>
                  <a:close/>
                </a:path>
                <a:path w="46354" h="83184">
                  <a:moveTo>
                    <a:pt x="19270" y="83011"/>
                  </a:moveTo>
                  <a:lnTo>
                    <a:pt x="10376" y="83011"/>
                  </a:lnTo>
                  <a:lnTo>
                    <a:pt x="2964" y="80047"/>
                  </a:lnTo>
                  <a:lnTo>
                    <a:pt x="0" y="77082"/>
                  </a:lnTo>
                  <a:lnTo>
                    <a:pt x="2964" y="72635"/>
                  </a:lnTo>
                  <a:lnTo>
                    <a:pt x="5929" y="75600"/>
                  </a:lnTo>
                  <a:lnTo>
                    <a:pt x="11858" y="78564"/>
                  </a:lnTo>
                  <a:lnTo>
                    <a:pt x="34681" y="78564"/>
                  </a:lnTo>
                  <a:lnTo>
                    <a:pt x="30944" y="80973"/>
                  </a:lnTo>
                  <a:lnTo>
                    <a:pt x="19270" y="830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734" y="379482"/>
              <a:ext cx="85976" cy="226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734" y="628518"/>
              <a:ext cx="69670" cy="8745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9016" y="764894"/>
              <a:ext cx="124517" cy="34390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734" y="1128071"/>
              <a:ext cx="93388" cy="8597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131605" y="1292612"/>
              <a:ext cx="135255" cy="6350"/>
            </a:xfrm>
            <a:custGeom>
              <a:avLst/>
              <a:gdLst/>
              <a:ahLst/>
              <a:cxnLst/>
              <a:rect l="l" t="t" r="r" b="b"/>
              <a:pathLst>
                <a:path w="135254" h="6350">
                  <a:moveTo>
                    <a:pt x="134894" y="5929"/>
                  </a:moveTo>
                  <a:lnTo>
                    <a:pt x="0" y="5929"/>
                  </a:lnTo>
                  <a:lnTo>
                    <a:pt x="0" y="0"/>
                  </a:lnTo>
                  <a:lnTo>
                    <a:pt x="134894" y="0"/>
                  </a:lnTo>
                  <a:lnTo>
                    <a:pt x="134894" y="5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4569" y="1380071"/>
              <a:ext cx="121552" cy="103468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111" y="7995816"/>
              <a:ext cx="71153" cy="23717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3111" y="8255228"/>
              <a:ext cx="65223" cy="13489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174593" y="8410876"/>
              <a:ext cx="64135" cy="16510"/>
            </a:xfrm>
            <a:custGeom>
              <a:avLst/>
              <a:gdLst/>
              <a:ahLst/>
              <a:cxnLst/>
              <a:rect l="l" t="t" r="r" b="b"/>
              <a:pathLst>
                <a:path w="64134" h="16509">
                  <a:moveTo>
                    <a:pt x="63741" y="16305"/>
                  </a:moveTo>
                  <a:lnTo>
                    <a:pt x="0" y="4447"/>
                  </a:lnTo>
                  <a:lnTo>
                    <a:pt x="0" y="0"/>
                  </a:lnTo>
                  <a:lnTo>
                    <a:pt x="59294" y="10376"/>
                  </a:lnTo>
                  <a:lnTo>
                    <a:pt x="53364" y="1482"/>
                  </a:lnTo>
                  <a:lnTo>
                    <a:pt x="56329" y="0"/>
                  </a:lnTo>
                  <a:lnTo>
                    <a:pt x="63741" y="11858"/>
                  </a:lnTo>
                  <a:lnTo>
                    <a:pt x="63741" y="16305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1230353" y="174917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 h="0">
                <a:moveTo>
                  <a:pt x="0" y="0"/>
                </a:moveTo>
                <a:lnTo>
                  <a:pt x="5625533" y="0"/>
                </a:lnTo>
              </a:path>
            </a:pathLst>
          </a:custGeom>
          <a:ln w="7411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1180694" y="171211"/>
            <a:ext cx="5723890" cy="250825"/>
            <a:chOff x="1180694" y="171211"/>
            <a:chExt cx="5723890" cy="250825"/>
          </a:xfrm>
        </p:grpSpPr>
        <p:sp>
          <p:nvSpPr>
            <p:cNvPr id="16" name="object 16" descr=""/>
            <p:cNvSpPr/>
            <p:nvPr/>
          </p:nvSpPr>
          <p:spPr>
            <a:xfrm>
              <a:off x="1230353" y="174917"/>
              <a:ext cx="5670550" cy="243204"/>
            </a:xfrm>
            <a:custGeom>
              <a:avLst/>
              <a:gdLst/>
              <a:ahLst/>
              <a:cxnLst/>
              <a:rect l="l" t="t" r="r" b="b"/>
              <a:pathLst>
                <a:path w="5670550" h="243204">
                  <a:moveTo>
                    <a:pt x="0" y="243106"/>
                  </a:moveTo>
                  <a:lnTo>
                    <a:pt x="5625533" y="243106"/>
                  </a:lnTo>
                </a:path>
                <a:path w="5670550" h="243204">
                  <a:moveTo>
                    <a:pt x="5670003" y="44470"/>
                  </a:moveTo>
                  <a:lnTo>
                    <a:pt x="5670003" y="198635"/>
                  </a:lnTo>
                </a:path>
                <a:path w="5670550" h="243204">
                  <a:moveTo>
                    <a:pt x="5625533" y="243106"/>
                  </a:moveTo>
                  <a:lnTo>
                    <a:pt x="5643112" y="239492"/>
                  </a:lnTo>
                  <a:lnTo>
                    <a:pt x="5657218" y="229764"/>
                  </a:lnTo>
                  <a:lnTo>
                    <a:pt x="5666598" y="215589"/>
                  </a:lnTo>
                  <a:lnTo>
                    <a:pt x="5670003" y="198635"/>
                  </a:lnTo>
                </a:path>
                <a:path w="5670550" h="243204">
                  <a:moveTo>
                    <a:pt x="5670003" y="44470"/>
                  </a:moveTo>
                  <a:lnTo>
                    <a:pt x="5666598" y="27516"/>
                  </a:lnTo>
                  <a:lnTo>
                    <a:pt x="5657218" y="13341"/>
                  </a:lnTo>
                  <a:lnTo>
                    <a:pt x="5643112" y="3613"/>
                  </a:lnTo>
                  <a:lnTo>
                    <a:pt x="5625533" y="0"/>
                  </a:lnTo>
                </a:path>
              </a:pathLst>
            </a:custGeom>
            <a:ln w="7411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0694" y="171211"/>
              <a:ext cx="5252721" cy="250517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269788" y="822706"/>
            <a:ext cx="6669405" cy="236854"/>
            <a:chOff x="269788" y="822706"/>
            <a:chExt cx="6669405" cy="236854"/>
          </a:xfrm>
        </p:grpSpPr>
        <p:sp>
          <p:nvSpPr>
            <p:cNvPr id="19" name="object 19" descr=""/>
            <p:cNvSpPr/>
            <p:nvPr/>
          </p:nvSpPr>
          <p:spPr>
            <a:xfrm>
              <a:off x="269788" y="1055436"/>
              <a:ext cx="6669405" cy="0"/>
            </a:xfrm>
            <a:custGeom>
              <a:avLst/>
              <a:gdLst/>
              <a:ahLst/>
              <a:cxnLst/>
              <a:rect l="l" t="t" r="r" b="b"/>
              <a:pathLst>
                <a:path w="6669405" h="0">
                  <a:moveTo>
                    <a:pt x="0" y="0"/>
                  </a:moveTo>
                  <a:lnTo>
                    <a:pt x="6669110" y="0"/>
                  </a:lnTo>
                </a:path>
              </a:pathLst>
            </a:custGeom>
            <a:ln w="7411">
              <a:solidFill>
                <a:srgbClr val="ED1C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776" y="836047"/>
              <a:ext cx="945741" cy="2016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9671" y="822706"/>
              <a:ext cx="185294" cy="17343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547577" y="876071"/>
              <a:ext cx="60960" cy="117475"/>
            </a:xfrm>
            <a:custGeom>
              <a:avLst/>
              <a:gdLst/>
              <a:ahLst/>
              <a:cxnLst/>
              <a:rect l="l" t="t" r="r" b="b"/>
              <a:pathLst>
                <a:path w="60959" h="117475">
                  <a:moveTo>
                    <a:pt x="51882" y="1482"/>
                  </a:moveTo>
                  <a:lnTo>
                    <a:pt x="37058" y="1482"/>
                  </a:lnTo>
                  <a:lnTo>
                    <a:pt x="40023" y="0"/>
                  </a:lnTo>
                  <a:lnTo>
                    <a:pt x="50400" y="0"/>
                  </a:lnTo>
                  <a:lnTo>
                    <a:pt x="51882" y="1482"/>
                  </a:lnTo>
                  <a:close/>
                </a:path>
                <a:path w="60959" h="117475">
                  <a:moveTo>
                    <a:pt x="25200" y="23717"/>
                  </a:moveTo>
                  <a:lnTo>
                    <a:pt x="14823" y="23717"/>
                  </a:lnTo>
                  <a:lnTo>
                    <a:pt x="17788" y="17788"/>
                  </a:lnTo>
                  <a:lnTo>
                    <a:pt x="20752" y="14823"/>
                  </a:lnTo>
                  <a:lnTo>
                    <a:pt x="22235" y="11858"/>
                  </a:lnTo>
                  <a:lnTo>
                    <a:pt x="28164" y="5929"/>
                  </a:lnTo>
                  <a:lnTo>
                    <a:pt x="31129" y="4447"/>
                  </a:lnTo>
                  <a:lnTo>
                    <a:pt x="32611" y="2964"/>
                  </a:lnTo>
                  <a:lnTo>
                    <a:pt x="35576" y="1482"/>
                  </a:lnTo>
                  <a:lnTo>
                    <a:pt x="56329" y="1482"/>
                  </a:lnTo>
                  <a:lnTo>
                    <a:pt x="57811" y="2964"/>
                  </a:lnTo>
                  <a:lnTo>
                    <a:pt x="59294" y="2964"/>
                  </a:lnTo>
                  <a:lnTo>
                    <a:pt x="60776" y="4447"/>
                  </a:lnTo>
                  <a:lnTo>
                    <a:pt x="60776" y="13341"/>
                  </a:lnTo>
                  <a:lnTo>
                    <a:pt x="38541" y="13341"/>
                  </a:lnTo>
                  <a:lnTo>
                    <a:pt x="35576" y="16305"/>
                  </a:lnTo>
                  <a:lnTo>
                    <a:pt x="32611" y="17788"/>
                  </a:lnTo>
                  <a:lnTo>
                    <a:pt x="28164" y="22235"/>
                  </a:lnTo>
                  <a:lnTo>
                    <a:pt x="25200" y="23717"/>
                  </a:lnTo>
                  <a:close/>
                </a:path>
                <a:path w="60959" h="117475">
                  <a:moveTo>
                    <a:pt x="13341" y="4447"/>
                  </a:moveTo>
                  <a:lnTo>
                    <a:pt x="1482" y="4447"/>
                  </a:lnTo>
                  <a:lnTo>
                    <a:pt x="1482" y="2964"/>
                  </a:lnTo>
                  <a:lnTo>
                    <a:pt x="13341" y="2964"/>
                  </a:lnTo>
                  <a:lnTo>
                    <a:pt x="13341" y="4447"/>
                  </a:lnTo>
                  <a:close/>
                </a:path>
                <a:path w="60959" h="117475">
                  <a:moveTo>
                    <a:pt x="14823" y="115623"/>
                  </a:moveTo>
                  <a:lnTo>
                    <a:pt x="0" y="115623"/>
                  </a:lnTo>
                  <a:lnTo>
                    <a:pt x="0" y="4447"/>
                  </a:lnTo>
                  <a:lnTo>
                    <a:pt x="14823" y="4447"/>
                  </a:lnTo>
                  <a:lnTo>
                    <a:pt x="14823" y="23717"/>
                  </a:lnTo>
                  <a:lnTo>
                    <a:pt x="25200" y="23717"/>
                  </a:lnTo>
                  <a:lnTo>
                    <a:pt x="23717" y="28164"/>
                  </a:lnTo>
                  <a:lnTo>
                    <a:pt x="20752" y="31129"/>
                  </a:lnTo>
                  <a:lnTo>
                    <a:pt x="17788" y="35576"/>
                  </a:lnTo>
                  <a:lnTo>
                    <a:pt x="14823" y="41505"/>
                  </a:lnTo>
                  <a:lnTo>
                    <a:pt x="14823" y="115623"/>
                  </a:lnTo>
                  <a:close/>
                </a:path>
                <a:path w="60959" h="117475">
                  <a:moveTo>
                    <a:pt x="59294" y="16305"/>
                  </a:moveTo>
                  <a:lnTo>
                    <a:pt x="54847" y="16305"/>
                  </a:lnTo>
                  <a:lnTo>
                    <a:pt x="53364" y="14823"/>
                  </a:lnTo>
                  <a:lnTo>
                    <a:pt x="50400" y="14823"/>
                  </a:lnTo>
                  <a:lnTo>
                    <a:pt x="48917" y="13341"/>
                  </a:lnTo>
                  <a:lnTo>
                    <a:pt x="60776" y="13341"/>
                  </a:lnTo>
                  <a:lnTo>
                    <a:pt x="60776" y="14823"/>
                  </a:lnTo>
                  <a:lnTo>
                    <a:pt x="59294" y="16305"/>
                  </a:lnTo>
                  <a:close/>
                </a:path>
                <a:path w="60959" h="117475">
                  <a:moveTo>
                    <a:pt x="13341" y="117105"/>
                  </a:moveTo>
                  <a:lnTo>
                    <a:pt x="1482" y="117105"/>
                  </a:lnTo>
                  <a:lnTo>
                    <a:pt x="1482" y="115623"/>
                  </a:lnTo>
                  <a:lnTo>
                    <a:pt x="13341" y="115623"/>
                  </a:lnTo>
                  <a:lnTo>
                    <a:pt x="13341" y="117105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8024" y="822706"/>
              <a:ext cx="721906" cy="21494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4425" y="836047"/>
              <a:ext cx="732283" cy="16009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256724" y="824625"/>
              <a:ext cx="15240" cy="168910"/>
            </a:xfrm>
            <a:custGeom>
              <a:avLst/>
              <a:gdLst/>
              <a:ahLst/>
              <a:cxnLst/>
              <a:rect l="l" t="t" r="r" b="b"/>
              <a:pathLst>
                <a:path w="15239" h="168909">
                  <a:moveTo>
                    <a:pt x="14820" y="1270"/>
                  </a:moveTo>
                  <a:lnTo>
                    <a:pt x="14401" y="1270"/>
                  </a:lnTo>
                  <a:lnTo>
                    <a:pt x="14401" y="0"/>
                  </a:lnTo>
                  <a:lnTo>
                    <a:pt x="1485" y="0"/>
                  </a:lnTo>
                  <a:lnTo>
                    <a:pt x="1485" y="1270"/>
                  </a:lnTo>
                  <a:lnTo>
                    <a:pt x="0" y="1270"/>
                  </a:lnTo>
                  <a:lnTo>
                    <a:pt x="0" y="167640"/>
                  </a:lnTo>
                  <a:lnTo>
                    <a:pt x="2044" y="167640"/>
                  </a:lnTo>
                  <a:lnTo>
                    <a:pt x="2971" y="168554"/>
                  </a:lnTo>
                  <a:lnTo>
                    <a:pt x="13347" y="168554"/>
                  </a:lnTo>
                  <a:lnTo>
                    <a:pt x="13347" y="167640"/>
                  </a:lnTo>
                  <a:lnTo>
                    <a:pt x="14820" y="167640"/>
                  </a:lnTo>
                  <a:lnTo>
                    <a:pt x="14820" y="127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01202" y="876071"/>
              <a:ext cx="127482" cy="15268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13179" y="849388"/>
              <a:ext cx="773788" cy="18825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65532" y="876071"/>
              <a:ext cx="84494" cy="12007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91532" y="876071"/>
              <a:ext cx="88941" cy="11710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13085" y="824188"/>
              <a:ext cx="94870" cy="17195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4308" y="824188"/>
              <a:ext cx="849388" cy="171953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311294" y="1108800"/>
            <a:ext cx="6567170" cy="203200"/>
            <a:chOff x="311294" y="1108800"/>
            <a:chExt cx="6567170" cy="203200"/>
          </a:xfrm>
        </p:grpSpPr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1294" y="1108800"/>
              <a:ext cx="6522357" cy="203082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6849948" y="1108800"/>
              <a:ext cx="28575" cy="83185"/>
            </a:xfrm>
            <a:custGeom>
              <a:avLst/>
              <a:gdLst/>
              <a:ahLst/>
              <a:cxnLst/>
              <a:rect l="l" t="t" r="r" b="b"/>
              <a:pathLst>
                <a:path w="28575" h="83184">
                  <a:moveTo>
                    <a:pt x="5930" y="0"/>
                  </a:moveTo>
                  <a:lnTo>
                    <a:pt x="0" y="0"/>
                  </a:lnTo>
                  <a:lnTo>
                    <a:pt x="0" y="68199"/>
                  </a:lnTo>
                  <a:lnTo>
                    <a:pt x="4445" y="68199"/>
                  </a:lnTo>
                  <a:lnTo>
                    <a:pt x="4445" y="66713"/>
                  </a:lnTo>
                  <a:lnTo>
                    <a:pt x="5930" y="66713"/>
                  </a:lnTo>
                  <a:lnTo>
                    <a:pt x="5930" y="0"/>
                  </a:lnTo>
                  <a:close/>
                </a:path>
                <a:path w="28575" h="83184">
                  <a:moveTo>
                    <a:pt x="28168" y="59296"/>
                  </a:moveTo>
                  <a:lnTo>
                    <a:pt x="23723" y="59296"/>
                  </a:lnTo>
                  <a:lnTo>
                    <a:pt x="22237" y="60782"/>
                  </a:lnTo>
                  <a:lnTo>
                    <a:pt x="22237" y="68199"/>
                  </a:lnTo>
                  <a:lnTo>
                    <a:pt x="14820" y="81534"/>
                  </a:lnTo>
                  <a:lnTo>
                    <a:pt x="14820" y="83019"/>
                  </a:lnTo>
                  <a:lnTo>
                    <a:pt x="19278" y="83019"/>
                  </a:lnTo>
                  <a:lnTo>
                    <a:pt x="19278" y="81534"/>
                  </a:lnTo>
                  <a:lnTo>
                    <a:pt x="26682" y="71158"/>
                  </a:lnTo>
                  <a:lnTo>
                    <a:pt x="26682" y="68199"/>
                  </a:lnTo>
                  <a:lnTo>
                    <a:pt x="28168" y="68199"/>
                  </a:lnTo>
                  <a:lnTo>
                    <a:pt x="28168" y="59296"/>
                  </a:lnTo>
                  <a:close/>
                </a:path>
              </a:pathLst>
            </a:custGeom>
            <a:solidFill>
              <a:srgbClr val="5762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305364" y="1540165"/>
            <a:ext cx="2320290" cy="1376045"/>
            <a:chOff x="305364" y="1540165"/>
            <a:chExt cx="2320290" cy="1376045"/>
          </a:xfrm>
        </p:grpSpPr>
        <p:sp>
          <p:nvSpPr>
            <p:cNvPr id="36" name="object 36" descr=""/>
            <p:cNvSpPr/>
            <p:nvPr/>
          </p:nvSpPr>
          <p:spPr>
            <a:xfrm>
              <a:off x="305364" y="1685436"/>
              <a:ext cx="2320290" cy="0"/>
            </a:xfrm>
            <a:custGeom>
              <a:avLst/>
              <a:gdLst/>
              <a:ahLst/>
              <a:cxnLst/>
              <a:rect l="l" t="t" r="r" b="b"/>
              <a:pathLst>
                <a:path w="2320290" h="0">
                  <a:moveTo>
                    <a:pt x="0" y="0"/>
                  </a:moveTo>
                  <a:lnTo>
                    <a:pt x="2319883" y="0"/>
                  </a:lnTo>
                </a:path>
              </a:pathLst>
            </a:custGeom>
            <a:ln w="7411">
              <a:solidFill>
                <a:srgbClr val="5656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5764" y="1540165"/>
              <a:ext cx="1337083" cy="11858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16565" y="1540165"/>
              <a:ext cx="480282" cy="11858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2047" y="1729907"/>
              <a:ext cx="134894" cy="94870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518823" y="1682471"/>
              <a:ext cx="0" cy="180975"/>
            </a:xfrm>
            <a:custGeom>
              <a:avLst/>
              <a:gdLst/>
              <a:ahLst/>
              <a:cxnLst/>
              <a:rect l="l" t="t" r="r" b="b"/>
              <a:pathLst>
                <a:path w="0" h="180975">
                  <a:moveTo>
                    <a:pt x="0" y="0"/>
                  </a:moveTo>
                  <a:lnTo>
                    <a:pt x="0" y="180847"/>
                  </a:lnTo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3670" y="1734354"/>
              <a:ext cx="917577" cy="9635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8364" y="1889260"/>
              <a:ext cx="118588" cy="118588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518823" y="1857389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80">
                  <a:moveTo>
                    <a:pt x="0" y="0"/>
                  </a:moveTo>
                  <a:lnTo>
                    <a:pt x="0" y="182329"/>
                  </a:lnTo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0694" y="1889260"/>
              <a:ext cx="599612" cy="11858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8364" y="2064177"/>
              <a:ext cx="118588" cy="118588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518823" y="2032307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80">
                  <a:moveTo>
                    <a:pt x="0" y="0"/>
                  </a:moveTo>
                  <a:lnTo>
                    <a:pt x="0" y="182329"/>
                  </a:lnTo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54400" y="2067883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0" y="0"/>
                  </a:moveTo>
                  <a:lnTo>
                    <a:pt x="111176" y="0"/>
                  </a:lnTo>
                  <a:lnTo>
                    <a:pt x="111176" y="111176"/>
                  </a:lnTo>
                  <a:lnTo>
                    <a:pt x="0" y="111176"/>
                  </a:lnTo>
                  <a:lnTo>
                    <a:pt x="0" y="0"/>
                  </a:lnTo>
                  <a:close/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8212" y="2084189"/>
              <a:ext cx="764894" cy="84494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8364" y="2239095"/>
              <a:ext cx="118588" cy="12007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518823" y="2208707"/>
              <a:ext cx="0" cy="180975"/>
            </a:xfrm>
            <a:custGeom>
              <a:avLst/>
              <a:gdLst/>
              <a:ahLst/>
              <a:cxnLst/>
              <a:rect l="l" t="t" r="r" b="b"/>
              <a:pathLst>
                <a:path w="0" h="180975">
                  <a:moveTo>
                    <a:pt x="0" y="0"/>
                  </a:moveTo>
                  <a:lnTo>
                    <a:pt x="0" y="180847"/>
                  </a:lnTo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54400" y="2242801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59" h="113030">
                  <a:moveTo>
                    <a:pt x="0" y="0"/>
                  </a:moveTo>
                  <a:lnTo>
                    <a:pt x="111176" y="0"/>
                  </a:lnTo>
                  <a:lnTo>
                    <a:pt x="111176" y="112658"/>
                  </a:lnTo>
                  <a:lnTo>
                    <a:pt x="0" y="112658"/>
                  </a:lnTo>
                  <a:lnTo>
                    <a:pt x="0" y="0"/>
                  </a:lnTo>
                  <a:close/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8212" y="2260589"/>
              <a:ext cx="1231836" cy="8449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8364" y="2415495"/>
              <a:ext cx="118588" cy="11858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5117" y="2383625"/>
              <a:ext cx="1365989" cy="18084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8364" y="2590413"/>
              <a:ext cx="118588" cy="118588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518823" y="2558542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80">
                  <a:moveTo>
                    <a:pt x="0" y="0"/>
                  </a:moveTo>
                  <a:lnTo>
                    <a:pt x="0" y="182329"/>
                  </a:lnTo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54400" y="2594119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0" y="0"/>
                  </a:moveTo>
                  <a:lnTo>
                    <a:pt x="111176" y="0"/>
                  </a:lnTo>
                  <a:lnTo>
                    <a:pt x="111176" y="111176"/>
                  </a:lnTo>
                  <a:lnTo>
                    <a:pt x="0" y="111176"/>
                  </a:lnTo>
                  <a:lnTo>
                    <a:pt x="0" y="0"/>
                  </a:lnTo>
                  <a:close/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5247" y="2610425"/>
              <a:ext cx="465459" cy="6818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8364" y="2765331"/>
              <a:ext cx="118588" cy="118588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518823" y="2734943"/>
              <a:ext cx="0" cy="180975"/>
            </a:xfrm>
            <a:custGeom>
              <a:avLst/>
              <a:gdLst/>
              <a:ahLst/>
              <a:cxnLst/>
              <a:rect l="l" t="t" r="r" b="b"/>
              <a:pathLst>
                <a:path w="0" h="180975">
                  <a:moveTo>
                    <a:pt x="0" y="0"/>
                  </a:moveTo>
                  <a:lnTo>
                    <a:pt x="0" y="180847"/>
                  </a:lnTo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54400" y="2769037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0" y="0"/>
                  </a:moveTo>
                  <a:lnTo>
                    <a:pt x="111176" y="0"/>
                  </a:lnTo>
                  <a:lnTo>
                    <a:pt x="111176" y="111176"/>
                  </a:lnTo>
                  <a:lnTo>
                    <a:pt x="0" y="111176"/>
                  </a:lnTo>
                  <a:lnTo>
                    <a:pt x="0" y="0"/>
                  </a:lnTo>
                  <a:close/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8212" y="2786825"/>
              <a:ext cx="1138447" cy="68188"/>
            </a:xfrm>
            <a:prstGeom prst="rect">
              <a:avLst/>
            </a:prstGeom>
          </p:spPr>
        </p:pic>
      </p:grpSp>
      <p:sp>
        <p:nvSpPr>
          <p:cNvPr id="63" name="object 63" descr=""/>
          <p:cNvSpPr/>
          <p:nvPr/>
        </p:nvSpPr>
        <p:spPr>
          <a:xfrm>
            <a:off x="2690472" y="1685436"/>
            <a:ext cx="2320290" cy="0"/>
          </a:xfrm>
          <a:custGeom>
            <a:avLst/>
            <a:gdLst/>
            <a:ahLst/>
            <a:cxnLst/>
            <a:rect l="l" t="t" r="r" b="b"/>
            <a:pathLst>
              <a:path w="2320290" h="0">
                <a:moveTo>
                  <a:pt x="0" y="0"/>
                </a:moveTo>
                <a:lnTo>
                  <a:pt x="2319883" y="0"/>
                </a:lnTo>
              </a:path>
            </a:pathLst>
          </a:custGeom>
          <a:ln w="7411">
            <a:solidFill>
              <a:srgbClr val="56565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4" name="object 64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739390" y="1540165"/>
            <a:ext cx="475835" cy="94870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717154" y="1729907"/>
            <a:ext cx="133411" cy="94870"/>
          </a:xfrm>
          <a:prstGeom prst="rect">
            <a:avLst/>
          </a:prstGeom>
        </p:spPr>
      </p:pic>
      <p:sp>
        <p:nvSpPr>
          <p:cNvPr id="66" name="object 66" descr=""/>
          <p:cNvSpPr/>
          <p:nvPr/>
        </p:nvSpPr>
        <p:spPr>
          <a:xfrm>
            <a:off x="2903931" y="1682471"/>
            <a:ext cx="0" cy="180975"/>
          </a:xfrm>
          <a:custGeom>
            <a:avLst/>
            <a:gdLst/>
            <a:ahLst/>
            <a:cxnLst/>
            <a:rect l="l" t="t" r="r" b="b"/>
            <a:pathLst>
              <a:path w="0" h="180975">
                <a:moveTo>
                  <a:pt x="0" y="0"/>
                </a:moveTo>
                <a:lnTo>
                  <a:pt x="0" y="180847"/>
                </a:lnTo>
              </a:path>
            </a:pathLst>
          </a:custGeom>
          <a:ln w="7411">
            <a:solidFill>
              <a:srgbClr val="57625B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7" name="object 6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958778" y="1734354"/>
            <a:ext cx="917577" cy="96353"/>
          </a:xfrm>
          <a:prstGeom prst="rect">
            <a:avLst/>
          </a:prstGeom>
        </p:spPr>
      </p:pic>
      <p:grpSp>
        <p:nvGrpSpPr>
          <p:cNvPr id="68" name="object 68" descr=""/>
          <p:cNvGrpSpPr/>
          <p:nvPr/>
        </p:nvGrpSpPr>
        <p:grpSpPr>
          <a:xfrm>
            <a:off x="2753472" y="1857389"/>
            <a:ext cx="299720" cy="182880"/>
            <a:chOff x="2753472" y="1857389"/>
            <a:chExt cx="299720" cy="182880"/>
          </a:xfrm>
        </p:grpSpPr>
        <p:pic>
          <p:nvPicPr>
            <p:cNvPr id="69" name="object 6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53472" y="1889260"/>
              <a:ext cx="118588" cy="118588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2903931" y="1857389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80">
                  <a:moveTo>
                    <a:pt x="0" y="0"/>
                  </a:moveTo>
                  <a:lnTo>
                    <a:pt x="0" y="182329"/>
                  </a:lnTo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938025" y="1892965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176" y="0"/>
                  </a:lnTo>
                  <a:lnTo>
                    <a:pt x="111176" y="111176"/>
                  </a:lnTo>
                  <a:lnTo>
                    <a:pt x="0" y="111176"/>
                  </a:lnTo>
                  <a:lnTo>
                    <a:pt x="0" y="0"/>
                  </a:lnTo>
                  <a:close/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2" name="object 72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120355" y="1909271"/>
            <a:ext cx="333529" cy="84494"/>
          </a:xfrm>
          <a:prstGeom prst="rect">
            <a:avLst/>
          </a:prstGeom>
        </p:spPr>
      </p:pic>
      <p:grpSp>
        <p:nvGrpSpPr>
          <p:cNvPr id="73" name="object 73" descr=""/>
          <p:cNvGrpSpPr/>
          <p:nvPr/>
        </p:nvGrpSpPr>
        <p:grpSpPr>
          <a:xfrm>
            <a:off x="2753472" y="2032307"/>
            <a:ext cx="299720" cy="182880"/>
            <a:chOff x="2753472" y="2032307"/>
            <a:chExt cx="299720" cy="182880"/>
          </a:xfrm>
        </p:grpSpPr>
        <p:pic>
          <p:nvPicPr>
            <p:cNvPr id="74" name="object 7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53472" y="2064177"/>
              <a:ext cx="118588" cy="118588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2903931" y="2032307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80">
                  <a:moveTo>
                    <a:pt x="0" y="0"/>
                  </a:moveTo>
                  <a:lnTo>
                    <a:pt x="0" y="182329"/>
                  </a:lnTo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2938025" y="2067883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176" y="0"/>
                  </a:lnTo>
                  <a:lnTo>
                    <a:pt x="111176" y="111176"/>
                  </a:lnTo>
                  <a:lnTo>
                    <a:pt x="0" y="111176"/>
                  </a:lnTo>
                  <a:lnTo>
                    <a:pt x="0" y="0"/>
                  </a:lnTo>
                  <a:close/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7" name="object 7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123319" y="2084189"/>
            <a:ext cx="606282" cy="84494"/>
          </a:xfrm>
          <a:prstGeom prst="rect">
            <a:avLst/>
          </a:prstGeom>
        </p:spPr>
      </p:pic>
      <p:grpSp>
        <p:nvGrpSpPr>
          <p:cNvPr id="78" name="object 78" descr=""/>
          <p:cNvGrpSpPr/>
          <p:nvPr/>
        </p:nvGrpSpPr>
        <p:grpSpPr>
          <a:xfrm>
            <a:off x="2753472" y="2208707"/>
            <a:ext cx="299720" cy="180975"/>
            <a:chOff x="2753472" y="2208707"/>
            <a:chExt cx="299720" cy="180975"/>
          </a:xfrm>
        </p:grpSpPr>
        <p:pic>
          <p:nvPicPr>
            <p:cNvPr id="79" name="object 7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53472" y="2239095"/>
              <a:ext cx="118588" cy="120070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2903931" y="2208707"/>
              <a:ext cx="0" cy="180975"/>
            </a:xfrm>
            <a:custGeom>
              <a:avLst/>
              <a:gdLst/>
              <a:ahLst/>
              <a:cxnLst/>
              <a:rect l="l" t="t" r="r" b="b"/>
              <a:pathLst>
                <a:path w="0" h="180975">
                  <a:moveTo>
                    <a:pt x="0" y="0"/>
                  </a:moveTo>
                  <a:lnTo>
                    <a:pt x="0" y="180847"/>
                  </a:lnTo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2938025" y="2242801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30">
                  <a:moveTo>
                    <a:pt x="0" y="0"/>
                  </a:moveTo>
                  <a:lnTo>
                    <a:pt x="111176" y="0"/>
                  </a:lnTo>
                  <a:lnTo>
                    <a:pt x="111176" y="112658"/>
                  </a:lnTo>
                  <a:lnTo>
                    <a:pt x="0" y="112658"/>
                  </a:lnTo>
                  <a:lnTo>
                    <a:pt x="0" y="0"/>
                  </a:lnTo>
                  <a:close/>
                </a:path>
              </a:pathLst>
            </a:custGeom>
            <a:ln w="7411">
              <a:solidFill>
                <a:srgbClr val="57625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 descr=""/>
          <p:cNvGrpSpPr/>
          <p:nvPr/>
        </p:nvGrpSpPr>
        <p:grpSpPr>
          <a:xfrm>
            <a:off x="3123319" y="2260589"/>
            <a:ext cx="987425" cy="85090"/>
            <a:chOff x="3123319" y="2260589"/>
            <a:chExt cx="987425" cy="85090"/>
          </a:xfrm>
        </p:grpSpPr>
        <p:sp>
          <p:nvSpPr>
            <p:cNvPr id="83" name="object 83" descr=""/>
            <p:cNvSpPr/>
            <p:nvPr/>
          </p:nvSpPr>
          <p:spPr>
            <a:xfrm>
              <a:off x="3123319" y="2266519"/>
              <a:ext cx="65405" cy="62865"/>
            </a:xfrm>
            <a:custGeom>
              <a:avLst/>
              <a:gdLst/>
              <a:ahLst/>
              <a:cxnLst/>
              <a:rect l="l" t="t" r="r" b="b"/>
              <a:pathLst>
                <a:path w="65405" h="62864">
                  <a:moveTo>
                    <a:pt x="4447" y="62258"/>
                  </a:moveTo>
                  <a:lnTo>
                    <a:pt x="0" y="62258"/>
                  </a:lnTo>
                  <a:lnTo>
                    <a:pt x="0" y="0"/>
                  </a:lnTo>
                  <a:lnTo>
                    <a:pt x="8894" y="0"/>
                  </a:lnTo>
                  <a:lnTo>
                    <a:pt x="8894" y="1482"/>
                  </a:lnTo>
                  <a:lnTo>
                    <a:pt x="10376" y="1482"/>
                  </a:lnTo>
                  <a:lnTo>
                    <a:pt x="10376" y="2964"/>
                  </a:lnTo>
                  <a:lnTo>
                    <a:pt x="11030" y="4447"/>
                  </a:lnTo>
                  <a:lnTo>
                    <a:pt x="5929" y="4447"/>
                  </a:lnTo>
                  <a:lnTo>
                    <a:pt x="5929" y="60776"/>
                  </a:lnTo>
                  <a:lnTo>
                    <a:pt x="4447" y="60776"/>
                  </a:lnTo>
                  <a:lnTo>
                    <a:pt x="4447" y="62258"/>
                  </a:lnTo>
                  <a:close/>
                </a:path>
                <a:path w="65405" h="62864">
                  <a:moveTo>
                    <a:pt x="37214" y="53364"/>
                  </a:moveTo>
                  <a:lnTo>
                    <a:pt x="32611" y="53364"/>
                  </a:lnTo>
                  <a:lnTo>
                    <a:pt x="53364" y="4447"/>
                  </a:lnTo>
                  <a:lnTo>
                    <a:pt x="53364" y="2964"/>
                  </a:lnTo>
                  <a:lnTo>
                    <a:pt x="54847" y="1482"/>
                  </a:lnTo>
                  <a:lnTo>
                    <a:pt x="54847" y="0"/>
                  </a:lnTo>
                  <a:lnTo>
                    <a:pt x="63741" y="0"/>
                  </a:lnTo>
                  <a:lnTo>
                    <a:pt x="63741" y="1482"/>
                  </a:lnTo>
                  <a:lnTo>
                    <a:pt x="65223" y="1482"/>
                  </a:lnTo>
                  <a:lnTo>
                    <a:pt x="65223" y="4447"/>
                  </a:lnTo>
                  <a:lnTo>
                    <a:pt x="57811" y="4447"/>
                  </a:lnTo>
                  <a:lnTo>
                    <a:pt x="37214" y="53364"/>
                  </a:lnTo>
                  <a:close/>
                </a:path>
                <a:path w="65405" h="62864">
                  <a:moveTo>
                    <a:pt x="34094" y="62258"/>
                  </a:moveTo>
                  <a:lnTo>
                    <a:pt x="29647" y="62258"/>
                  </a:lnTo>
                  <a:lnTo>
                    <a:pt x="29647" y="60776"/>
                  </a:lnTo>
                  <a:lnTo>
                    <a:pt x="28164" y="60776"/>
                  </a:lnTo>
                  <a:lnTo>
                    <a:pt x="5929" y="4447"/>
                  </a:lnTo>
                  <a:lnTo>
                    <a:pt x="11030" y="4447"/>
                  </a:lnTo>
                  <a:lnTo>
                    <a:pt x="32611" y="53364"/>
                  </a:lnTo>
                  <a:lnTo>
                    <a:pt x="37214" y="53364"/>
                  </a:lnTo>
                  <a:lnTo>
                    <a:pt x="34094" y="60776"/>
                  </a:lnTo>
                  <a:lnTo>
                    <a:pt x="34094" y="62258"/>
                  </a:lnTo>
                  <a:close/>
                </a:path>
                <a:path w="65405" h="62864">
                  <a:moveTo>
                    <a:pt x="63741" y="62258"/>
                  </a:moveTo>
                  <a:lnTo>
                    <a:pt x="59294" y="62258"/>
                  </a:lnTo>
                  <a:lnTo>
                    <a:pt x="59294" y="4447"/>
                  </a:lnTo>
                  <a:lnTo>
                    <a:pt x="65223" y="4447"/>
                  </a:lnTo>
                  <a:lnTo>
                    <a:pt x="65223" y="60776"/>
                  </a:lnTo>
                  <a:lnTo>
                    <a:pt x="63741" y="60776"/>
                  </a:lnTo>
                  <a:lnTo>
                    <a:pt x="63741" y="622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06331" y="2260589"/>
              <a:ext cx="904235" cy="84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10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10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10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75299" y="576778"/>
            <a:ext cx="3265804" cy="434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45">
                <a:latin typeface="Calibri"/>
                <a:cs typeface="Calibri"/>
              </a:rPr>
              <a:t>local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Distance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Difference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Test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(pLDDT)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score)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chains </a:t>
            </a:r>
            <a:r>
              <a:rPr dirty="0" sz="800" spc="20">
                <a:latin typeface="Calibri"/>
                <a:cs typeface="Calibri"/>
              </a:rPr>
              <a:t>as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defined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equation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(</a:t>
            </a:r>
            <a:r>
              <a:rPr dirty="0" sz="800" spc="3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</a:t>
            </a:r>
            <a:r>
              <a:rPr dirty="0" sz="800" spc="30">
                <a:latin typeface="Calibri"/>
                <a:cs typeface="Calibri"/>
              </a:rPr>
              <a:t>)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below.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Full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details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both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MSA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construction </a:t>
            </a:r>
            <a:r>
              <a:rPr dirty="0" sz="800" spc="60">
                <a:latin typeface="Calibri"/>
                <a:cs typeface="Calibri"/>
              </a:rPr>
              <a:t>procedures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provided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Methods.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49899" y="1127323"/>
            <a:ext cx="3318510" cy="834898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38100" marR="592455">
              <a:lnSpc>
                <a:spcPct val="105400"/>
              </a:lnSpc>
              <a:spcBef>
                <a:spcPts val="70"/>
              </a:spcBef>
            </a:pPr>
            <a:r>
              <a:rPr dirty="0" sz="850" spc="75" b="1">
                <a:latin typeface="Calibri"/>
                <a:cs typeface="Calibri"/>
              </a:rPr>
              <a:t>Improvements</a:t>
            </a:r>
            <a:r>
              <a:rPr dirty="0" sz="850" spc="-45" b="1">
                <a:latin typeface="Calibri"/>
                <a:cs typeface="Calibri"/>
              </a:rPr>
              <a:t> </a:t>
            </a:r>
            <a:r>
              <a:rPr dirty="0" sz="850" spc="60" b="1">
                <a:latin typeface="Calibri"/>
                <a:cs typeface="Calibri"/>
              </a:rPr>
              <a:t>of</a:t>
            </a:r>
            <a:r>
              <a:rPr dirty="0" sz="850" spc="-45" b="1">
                <a:latin typeface="Calibri"/>
                <a:cs typeface="Calibri"/>
              </a:rPr>
              <a:t> </a:t>
            </a:r>
            <a:r>
              <a:rPr dirty="0" sz="850" spc="85" b="1">
                <a:latin typeface="Calibri"/>
                <a:cs typeface="Calibri"/>
              </a:rPr>
              <a:t>monomer</a:t>
            </a:r>
            <a:r>
              <a:rPr dirty="0" sz="850" spc="-40" b="1">
                <a:latin typeface="Calibri"/>
                <a:cs typeface="Calibri"/>
              </a:rPr>
              <a:t> </a:t>
            </a:r>
            <a:r>
              <a:rPr dirty="0" sz="850" spc="75" b="1">
                <a:latin typeface="Calibri"/>
                <a:cs typeface="Calibri"/>
              </a:rPr>
              <a:t>structure</a:t>
            </a:r>
            <a:r>
              <a:rPr dirty="0" sz="850" spc="-45" b="1">
                <a:latin typeface="Calibri"/>
                <a:cs typeface="Calibri"/>
              </a:rPr>
              <a:t> </a:t>
            </a:r>
            <a:r>
              <a:rPr dirty="0" sz="850" spc="75" b="1">
                <a:latin typeface="Calibri"/>
                <a:cs typeface="Calibri"/>
              </a:rPr>
              <a:t>prediction</a:t>
            </a:r>
            <a:r>
              <a:rPr dirty="0" sz="850" spc="-45" b="1">
                <a:latin typeface="Calibri"/>
                <a:cs typeface="Calibri"/>
              </a:rPr>
              <a:t> </a:t>
            </a:r>
            <a:r>
              <a:rPr dirty="0" sz="850" spc="55" b="1">
                <a:latin typeface="Calibri"/>
                <a:cs typeface="Calibri"/>
              </a:rPr>
              <a:t>by </a:t>
            </a:r>
            <a:r>
              <a:rPr dirty="0" sz="850" spc="65" b="1">
                <a:latin typeface="Calibri"/>
                <a:cs typeface="Calibri"/>
              </a:rPr>
              <a:t>DeepMSA2</a:t>
            </a:r>
            <a:endParaRPr sz="850">
              <a:latin typeface="Calibri"/>
              <a:cs typeface="Calibri"/>
            </a:endParaRPr>
          </a:p>
          <a:p>
            <a:pPr algn="just" marL="38100" marR="30480">
              <a:lnSpc>
                <a:spcPts val="1080"/>
              </a:lnSpc>
              <a:spcBef>
                <a:spcPts val="40"/>
              </a:spcBef>
            </a:pPr>
            <a:r>
              <a:rPr dirty="0" sz="800" spc="45">
                <a:latin typeface="Calibri"/>
                <a:cs typeface="Calibri"/>
              </a:rPr>
              <a:t>We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first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tested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performance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template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recognition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and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deep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learning-</a:t>
            </a:r>
            <a:r>
              <a:rPr dirty="0" sz="800" spc="65">
                <a:latin typeface="Calibri"/>
                <a:cs typeface="Calibri"/>
              </a:rPr>
              <a:t>based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spatial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restraint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prediction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assisted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by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mono-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mer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MSAs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produced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by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DeepMSA2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five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other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commonly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used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pipelines: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BLAST</a:t>
            </a:r>
            <a:r>
              <a:rPr dirty="0" baseline="38888" sz="750" spc="104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16</a:t>
            </a:r>
            <a:r>
              <a:rPr dirty="0" sz="800" spc="70">
                <a:latin typeface="Calibri"/>
                <a:cs typeface="Calibri"/>
              </a:rPr>
              <a:t>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HHblits</a:t>
            </a:r>
            <a:r>
              <a:rPr dirty="0" baseline="38888" sz="750" spc="104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8</a:t>
            </a:r>
            <a:r>
              <a:rPr dirty="0" sz="800" spc="70">
                <a:latin typeface="Calibri"/>
                <a:cs typeface="Calibri"/>
              </a:rPr>
              <a:t>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HMMER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17</a:t>
            </a:r>
            <a:r>
              <a:rPr dirty="0" sz="800" spc="50">
                <a:latin typeface="Calibri"/>
                <a:cs typeface="Calibri"/>
              </a:rPr>
              <a:t>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MMseqs2</a:t>
            </a:r>
            <a:r>
              <a:rPr dirty="0" baseline="38888" sz="750" spc="97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9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PSIBLAST</a:t>
            </a:r>
            <a:r>
              <a:rPr dirty="0" baseline="38888" sz="750" spc="112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18</a:t>
            </a:r>
            <a:r>
              <a:rPr dirty="0" sz="800" spc="75">
                <a:latin typeface="Calibri"/>
                <a:cs typeface="Calibri"/>
              </a:rPr>
              <a:t>.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Overall,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DeepMSA2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performs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better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than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five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control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programs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all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three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assessment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criteria,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including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average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template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modeling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scores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(TM-scores)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structure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templates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recognized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HHsearch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(Fig.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4" action="ppaction://hlinksldjump"/>
              </a:rPr>
              <a:t>2a</a:t>
            </a:r>
            <a:r>
              <a:rPr dirty="0" sz="800" spc="7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and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Supplementary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Table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1),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precision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of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top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-5" i="1">
                <a:latin typeface="Book Antiqua"/>
                <a:cs typeface="Book Antiqua"/>
              </a:rPr>
              <a:t>L</a:t>
            </a:r>
            <a:r>
              <a:rPr dirty="0" sz="800" spc="-5" i="1">
                <a:latin typeface="Book Antiqua"/>
                <a:cs typeface="Book Antiqua"/>
              </a:rPr>
              <a:t> </a:t>
            </a:r>
            <a:r>
              <a:rPr dirty="0" sz="800" spc="65">
                <a:latin typeface="Calibri"/>
                <a:cs typeface="Calibri"/>
              </a:rPr>
              <a:t>long-</a:t>
            </a:r>
            <a:r>
              <a:rPr dirty="0" sz="800" spc="50">
                <a:latin typeface="Calibri"/>
                <a:cs typeface="Calibri"/>
              </a:rPr>
              <a:t>range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contacts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predicted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DeepPotential</a:t>
            </a:r>
            <a:r>
              <a:rPr dirty="0" baseline="38888" sz="750" spc="67">
                <a:solidFill>
                  <a:srgbClr val="0069A5"/>
                </a:solidFill>
                <a:latin typeface="Calibri"/>
                <a:cs typeface="Calibri"/>
                <a:hlinkClick r:id="rId5" action="ppaction://hlinksldjump"/>
              </a:rPr>
              <a:t>19</a:t>
            </a:r>
            <a:r>
              <a:rPr dirty="0" baseline="38888" sz="750" spc="44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(</a:t>
            </a:r>
            <a:r>
              <a:rPr dirty="0" sz="800" spc="25" i="1">
                <a:latin typeface="Book Antiqua"/>
                <a:cs typeface="Book Antiqua"/>
              </a:rPr>
              <a:t>L</a:t>
            </a:r>
            <a:r>
              <a:rPr dirty="0" sz="800" spc="-55" i="1">
                <a:latin typeface="Book Antiqua"/>
                <a:cs typeface="Book Antiqua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length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‘long-</a:t>
            </a:r>
            <a:r>
              <a:rPr dirty="0" sz="800" spc="35">
                <a:latin typeface="Calibri"/>
                <a:cs typeface="Calibri"/>
              </a:rPr>
              <a:t>range’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represents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separation</a:t>
            </a:r>
            <a:r>
              <a:rPr dirty="0" sz="800" spc="-75">
                <a:latin typeface="Calibri"/>
                <a:cs typeface="Calibri"/>
              </a:rPr>
              <a:t> |</a:t>
            </a:r>
            <a:r>
              <a:rPr dirty="0" sz="800" spc="-75" i="1">
                <a:latin typeface="Book Antiqua"/>
                <a:cs typeface="Book Antiqua"/>
              </a:rPr>
              <a:t>i</a:t>
            </a:r>
            <a:r>
              <a:rPr dirty="0" sz="800" spc="-45" i="1">
                <a:latin typeface="Book Antiqua"/>
                <a:cs typeface="Book Antiqua"/>
              </a:rPr>
              <a:t> </a:t>
            </a:r>
            <a:r>
              <a:rPr dirty="0" sz="800" spc="70">
                <a:latin typeface="Calibri"/>
                <a:cs typeface="Calibri"/>
              </a:rPr>
              <a:t>−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-75" i="1">
                <a:latin typeface="Book Antiqua"/>
                <a:cs typeface="Book Antiqua"/>
              </a:rPr>
              <a:t>j</a:t>
            </a:r>
            <a:r>
              <a:rPr dirty="0" sz="800" spc="-75">
                <a:latin typeface="Calibri"/>
                <a:cs typeface="Calibri"/>
              </a:rPr>
              <a:t>|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≥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24)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(Fig.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solidFill>
                  <a:srgbClr val="0069A5"/>
                </a:solidFill>
                <a:latin typeface="Calibri"/>
                <a:cs typeface="Calibri"/>
                <a:hlinkClick r:id="rId4" action="ppaction://hlinksldjump"/>
              </a:rPr>
              <a:t>2b</a:t>
            </a:r>
            <a:r>
              <a:rPr dirty="0" sz="800" spc="-5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Supplementary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Table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2),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mean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absolute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distance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error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(MAE;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equation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(</a:t>
            </a:r>
            <a:r>
              <a:rPr dirty="0" sz="800" spc="70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6</a:t>
            </a:r>
            <a:r>
              <a:rPr dirty="0" sz="800" spc="70">
                <a:latin typeface="Calibri"/>
                <a:cs typeface="Calibri"/>
              </a:rPr>
              <a:t>))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top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5</a:t>
            </a:r>
            <a:r>
              <a:rPr dirty="0" sz="800" spc="5" i="1">
                <a:latin typeface="Book Antiqua"/>
                <a:cs typeface="Book Antiqua"/>
              </a:rPr>
              <a:t>L</a:t>
            </a:r>
            <a:r>
              <a:rPr dirty="0" sz="800" spc="-60" i="1">
                <a:latin typeface="Book Antiqua"/>
                <a:cs typeface="Book Antiqua"/>
              </a:rPr>
              <a:t> </a:t>
            </a:r>
            <a:r>
              <a:rPr dirty="0" sz="800" spc="65">
                <a:latin typeface="Calibri"/>
                <a:cs typeface="Calibri"/>
              </a:rPr>
              <a:t>long-</a:t>
            </a:r>
            <a:r>
              <a:rPr dirty="0" sz="800" spc="50">
                <a:latin typeface="Calibri"/>
                <a:cs typeface="Calibri"/>
              </a:rPr>
              <a:t>range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distances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(Fig.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solidFill>
                  <a:srgbClr val="0069A5"/>
                </a:solidFill>
                <a:latin typeface="Calibri"/>
                <a:cs typeface="Calibri"/>
                <a:hlinkClick r:id="rId4" action="ppaction://hlinksldjump"/>
              </a:rPr>
              <a:t>2c</a:t>
            </a:r>
            <a:r>
              <a:rPr dirty="0" sz="800" spc="50">
                <a:latin typeface="Calibri"/>
                <a:cs typeface="Calibri"/>
              </a:rPr>
              <a:t>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Supplementary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Fig.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-70">
                <a:latin typeface="Calibri"/>
                <a:cs typeface="Calibri"/>
              </a:rPr>
              <a:t>1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Supplementary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Table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3).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number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effec-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tive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(Neff;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equation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(</a:t>
            </a:r>
            <a:r>
              <a:rPr dirty="0" sz="800" spc="25">
                <a:solidFill>
                  <a:srgbClr val="0069A5"/>
                </a:solidFill>
                <a:latin typeface="Calibri"/>
                <a:cs typeface="Calibri"/>
                <a:hlinkClick r:id="rId7" action="ppaction://hlinksldjump"/>
              </a:rPr>
              <a:t>1</a:t>
            </a:r>
            <a:r>
              <a:rPr dirty="0" sz="800" spc="25">
                <a:latin typeface="Calibri"/>
                <a:cs typeface="Calibri"/>
              </a:rPr>
              <a:t>)),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average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identity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alignment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coverage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also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compared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between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those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six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(Sup-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plementary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Fig.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2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Supplementary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Table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4),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where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DeepMSA2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shows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ability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collecting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homologous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sequences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with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more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balanced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alignment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coverage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diversity.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detailed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discussion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features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monomeric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potential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impact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template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recogni-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tion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spatial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restraint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summarized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Supplementary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Discussion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Text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1.</a:t>
            </a:r>
            <a:endParaRPr sz="800">
              <a:latin typeface="Calibri"/>
              <a:cs typeface="Calibri"/>
            </a:endParaRPr>
          </a:p>
          <a:p>
            <a:pPr algn="just" marL="254000">
              <a:lnSpc>
                <a:spcPts val="919"/>
              </a:lnSpc>
            </a:pPr>
            <a:r>
              <a:rPr dirty="0" sz="800" spc="65">
                <a:latin typeface="Calibri"/>
                <a:cs typeface="Calibri"/>
              </a:rPr>
              <a:t>As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more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direct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test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DeepMSA2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learning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3D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structure</a:t>
            </a:r>
            <a:endParaRPr sz="800">
              <a:latin typeface="Calibri"/>
              <a:cs typeface="Calibri"/>
            </a:endParaRPr>
          </a:p>
          <a:p>
            <a:pPr algn="just" marL="38100" marR="31115">
              <a:lnSpc>
                <a:spcPct val="112000"/>
              </a:lnSpc>
            </a:pPr>
            <a:r>
              <a:rPr dirty="0" sz="800" spc="45">
                <a:latin typeface="Calibri"/>
                <a:cs typeface="Calibri"/>
              </a:rPr>
              <a:t>prediction,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we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implement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modified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version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AlphaFold2</a:t>
            </a:r>
            <a:r>
              <a:rPr dirty="0" baseline="38888" sz="750" spc="67">
                <a:solidFill>
                  <a:srgbClr val="0069A5"/>
                </a:solidFill>
                <a:latin typeface="Calibri"/>
                <a:cs typeface="Calibri"/>
                <a:hlinkClick r:id="rId5" action="ppaction://hlinksldjump"/>
              </a:rPr>
              <a:t>20</a:t>
            </a:r>
            <a:r>
              <a:rPr dirty="0" sz="800" spc="45">
                <a:latin typeface="Calibri"/>
                <a:cs typeface="Calibri"/>
              </a:rPr>
              <a:t>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which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input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replaced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with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created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DeepMSA2.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brev-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ity,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use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‘DeepMSA2-</a:t>
            </a:r>
            <a:r>
              <a:rPr dirty="0" sz="800" spc="40">
                <a:latin typeface="Calibri"/>
                <a:cs typeface="Calibri"/>
              </a:rPr>
              <a:t>based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protein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folding’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(DMFold)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refer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this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hybrid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pipeline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following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discussion.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Fig.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5">
                <a:solidFill>
                  <a:srgbClr val="0069A5"/>
                </a:solidFill>
                <a:latin typeface="Calibri"/>
                <a:cs typeface="Calibri"/>
                <a:hlinkClick r:id="rId8" action="ppaction://hlinksldjump"/>
              </a:rPr>
              <a:t>3a</a:t>
            </a:r>
            <a:r>
              <a:rPr dirty="0" sz="800" spc="35">
                <a:latin typeface="Calibri"/>
                <a:cs typeface="Calibri"/>
              </a:rPr>
              <a:t>,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we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compare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TM-</a:t>
            </a:r>
            <a:r>
              <a:rPr dirty="0" sz="800" spc="45">
                <a:latin typeface="Calibri"/>
                <a:cs typeface="Calibri"/>
              </a:rPr>
              <a:t>scores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all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predicted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DMFold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versus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132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free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modeling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(FM)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CASP13–15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experi-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ments.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correctly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reflect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nature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domains,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all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templates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released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after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May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2018,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May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2020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May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2022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have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been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excluded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for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CASP13,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CASP14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and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CASP15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domains,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respectively,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when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running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programs.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shown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that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generated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with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higher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TM-</a:t>
            </a:r>
            <a:r>
              <a:rPr dirty="0" sz="800" spc="45">
                <a:latin typeface="Calibri"/>
                <a:cs typeface="Calibri"/>
              </a:rPr>
              <a:t>score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than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63%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(83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132)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cases.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aver-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age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models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generated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(0.821)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5%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higher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than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that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generated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(0.781),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with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-30" i="1">
                <a:latin typeface="Book Antiqua"/>
                <a:cs typeface="Book Antiqua"/>
              </a:rPr>
              <a:t>P</a:t>
            </a:r>
            <a:r>
              <a:rPr dirty="0" sz="800" spc="-105" i="1">
                <a:latin typeface="Book Antiqua"/>
                <a:cs typeface="Book Antiqua"/>
              </a:rPr>
              <a:t> </a:t>
            </a:r>
            <a:r>
              <a:rPr dirty="0" sz="800" spc="35">
                <a:latin typeface="Calibri"/>
                <a:cs typeface="Calibri"/>
              </a:rPr>
              <a:t>value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1.82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×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10</a:t>
            </a:r>
            <a:r>
              <a:rPr dirty="0" baseline="38888" sz="750" spc="37">
                <a:latin typeface="Calibri"/>
                <a:cs typeface="Calibri"/>
              </a:rPr>
              <a:t>−4</a:t>
            </a:r>
            <a:r>
              <a:rPr dirty="0" baseline="38888" sz="750" spc="-22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one-sided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Student’s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15" i="1">
                <a:latin typeface="Book Antiqua"/>
                <a:cs typeface="Book Antiqua"/>
              </a:rPr>
              <a:t>t</a:t>
            </a:r>
            <a:r>
              <a:rPr dirty="0" sz="800" spc="15">
                <a:latin typeface="Calibri"/>
                <a:cs typeface="Calibri"/>
              </a:rPr>
              <a:t>-</a:t>
            </a:r>
            <a:r>
              <a:rPr dirty="0" sz="800" spc="30">
                <a:latin typeface="Calibri"/>
                <a:cs typeface="Calibri"/>
              </a:rPr>
              <a:t>test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indicating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that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difference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statistically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significant.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notable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that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difference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mainly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difficult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domains.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For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86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domains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where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both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AlphaFold2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DMFold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achi</a:t>
            </a:r>
            <a:r>
              <a:rPr dirty="0" sz="800" spc="50">
                <a:latin typeface="Calibri"/>
                <a:cs typeface="Calibri"/>
              </a:rPr>
              <a:t>eved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&gt;0.8,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example,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average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very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close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(0.925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DMFold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versus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0.922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AlphaFold2).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However,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remaining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46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domains,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where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at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least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one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methods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performed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poorly,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difference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dramatic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(0.626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ver-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sus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0.517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AlphaFold2;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-20" i="1">
                <a:latin typeface="Book Antiqua"/>
                <a:cs typeface="Book Antiqua"/>
              </a:rPr>
              <a:t>P</a:t>
            </a:r>
            <a:r>
              <a:rPr dirty="0" sz="800" spc="-45" i="1">
                <a:latin typeface="Book Antiqua"/>
                <a:cs typeface="Book Antiqua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2.86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×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10</a:t>
            </a:r>
            <a:r>
              <a:rPr dirty="0" baseline="38888" sz="750" spc="52">
                <a:latin typeface="Calibri"/>
                <a:cs typeface="Calibri"/>
              </a:rPr>
              <a:t>−4</a:t>
            </a:r>
            <a:r>
              <a:rPr dirty="0" sz="800" spc="35">
                <a:latin typeface="Calibri"/>
                <a:cs typeface="Calibri"/>
              </a:rPr>
              <a:t>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one-</a:t>
            </a:r>
            <a:r>
              <a:rPr dirty="0" sz="800" spc="55">
                <a:latin typeface="Calibri"/>
                <a:cs typeface="Calibri"/>
              </a:rPr>
              <a:t>sided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Student’s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 i="1">
                <a:latin typeface="Book Antiqua"/>
                <a:cs typeface="Book Antiqua"/>
              </a:rPr>
              <a:t>t</a:t>
            </a:r>
            <a:r>
              <a:rPr dirty="0" sz="800" spc="30">
                <a:latin typeface="Calibri"/>
                <a:cs typeface="Calibri"/>
              </a:rPr>
              <a:t>-</a:t>
            </a:r>
            <a:r>
              <a:rPr dirty="0" sz="800" spc="40">
                <a:latin typeface="Calibri"/>
                <a:cs typeface="Calibri"/>
              </a:rPr>
              <a:t>test).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Among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46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difficult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domains,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DMFold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builds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with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TM-</a:t>
            </a:r>
            <a:r>
              <a:rPr dirty="0" sz="800" spc="40">
                <a:latin typeface="Calibri"/>
                <a:cs typeface="Calibri"/>
              </a:rPr>
              <a:t>scores</a:t>
            </a:r>
            <a:endParaRPr sz="800">
              <a:latin typeface="Calibri"/>
              <a:cs typeface="Calibri"/>
            </a:endParaRPr>
          </a:p>
          <a:p>
            <a:pPr algn="just" marL="38100" marR="31115">
              <a:lnSpc>
                <a:spcPct val="112000"/>
              </a:lnSpc>
            </a:pPr>
            <a:r>
              <a:rPr dirty="0" sz="800">
                <a:latin typeface="Calibri"/>
                <a:cs typeface="Calibri"/>
              </a:rPr>
              <a:t>0.1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unit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higher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than</a:t>
            </a:r>
            <a:r>
              <a:rPr dirty="0" sz="800" spc="40">
                <a:latin typeface="Calibri"/>
                <a:cs typeface="Calibri"/>
              </a:rPr>
              <a:t> AlphaFold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-35">
                <a:latin typeface="Calibri"/>
                <a:cs typeface="Calibri"/>
              </a:rPr>
              <a:t>18</a:t>
            </a:r>
            <a:r>
              <a:rPr dirty="0" sz="800" spc="40">
                <a:latin typeface="Calibri"/>
                <a:cs typeface="Calibri"/>
              </a:rPr>
              <a:t> domains,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whereas</a:t>
            </a:r>
            <a:r>
              <a:rPr dirty="0" sz="800" spc="40">
                <a:latin typeface="Calibri"/>
                <a:cs typeface="Calibri"/>
              </a:rPr>
              <a:t> AlphaFold2 </a:t>
            </a:r>
            <a:r>
              <a:rPr dirty="0" sz="800" spc="-20">
                <a:latin typeface="Calibri"/>
                <a:cs typeface="Calibri"/>
              </a:rPr>
              <a:t>does</a:t>
            </a:r>
            <a:r>
              <a:rPr dirty="0" sz="800" spc="65">
                <a:latin typeface="Calibri"/>
                <a:cs typeface="Calibri"/>
              </a:rPr>
              <a:t> so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only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4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domains.</a:t>
            </a:r>
            <a:endParaRPr sz="800">
              <a:latin typeface="Calibri"/>
              <a:cs typeface="Calibri"/>
            </a:endParaRPr>
          </a:p>
          <a:p>
            <a:pPr algn="just" marL="38100" marR="30480" indent="215900">
              <a:lnSpc>
                <a:spcPct val="112000"/>
              </a:lnSpc>
            </a:pP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Supplementary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Table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5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we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further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list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statistics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DMFold.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Although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collects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slightly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larger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number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homologous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sequences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DeepMSA2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(2,724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versus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2,279),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average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number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effective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sequences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DeepMSA2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MSAs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(Neff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93.7)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much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higher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than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for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AlphaFold2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(Neff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=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84.5),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suggesting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that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DeepMSA2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manages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identify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more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diverse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homologous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sequences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build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‘deeper’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effec-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tive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AlphaFold2’s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default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pipeline.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reason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this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improvement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that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inclusion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in-</a:t>
            </a:r>
            <a:r>
              <a:rPr dirty="0" sz="800" spc="45">
                <a:latin typeface="Calibri"/>
                <a:cs typeface="Calibri"/>
              </a:rPr>
              <a:t>house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metagenome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sequences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derived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from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Tara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database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(TaraDB)</a:t>
            </a:r>
            <a:r>
              <a:rPr dirty="0" baseline="38888" sz="750" spc="89">
                <a:solidFill>
                  <a:srgbClr val="0069A5"/>
                </a:solidFill>
                <a:latin typeface="Calibri"/>
                <a:cs typeface="Calibri"/>
                <a:hlinkClick r:id="rId5" action="ppaction://hlinksldjump"/>
              </a:rPr>
              <a:t>21</a:t>
            </a:r>
            <a:r>
              <a:rPr dirty="0" sz="800" spc="60">
                <a:latin typeface="Calibri"/>
                <a:cs typeface="Calibri"/>
              </a:rPr>
              <a:t>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MetaSource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database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(MetaSourceDB)</a:t>
            </a:r>
            <a:r>
              <a:rPr dirty="0" baseline="38888" sz="750" spc="97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6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JGIclust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database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substantially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increased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coverageofbiologicalsequencespace.</a:t>
            </a:r>
            <a:r>
              <a:rPr dirty="0" sz="800" spc="-1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</a:t>
            </a:r>
            <a:r>
              <a:rPr dirty="0" sz="800" spc="-12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addition,</a:t>
            </a:r>
            <a:r>
              <a:rPr dirty="0" sz="800" spc="-12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 spc="-12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multilevel</a:t>
            </a:r>
            <a:r>
              <a:rPr dirty="0" sz="800" spc="-12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iterative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searching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performed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DeepMSA2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helps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collect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more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diverse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but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899" y="576781"/>
            <a:ext cx="3319145" cy="8899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1750">
              <a:lnSpc>
                <a:spcPct val="112000"/>
              </a:lnSpc>
              <a:spcBef>
                <a:spcPts val="95"/>
              </a:spcBef>
            </a:pP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input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trains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network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recover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them.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Once </a:t>
            </a:r>
            <a:r>
              <a:rPr dirty="0" sz="800" spc="40">
                <a:latin typeface="Calibri"/>
                <a:cs typeface="Calibri"/>
              </a:rPr>
              <a:t>trained,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language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be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used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perform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predic- tions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even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without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MSA.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Protein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structure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prediction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methods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that</a:t>
            </a:r>
            <a:r>
              <a:rPr dirty="0" sz="800" spc="45">
                <a:latin typeface="Calibri"/>
                <a:cs typeface="Calibri"/>
              </a:rPr>
              <a:t> combine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language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models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with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AlphaFold2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structure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module,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such </a:t>
            </a:r>
            <a:r>
              <a:rPr dirty="0" sz="800" spc="20">
                <a:latin typeface="Calibri"/>
                <a:cs typeface="Calibri"/>
              </a:rPr>
              <a:t>as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ESMFold</a:t>
            </a:r>
            <a:r>
              <a:rPr dirty="0" baseline="38888" sz="750" spc="44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11</a:t>
            </a:r>
            <a:r>
              <a:rPr dirty="0" baseline="38888" sz="750" spc="7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OmegaFold</a:t>
            </a:r>
            <a:r>
              <a:rPr dirty="0" baseline="38888" sz="750" spc="44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12</a:t>
            </a:r>
            <a:r>
              <a:rPr dirty="0" sz="800" spc="30">
                <a:latin typeface="Calibri"/>
                <a:cs typeface="Calibri"/>
              </a:rPr>
              <a:t>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can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generate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better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models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than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Alpha-</a:t>
            </a:r>
            <a:r>
              <a:rPr dirty="0" sz="800" spc="60">
                <a:latin typeface="Calibri"/>
                <a:cs typeface="Calibri"/>
              </a:rPr>
              <a:t> Fold2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some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orphan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detectable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homologous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do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not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exist.</a:t>
            </a:r>
            <a:endParaRPr sz="800">
              <a:latin typeface="Calibri"/>
              <a:cs typeface="Calibri"/>
            </a:endParaRPr>
          </a:p>
          <a:p>
            <a:pPr algn="just" marL="38100" marR="31115" indent="215900">
              <a:lnSpc>
                <a:spcPct val="112000"/>
              </a:lnSpc>
            </a:pPr>
            <a:r>
              <a:rPr dirty="0" sz="800" spc="60">
                <a:latin typeface="Calibri"/>
                <a:cs typeface="Calibri"/>
              </a:rPr>
              <a:t>Despite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ongoing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efforts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field,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above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methods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do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not </a:t>
            </a:r>
            <a:r>
              <a:rPr dirty="0" sz="800" spc="55">
                <a:latin typeface="Calibri"/>
                <a:cs typeface="Calibri"/>
              </a:rPr>
              <a:t>substantially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improve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overall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accuracy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monomer proteins.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addition,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structure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prediction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for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protein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complexes </a:t>
            </a:r>
            <a:r>
              <a:rPr dirty="0" sz="800" spc="35">
                <a:latin typeface="Calibri"/>
                <a:cs typeface="Calibri"/>
              </a:rPr>
              <a:t>remains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even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more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substantial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challenge.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CASP14</a:t>
            </a:r>
            <a:r>
              <a:rPr dirty="0" sz="800" spc="-10">
                <a:latin typeface="Calibri"/>
                <a:cs typeface="Calibri"/>
              </a:rPr>
              <a:t> experiment,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for</a:t>
            </a:r>
            <a:r>
              <a:rPr dirty="0" sz="800" spc="1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example,</a:t>
            </a:r>
            <a:r>
              <a:rPr dirty="0" sz="800" spc="1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satisfactory</a:t>
            </a:r>
            <a:r>
              <a:rPr dirty="0" sz="800" spc="1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models</a:t>
            </a:r>
            <a:r>
              <a:rPr dirty="0" sz="800" spc="1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(those</a:t>
            </a:r>
            <a:r>
              <a:rPr dirty="0" sz="800" spc="1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with</a:t>
            </a:r>
            <a:r>
              <a:rPr dirty="0" sz="800" spc="1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an</a:t>
            </a:r>
            <a:r>
              <a:rPr dirty="0" sz="800" spc="1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Interface</a:t>
            </a:r>
            <a:r>
              <a:rPr dirty="0" sz="800" spc="1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Contact</a:t>
            </a:r>
            <a:r>
              <a:rPr dirty="0" sz="800" spc="1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Score </a:t>
            </a:r>
            <a:r>
              <a:rPr dirty="0" sz="800" spc="80">
                <a:latin typeface="Calibri"/>
                <a:cs typeface="Calibri"/>
              </a:rPr>
              <a:t>(ICS)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&gt;0.8)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could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built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only</a:t>
            </a:r>
            <a:r>
              <a:rPr dirty="0" sz="800">
                <a:latin typeface="Calibri"/>
                <a:cs typeface="Calibri"/>
              </a:rPr>
              <a:t> 7%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tested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complexes</a:t>
            </a:r>
            <a:r>
              <a:rPr dirty="0" baseline="38888" sz="750" spc="60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13</a:t>
            </a:r>
            <a:r>
              <a:rPr dirty="0" sz="800" spc="40">
                <a:latin typeface="Calibri"/>
                <a:cs typeface="Calibri"/>
              </a:rPr>
              <a:t>. </a:t>
            </a:r>
            <a:r>
              <a:rPr dirty="0" sz="800" spc="8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situation</a:t>
            </a:r>
            <a:r>
              <a:rPr dirty="0" sz="800" spc="20">
                <a:latin typeface="Calibri"/>
                <a:cs typeface="Calibri"/>
              </a:rPr>
              <a:t> was </a:t>
            </a:r>
            <a:r>
              <a:rPr dirty="0" sz="800" spc="60">
                <a:latin typeface="Calibri"/>
                <a:cs typeface="Calibri"/>
              </a:rPr>
              <a:t>considerably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improved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CASP15,</a:t>
            </a:r>
            <a:r>
              <a:rPr dirty="0" sz="800" spc="20">
                <a:latin typeface="Calibri"/>
                <a:cs typeface="Calibri"/>
              </a:rPr>
              <a:t> where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best </a:t>
            </a:r>
            <a:r>
              <a:rPr dirty="0" sz="800">
                <a:latin typeface="Calibri"/>
                <a:cs typeface="Calibri"/>
              </a:rPr>
              <a:t>performance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methods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(including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pipeline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introduced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1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this</a:t>
            </a:r>
            <a:r>
              <a:rPr dirty="0" sz="800" spc="114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study) </a:t>
            </a:r>
            <a:r>
              <a:rPr dirty="0" sz="800" spc="60">
                <a:latin typeface="Calibri"/>
                <a:cs typeface="Calibri"/>
              </a:rPr>
              <a:t>provided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satisfactory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up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47%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cases</a:t>
            </a:r>
            <a:r>
              <a:rPr dirty="0" baseline="38888" sz="750" spc="30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14</a:t>
            </a:r>
            <a:r>
              <a:rPr dirty="0" sz="800" spc="20">
                <a:latin typeface="Calibri"/>
                <a:cs typeface="Calibri"/>
              </a:rPr>
              <a:t>.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However,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there</a:t>
            </a:r>
            <a:r>
              <a:rPr dirty="0" sz="800" spc="55">
                <a:latin typeface="Calibri"/>
                <a:cs typeface="Calibri"/>
              </a:rPr>
              <a:t> is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still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no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evidence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modifications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made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newly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introduced </a:t>
            </a:r>
            <a:r>
              <a:rPr dirty="0" sz="800" spc="55">
                <a:latin typeface="Calibri"/>
                <a:cs typeface="Calibri"/>
              </a:rPr>
              <a:t>AlphaFold2-</a:t>
            </a:r>
            <a:r>
              <a:rPr dirty="0" sz="800" spc="50">
                <a:latin typeface="Calibri"/>
                <a:cs typeface="Calibri"/>
              </a:rPr>
              <a:t>based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methods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(for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example,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ColabFold)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can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obviously </a:t>
            </a:r>
            <a:r>
              <a:rPr dirty="0" sz="800" spc="70">
                <a:latin typeface="Calibri"/>
                <a:cs typeface="Calibri"/>
              </a:rPr>
              <a:t>improve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performance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protein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complex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modeling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relative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to </a:t>
            </a:r>
            <a:r>
              <a:rPr dirty="0" sz="800" spc="60">
                <a:latin typeface="Calibri"/>
                <a:cs typeface="Calibri"/>
              </a:rPr>
              <a:t>AlphaFold2.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also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notable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CASP15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experiment,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osten-</a:t>
            </a:r>
            <a:r>
              <a:rPr dirty="0" sz="800" spc="60">
                <a:latin typeface="Calibri"/>
                <a:cs typeface="Calibri"/>
              </a:rPr>
              <a:t> sibly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MSA-</a:t>
            </a:r>
            <a:r>
              <a:rPr dirty="0" sz="800">
                <a:latin typeface="Calibri"/>
                <a:cs typeface="Calibri"/>
              </a:rPr>
              <a:t>free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language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model-</a:t>
            </a:r>
            <a:r>
              <a:rPr dirty="0" sz="800" spc="50">
                <a:latin typeface="Calibri"/>
                <a:cs typeface="Calibri"/>
              </a:rPr>
              <a:t>based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methods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such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OmegaFold, </a:t>
            </a:r>
            <a:r>
              <a:rPr dirty="0" sz="800" spc="65">
                <a:latin typeface="Calibri"/>
                <a:cs typeface="Calibri"/>
              </a:rPr>
              <a:t>performed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poorly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targets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few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homologous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sequences</a:t>
            </a:r>
            <a:r>
              <a:rPr dirty="0" baseline="38888" sz="750" spc="44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15</a:t>
            </a:r>
            <a:r>
              <a:rPr dirty="0" sz="800" spc="30">
                <a:latin typeface="Calibri"/>
                <a:cs typeface="Calibri"/>
              </a:rPr>
              <a:t>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sug- </a:t>
            </a:r>
            <a:r>
              <a:rPr dirty="0" sz="800" spc="60">
                <a:latin typeface="Calibri"/>
                <a:cs typeface="Calibri"/>
              </a:rPr>
              <a:t>gesting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lack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sufficient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evolutionary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information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encoded </a:t>
            </a:r>
            <a:r>
              <a:rPr dirty="0" sz="800" spc="30">
                <a:latin typeface="Calibri"/>
                <a:cs typeface="Calibri"/>
              </a:rPr>
              <a:t>in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language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models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is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equivalently</a:t>
            </a:r>
            <a:r>
              <a:rPr dirty="0" sz="800" spc="55">
                <a:latin typeface="Calibri"/>
                <a:cs typeface="Calibri"/>
              </a:rPr>
              <a:t> problematic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to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shallow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explicitly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MSA-</a:t>
            </a:r>
            <a:r>
              <a:rPr dirty="0" sz="800" spc="30">
                <a:latin typeface="Calibri"/>
                <a:cs typeface="Calibri"/>
              </a:rPr>
              <a:t>based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methods.</a:t>
            </a:r>
            <a:endParaRPr sz="800">
              <a:latin typeface="Calibri"/>
              <a:cs typeface="Calibri"/>
            </a:endParaRPr>
          </a:p>
          <a:p>
            <a:pPr algn="just" marL="38100" marR="30480" indent="215900">
              <a:lnSpc>
                <a:spcPct val="112000"/>
              </a:lnSpc>
            </a:pPr>
            <a:r>
              <a:rPr dirty="0" sz="800" spc="50">
                <a:latin typeface="Calibri"/>
                <a:cs typeface="Calibri"/>
              </a:rPr>
              <a:t>To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systematically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explore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potential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contributions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optimal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prediction,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present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DeepMSA2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(Fig.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-25">
                <a:solidFill>
                  <a:srgbClr val="0069A5"/>
                </a:solidFill>
                <a:latin typeface="Calibri"/>
                <a:cs typeface="Calibri"/>
                <a:hlinkClick r:id="rId9" action="ppaction://hlinksldjump"/>
              </a:rPr>
              <a:t>1</a:t>
            </a:r>
            <a:r>
              <a:rPr dirty="0" sz="800" spc="-25">
                <a:latin typeface="Calibri"/>
                <a:cs typeface="Calibri"/>
              </a:rPr>
              <a:t>),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hierarchical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approach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inspired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our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previous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iterative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 </a:t>
            </a:r>
            <a:r>
              <a:rPr dirty="0" sz="800" spc="85">
                <a:latin typeface="Calibri"/>
                <a:cs typeface="Calibri"/>
              </a:rPr>
              <a:t>MSA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construction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method,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DeepMSA</a:t>
            </a:r>
            <a:r>
              <a:rPr dirty="0" baseline="38888" sz="750" spc="97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5</a:t>
            </a:r>
            <a:r>
              <a:rPr dirty="0" sz="800" spc="65">
                <a:latin typeface="Calibri"/>
                <a:cs typeface="Calibri"/>
              </a:rPr>
              <a:t>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Compared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DeepMSA,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addition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protocol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extension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monomers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multimers, </a:t>
            </a:r>
            <a:r>
              <a:rPr dirty="0" sz="800" spc="40">
                <a:latin typeface="Calibri"/>
                <a:cs typeface="Calibri"/>
              </a:rPr>
              <a:t>DeepMSA2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couples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several </a:t>
            </a:r>
            <a:r>
              <a:rPr dirty="0" sz="800" spc="30">
                <a:latin typeface="Calibri"/>
                <a:cs typeface="Calibri"/>
              </a:rPr>
              <a:t>newly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developed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MSA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generation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pipelines</a:t>
            </a:r>
            <a:r>
              <a:rPr dirty="0" sz="800" spc="65">
                <a:latin typeface="Calibri"/>
                <a:cs typeface="Calibri"/>
              </a:rPr>
              <a:t> to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create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multiple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based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huge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genomics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metagenom- </a:t>
            </a:r>
            <a:r>
              <a:rPr dirty="0" sz="800" spc="70">
                <a:latin typeface="Calibri"/>
                <a:cs typeface="Calibri"/>
              </a:rPr>
              <a:t>ics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sequence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databases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containing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total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125">
                <a:latin typeface="Calibri"/>
                <a:cs typeface="Calibri"/>
              </a:rPr>
              <a:t>40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billion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sequences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introduces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learning-</a:t>
            </a:r>
            <a:r>
              <a:rPr dirty="0" sz="800" spc="55">
                <a:latin typeface="Calibri"/>
                <a:cs typeface="Calibri"/>
              </a:rPr>
              <a:t>driven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scoring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strategy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opti- </a:t>
            </a:r>
            <a:r>
              <a:rPr dirty="0" sz="800" spc="75">
                <a:latin typeface="Calibri"/>
                <a:cs typeface="Calibri"/>
              </a:rPr>
              <a:t>mal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MSA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selection.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present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careful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benchmarks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DeepMSA2 </a:t>
            </a:r>
            <a:r>
              <a:rPr dirty="0" sz="800" spc="35">
                <a:latin typeface="Calibri"/>
                <a:cs typeface="Calibri"/>
              </a:rPr>
              <a:t>applied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to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large-scale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datasets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containing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both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monomer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multimer </a:t>
            </a:r>
            <a:r>
              <a:rPr dirty="0" sz="800" spc="35">
                <a:latin typeface="Calibri"/>
                <a:cs typeface="Calibri"/>
              </a:rPr>
              <a:t>targets </a:t>
            </a:r>
            <a:r>
              <a:rPr dirty="0" sz="800" spc="50">
                <a:latin typeface="Calibri"/>
                <a:cs typeface="Calibri"/>
              </a:rPr>
              <a:t>from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recent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CASP13–15</a:t>
            </a:r>
            <a:r>
              <a:rPr dirty="0" sz="800" spc="40">
                <a:latin typeface="Calibri"/>
                <a:cs typeface="Calibri"/>
              </a:rPr>
              <a:t> experiments,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with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results demonstrat- </a:t>
            </a:r>
            <a:r>
              <a:rPr dirty="0" sz="800" spc="60">
                <a:latin typeface="Calibri"/>
                <a:cs typeface="Calibri"/>
              </a:rPr>
              <a:t>ing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substantial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advantages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pipeline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for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improving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both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 </a:t>
            </a:r>
            <a:r>
              <a:rPr dirty="0" sz="800" spc="50">
                <a:latin typeface="Calibri"/>
                <a:cs typeface="Calibri"/>
              </a:rPr>
              <a:t>tertiary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quaternary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accuracy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compared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with </a:t>
            </a:r>
            <a:r>
              <a:rPr dirty="0" sz="800" spc="50">
                <a:latin typeface="Calibri"/>
                <a:cs typeface="Calibri"/>
              </a:rPr>
              <a:t>contemporary</a:t>
            </a:r>
            <a:r>
              <a:rPr dirty="0" sz="800" spc="1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state-of-the-art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approaches.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have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made</a:t>
            </a:r>
            <a:r>
              <a:rPr dirty="0" sz="800" spc="1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DeepMSA2 </a:t>
            </a:r>
            <a:r>
              <a:rPr dirty="0" sz="800" spc="30">
                <a:latin typeface="Calibri"/>
                <a:cs typeface="Calibri"/>
              </a:rPr>
              <a:t>and</a:t>
            </a:r>
            <a:r>
              <a:rPr dirty="0" sz="800" spc="1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associated</a:t>
            </a:r>
            <a:r>
              <a:rPr dirty="0" sz="800" spc="1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structural</a:t>
            </a:r>
            <a:r>
              <a:rPr dirty="0" sz="800" spc="1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databases</a:t>
            </a:r>
            <a:r>
              <a:rPr dirty="0" sz="800" spc="1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freely</a:t>
            </a:r>
            <a:r>
              <a:rPr dirty="0" sz="800" spc="1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available</a:t>
            </a:r>
            <a:r>
              <a:rPr dirty="0" sz="800" spc="19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to</a:t>
            </a:r>
            <a:r>
              <a:rPr dirty="0" sz="800" spc="1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19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community,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results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this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study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should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have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important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implications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for </a:t>
            </a:r>
            <a:r>
              <a:rPr dirty="0" sz="800" spc="65">
                <a:latin typeface="Calibri"/>
                <a:cs typeface="Calibri"/>
              </a:rPr>
              <a:t>future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developments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new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MSA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construction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deep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learning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function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methods.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940"/>
              </a:spcBef>
            </a:pPr>
            <a:r>
              <a:rPr dirty="0" sz="1050" spc="80" b="1">
                <a:latin typeface="Calibri"/>
                <a:cs typeface="Calibri"/>
              </a:rPr>
              <a:t>Results</a:t>
            </a:r>
            <a:endParaRPr sz="1050">
              <a:latin typeface="Calibri"/>
              <a:cs typeface="Calibri"/>
            </a:endParaRPr>
          </a:p>
          <a:p>
            <a:pPr algn="just" marL="38100" marR="31115">
              <a:lnSpc>
                <a:spcPts val="1080"/>
              </a:lnSpc>
            </a:pPr>
            <a:r>
              <a:rPr dirty="0" sz="800" spc="65">
                <a:latin typeface="Calibri"/>
                <a:cs typeface="Calibri"/>
              </a:rPr>
              <a:t>DeepMSA2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consists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two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separate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pipelines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monomer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mul-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timer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construction,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respectively.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monomer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construction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(Fig.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0069A5"/>
                </a:solidFill>
                <a:latin typeface="Calibri"/>
                <a:cs typeface="Calibri"/>
                <a:hlinkClick r:id="rId9" action="ppaction://hlinksldjump"/>
              </a:rPr>
              <a:t>1a</a:t>
            </a:r>
            <a:r>
              <a:rPr dirty="0" sz="800" spc="5">
                <a:latin typeface="Calibri"/>
                <a:cs typeface="Calibri"/>
              </a:rPr>
              <a:t>),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it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utilizes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three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parallel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blocks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(dMSA,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quadrupole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MSA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(qMSA)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mMSA)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built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different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searching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strategies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obtain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raw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diverse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set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databases,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assembled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whole-</a:t>
            </a:r>
            <a:r>
              <a:rPr dirty="0" sz="800" spc="60">
                <a:latin typeface="Calibri"/>
                <a:cs typeface="Calibri"/>
              </a:rPr>
              <a:t>genome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metagenome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libraries.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each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three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generation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blocks,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similar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logic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followed,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initial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query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searched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against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sequence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database,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if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sufficient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number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effective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sequences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not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achieved,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iterative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searches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into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larger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databases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attempted.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Up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ten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raw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gathered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three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blocks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ranked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through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rapid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deep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learning-</a:t>
            </a:r>
            <a:r>
              <a:rPr dirty="0" sz="800" spc="70">
                <a:latin typeface="Calibri"/>
                <a:cs typeface="Calibri"/>
              </a:rPr>
              <a:t>guided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prediction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process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select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optimal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MSA.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multimeric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construction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(Fig.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0069A5"/>
                </a:solidFill>
                <a:latin typeface="Calibri"/>
                <a:cs typeface="Calibri"/>
                <a:hlinkClick r:id="rId9" action="ppaction://hlinksldjump"/>
              </a:rPr>
              <a:t>1b</a:t>
            </a:r>
            <a:r>
              <a:rPr dirty="0" sz="800" spc="5">
                <a:latin typeface="Calibri"/>
                <a:cs typeface="Calibri"/>
              </a:rPr>
              <a:t>),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mul-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tiple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composite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sequences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are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created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by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linking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monomeric</a:t>
            </a:r>
            <a:r>
              <a:rPr dirty="0" sz="800" spc="-9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sequences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from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different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component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chains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have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same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orthologous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origins.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Here,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-55" i="1">
                <a:latin typeface="Book Antiqua"/>
                <a:cs typeface="Book Antiqua"/>
              </a:rPr>
              <a:t>M</a:t>
            </a:r>
            <a:r>
              <a:rPr dirty="0" sz="800" spc="-95" i="1">
                <a:latin typeface="Book Antiqua"/>
                <a:cs typeface="Book Antiqua"/>
              </a:rPr>
              <a:t> </a:t>
            </a:r>
            <a:r>
              <a:rPr dirty="0" sz="800" spc="45">
                <a:latin typeface="Calibri"/>
                <a:cs typeface="Calibri"/>
              </a:rPr>
              <a:t>top-</a:t>
            </a:r>
            <a:r>
              <a:rPr dirty="0" sz="800" spc="50">
                <a:latin typeface="Calibri"/>
                <a:cs typeface="Calibri"/>
              </a:rPr>
              <a:t>ranked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monomeric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from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each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chain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paired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those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other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chains,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results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-55" i="1">
                <a:latin typeface="Book Antiqua"/>
                <a:cs typeface="Book Antiqua"/>
              </a:rPr>
              <a:t>M</a:t>
            </a:r>
            <a:r>
              <a:rPr dirty="0" baseline="38888" sz="750" spc="-82" i="1">
                <a:latin typeface="Book Antiqua"/>
                <a:cs typeface="Book Antiqua"/>
              </a:rPr>
              <a:t>N</a:t>
            </a:r>
            <a:r>
              <a:rPr dirty="0" baseline="38888" sz="750" spc="22" i="1">
                <a:latin typeface="Book Antiqua"/>
                <a:cs typeface="Book Antiqua"/>
              </a:rPr>
              <a:t> </a:t>
            </a:r>
            <a:r>
              <a:rPr dirty="0" sz="800" spc="65">
                <a:latin typeface="Calibri"/>
                <a:cs typeface="Calibri"/>
              </a:rPr>
              <a:t>hybrid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mul-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timeric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-60" i="1">
                <a:latin typeface="Book Antiqua"/>
                <a:cs typeface="Book Antiqua"/>
              </a:rPr>
              <a:t>N</a:t>
            </a:r>
            <a:r>
              <a:rPr dirty="0" sz="800" spc="-75" i="1">
                <a:latin typeface="Book Antiqua"/>
                <a:cs typeface="Book Antiqua"/>
              </a:rPr>
              <a:t> </a:t>
            </a:r>
            <a:r>
              <a:rPr dirty="0" sz="800" spc="65">
                <a:latin typeface="Calibri"/>
                <a:cs typeface="Calibri"/>
              </a:rPr>
              <a:t>being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number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distinct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monomer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chains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optimal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multimer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selected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based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combined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score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depth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folding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score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(predicted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899" y="7812603"/>
            <a:ext cx="3317875" cy="1527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30">
                <a:latin typeface="Calibri"/>
                <a:cs typeface="Calibri"/>
              </a:rPr>
              <a:t>relevant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homologous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sequences.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bottom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row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Supplementary </a:t>
            </a:r>
            <a:r>
              <a:rPr dirty="0" sz="800" spc="50">
                <a:latin typeface="Calibri"/>
                <a:cs typeface="Calibri"/>
              </a:rPr>
              <a:t>Table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5,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list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modeling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results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obtained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using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with-</a:t>
            </a:r>
            <a:r>
              <a:rPr dirty="0" sz="800" spc="80">
                <a:latin typeface="Calibri"/>
                <a:cs typeface="Calibri"/>
              </a:rPr>
              <a:t> out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the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in-house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metagenome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sequence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databases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(referred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to </a:t>
            </a:r>
            <a:r>
              <a:rPr dirty="0" sz="800" spc="10">
                <a:latin typeface="Calibri"/>
                <a:cs typeface="Calibri"/>
              </a:rPr>
              <a:t>‘DMFold-noh’).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It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shows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that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DMFold-</a:t>
            </a:r>
            <a:r>
              <a:rPr dirty="0" sz="800" spc="35">
                <a:latin typeface="Calibri"/>
                <a:cs typeface="Calibri"/>
              </a:rPr>
              <a:t>noh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still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outperforms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AlphaFold2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both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0">
                <a:latin typeface="Calibri"/>
                <a:cs typeface="Calibri"/>
              </a:rPr>
              <a:t>score.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However,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</a:t>
            </a:r>
            <a:r>
              <a:rPr dirty="0" sz="800" spc="65">
                <a:latin typeface="Calibri"/>
                <a:cs typeface="Calibri"/>
              </a:rPr>
              <a:t>noh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clearly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underper- </a:t>
            </a:r>
            <a:r>
              <a:rPr dirty="0" sz="800" spc="75">
                <a:latin typeface="Calibri"/>
                <a:cs typeface="Calibri"/>
              </a:rPr>
              <a:t>forms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full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version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with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significantly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lower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TM-</a:t>
            </a:r>
            <a:r>
              <a:rPr dirty="0" sz="800" spc="40">
                <a:latin typeface="Calibri"/>
                <a:cs typeface="Calibri"/>
              </a:rPr>
              <a:t>score </a:t>
            </a:r>
            <a:r>
              <a:rPr dirty="0" sz="800">
                <a:latin typeface="Calibri"/>
                <a:cs typeface="Calibri"/>
              </a:rPr>
              <a:t>(</a:t>
            </a:r>
            <a:r>
              <a:rPr dirty="0" sz="800" i="1">
                <a:latin typeface="Book Antiqua"/>
                <a:cs typeface="Book Antiqua"/>
              </a:rPr>
              <a:t>P</a:t>
            </a:r>
            <a:r>
              <a:rPr dirty="0" sz="800" spc="45" i="1">
                <a:latin typeface="Book Antiqua"/>
                <a:cs typeface="Book Antiqua"/>
              </a:rPr>
              <a:t> </a:t>
            </a:r>
            <a:r>
              <a:rPr dirty="0" sz="800" spc="75">
                <a:latin typeface="Calibri"/>
                <a:cs typeface="Calibri"/>
              </a:rPr>
              <a:t>=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1.65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×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10</a:t>
            </a:r>
            <a:r>
              <a:rPr dirty="0" baseline="38888" sz="750">
                <a:latin typeface="Calibri"/>
                <a:cs typeface="Calibri"/>
              </a:rPr>
              <a:t>−5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one-</a:t>
            </a:r>
            <a:r>
              <a:rPr dirty="0" sz="800">
                <a:latin typeface="Calibri"/>
                <a:cs typeface="Calibri"/>
              </a:rPr>
              <a:t>sided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Student’s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t</a:t>
            </a:r>
            <a:r>
              <a:rPr dirty="0" sz="800">
                <a:latin typeface="Calibri"/>
                <a:cs typeface="Calibri"/>
              </a:rPr>
              <a:t>-test).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This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suggests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that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both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the</a:t>
            </a:r>
            <a:r>
              <a:rPr dirty="0" sz="800" spc="40">
                <a:latin typeface="Calibri"/>
                <a:cs typeface="Calibri"/>
              </a:rPr>
              <a:t> enhanced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databases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searching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algorithms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DeepMSA2 </a:t>
            </a:r>
            <a:r>
              <a:rPr dirty="0" sz="800" spc="50">
                <a:latin typeface="Calibri"/>
                <a:cs typeface="Calibri"/>
              </a:rPr>
              <a:t>contribute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quality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structural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model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construction.</a:t>
            </a:r>
            <a:endParaRPr sz="800">
              <a:latin typeface="Calibri"/>
              <a:cs typeface="Calibri"/>
            </a:endParaRPr>
          </a:p>
          <a:p>
            <a:pPr algn="just" marL="38100" marR="31115" indent="215900">
              <a:lnSpc>
                <a:spcPct val="112000"/>
              </a:lnSpc>
            </a:pP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Fig.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3b</a:t>
            </a:r>
            <a:r>
              <a:rPr dirty="0" sz="800" spc="30">
                <a:latin typeface="Calibri"/>
                <a:cs typeface="Calibri"/>
              </a:rPr>
              <a:t>,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we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present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case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study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FM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domain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T1043-</a:t>
            </a:r>
            <a:r>
              <a:rPr dirty="0" sz="800" spc="15">
                <a:latin typeface="Calibri"/>
                <a:cs typeface="Calibri"/>
              </a:rPr>
              <a:t>D1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CASP14,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which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AlphaFold2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generates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incorrect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with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49899" y="7812603"/>
            <a:ext cx="3317875" cy="1527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60">
                <a:latin typeface="Calibri"/>
                <a:cs typeface="Calibri"/>
              </a:rPr>
              <a:t>used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AlphaFold2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evaluate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residue-</a:t>
            </a:r>
            <a:r>
              <a:rPr dirty="0" sz="800" spc="20">
                <a:latin typeface="Calibri"/>
                <a:cs typeface="Calibri"/>
              </a:rPr>
              <a:t>level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prediction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quality, </a:t>
            </a:r>
            <a:r>
              <a:rPr dirty="0" sz="800">
                <a:latin typeface="Calibri"/>
                <a:cs typeface="Calibri"/>
              </a:rPr>
              <a:t>with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pLDDT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≥</a:t>
            </a:r>
            <a:r>
              <a:rPr dirty="0" sz="800" spc="45">
                <a:latin typeface="Calibri"/>
                <a:cs typeface="Calibri"/>
              </a:rPr>
              <a:t> 0.7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indicating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correct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backbone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fold,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pLDDT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&lt;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0.7 </a:t>
            </a:r>
            <a:r>
              <a:rPr dirty="0" sz="800" spc="65">
                <a:latin typeface="Calibri"/>
                <a:cs typeface="Calibri"/>
              </a:rPr>
              <a:t>indicating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expected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failure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fold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baseline="38888" sz="750" spc="82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20</a:t>
            </a:r>
            <a:r>
              <a:rPr dirty="0" sz="800" spc="55">
                <a:latin typeface="Calibri"/>
                <a:cs typeface="Calibri"/>
              </a:rPr>
              <a:t>.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poor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result </a:t>
            </a:r>
            <a:r>
              <a:rPr dirty="0" sz="800" spc="60">
                <a:latin typeface="Calibri"/>
                <a:cs typeface="Calibri"/>
              </a:rPr>
              <a:t>observed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here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mainly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due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insufficient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coevolutionary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informa- </a:t>
            </a:r>
            <a:r>
              <a:rPr dirty="0" sz="800" spc="50">
                <a:latin typeface="Calibri"/>
                <a:cs typeface="Calibri"/>
              </a:rPr>
              <a:t>tion,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because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default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pipeline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detects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only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two</a:t>
            </a:r>
            <a:r>
              <a:rPr dirty="0" sz="800" spc="70">
                <a:latin typeface="Calibri"/>
                <a:cs typeface="Calibri"/>
              </a:rPr>
              <a:t> homologous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resulting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value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0.16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MSA. </a:t>
            </a:r>
            <a:r>
              <a:rPr dirty="0" sz="800" spc="45">
                <a:latin typeface="Calibri"/>
                <a:cs typeface="Calibri"/>
              </a:rPr>
              <a:t>Figure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3c</a:t>
            </a:r>
            <a:r>
              <a:rPr dirty="0" sz="800" spc="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shows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number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aligned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amino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acids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per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residue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(</a:t>
            </a:r>
            <a:r>
              <a:rPr dirty="0" sz="800" spc="-10" i="1">
                <a:latin typeface="Book Antiqua"/>
                <a:cs typeface="Book Antiqua"/>
              </a:rPr>
              <a:t>N</a:t>
            </a:r>
            <a:r>
              <a:rPr dirty="0" baseline="-16666" sz="750" spc="-15" i="1">
                <a:latin typeface="Book Antiqua"/>
                <a:cs typeface="Book Antiqua"/>
              </a:rPr>
              <a:t>r</a:t>
            </a:r>
            <a:r>
              <a:rPr dirty="0" sz="800" spc="-10">
                <a:latin typeface="Calibri"/>
                <a:cs typeface="Calibri"/>
              </a:rPr>
              <a:t>)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and</a:t>
            </a:r>
            <a:r>
              <a:rPr dirty="0" sz="800" spc="30">
                <a:latin typeface="Calibri"/>
                <a:cs typeface="Calibri"/>
              </a:rPr>
              <a:t> 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pLDDT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score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along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protein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sequence.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Overall,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residue-</a:t>
            </a:r>
            <a:r>
              <a:rPr dirty="0" sz="800" spc="-20">
                <a:latin typeface="Calibri"/>
                <a:cs typeface="Calibri"/>
              </a:rPr>
              <a:t>level</a:t>
            </a:r>
            <a:r>
              <a:rPr dirty="0" sz="800" spc="85">
                <a:latin typeface="Calibri"/>
                <a:cs typeface="Calibri"/>
              </a:rPr>
              <a:t> pLDDT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scores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show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strong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correlation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-45" i="1">
                <a:latin typeface="Book Antiqua"/>
                <a:cs typeface="Book Antiqua"/>
              </a:rPr>
              <a:t>N</a:t>
            </a:r>
            <a:r>
              <a:rPr dirty="0" baseline="-16666" sz="750" spc="-67" i="1">
                <a:latin typeface="Book Antiqua"/>
                <a:cs typeface="Book Antiqua"/>
              </a:rPr>
              <a:t>r</a:t>
            </a:r>
            <a:r>
              <a:rPr dirty="0" sz="800" spc="-45">
                <a:latin typeface="Calibri"/>
                <a:cs typeface="Calibri"/>
              </a:rPr>
              <a:t>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demonstrating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again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importance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information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driving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structure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prediction. </a:t>
            </a:r>
            <a:r>
              <a:rPr dirty="0" sz="800" spc="75">
                <a:latin typeface="Calibri"/>
                <a:cs typeface="Calibri"/>
              </a:rPr>
              <a:t>By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contrast,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constructs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0.73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and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288550" y="4217242"/>
            <a:ext cx="2781935" cy="1060450"/>
            <a:chOff x="4288550" y="4217242"/>
            <a:chExt cx="2781935" cy="1060450"/>
          </a:xfrm>
        </p:grpSpPr>
        <p:sp>
          <p:nvSpPr>
            <p:cNvPr id="7" name="object 7" descr=""/>
            <p:cNvSpPr/>
            <p:nvPr/>
          </p:nvSpPr>
          <p:spPr>
            <a:xfrm>
              <a:off x="4293630" y="4222322"/>
              <a:ext cx="2771775" cy="1050290"/>
            </a:xfrm>
            <a:custGeom>
              <a:avLst/>
              <a:gdLst/>
              <a:ahLst/>
              <a:cxnLst/>
              <a:rect l="l" t="t" r="r" b="b"/>
              <a:pathLst>
                <a:path w="2771775" h="1050289">
                  <a:moveTo>
                    <a:pt x="2771736" y="1049947"/>
                  </a:moveTo>
                  <a:lnTo>
                    <a:pt x="0" y="1049947"/>
                  </a:lnTo>
                  <a:lnTo>
                    <a:pt x="0" y="0"/>
                  </a:lnTo>
                  <a:lnTo>
                    <a:pt x="2771736" y="0"/>
                  </a:lnTo>
                  <a:lnTo>
                    <a:pt x="2771736" y="1049947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330279" y="4367822"/>
              <a:ext cx="351790" cy="156210"/>
            </a:xfrm>
            <a:custGeom>
              <a:avLst/>
              <a:gdLst/>
              <a:ahLst/>
              <a:cxnLst/>
              <a:rect l="l" t="t" r="r" b="b"/>
              <a:pathLst>
                <a:path w="351789" h="156210">
                  <a:moveTo>
                    <a:pt x="243840" y="71094"/>
                  </a:moveTo>
                  <a:lnTo>
                    <a:pt x="91782" y="71094"/>
                  </a:lnTo>
                  <a:lnTo>
                    <a:pt x="91782" y="84912"/>
                  </a:lnTo>
                  <a:lnTo>
                    <a:pt x="243840" y="84912"/>
                  </a:lnTo>
                  <a:lnTo>
                    <a:pt x="243840" y="71094"/>
                  </a:lnTo>
                  <a:close/>
                </a:path>
                <a:path w="351789" h="156210">
                  <a:moveTo>
                    <a:pt x="256819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256819" y="13817"/>
                  </a:lnTo>
                  <a:lnTo>
                    <a:pt x="256819" y="0"/>
                  </a:lnTo>
                  <a:close/>
                </a:path>
                <a:path w="351789" h="156210">
                  <a:moveTo>
                    <a:pt x="302298" y="35534"/>
                  </a:moveTo>
                  <a:lnTo>
                    <a:pt x="1079" y="35534"/>
                  </a:lnTo>
                  <a:lnTo>
                    <a:pt x="1079" y="49352"/>
                  </a:lnTo>
                  <a:lnTo>
                    <a:pt x="302298" y="49352"/>
                  </a:lnTo>
                  <a:lnTo>
                    <a:pt x="302298" y="35534"/>
                  </a:lnTo>
                  <a:close/>
                </a:path>
                <a:path w="351789" h="156210">
                  <a:moveTo>
                    <a:pt x="350964" y="106629"/>
                  </a:moveTo>
                  <a:lnTo>
                    <a:pt x="203530" y="106629"/>
                  </a:lnTo>
                  <a:lnTo>
                    <a:pt x="203530" y="120446"/>
                  </a:lnTo>
                  <a:lnTo>
                    <a:pt x="350964" y="120446"/>
                  </a:lnTo>
                  <a:lnTo>
                    <a:pt x="350964" y="106629"/>
                  </a:lnTo>
                  <a:close/>
                </a:path>
                <a:path w="351789" h="156210">
                  <a:moveTo>
                    <a:pt x="351574" y="142176"/>
                  </a:moveTo>
                  <a:lnTo>
                    <a:pt x="187972" y="142176"/>
                  </a:lnTo>
                  <a:lnTo>
                    <a:pt x="187972" y="155994"/>
                  </a:lnTo>
                  <a:lnTo>
                    <a:pt x="351574" y="155994"/>
                  </a:lnTo>
                  <a:lnTo>
                    <a:pt x="351574" y="142176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42761" y="4365307"/>
              <a:ext cx="351155" cy="123825"/>
            </a:xfrm>
            <a:custGeom>
              <a:avLst/>
              <a:gdLst/>
              <a:ahLst/>
              <a:cxnLst/>
              <a:rect l="l" t="t" r="r" b="b"/>
              <a:pathLst>
                <a:path w="351154" h="123825">
                  <a:moveTo>
                    <a:pt x="30121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301218" y="13817"/>
                  </a:lnTo>
                  <a:lnTo>
                    <a:pt x="301218" y="0"/>
                  </a:lnTo>
                  <a:close/>
                </a:path>
                <a:path w="351154" h="123825">
                  <a:moveTo>
                    <a:pt x="302310" y="36626"/>
                  </a:moveTo>
                  <a:lnTo>
                    <a:pt x="1092" y="36626"/>
                  </a:lnTo>
                  <a:lnTo>
                    <a:pt x="1092" y="50444"/>
                  </a:lnTo>
                  <a:lnTo>
                    <a:pt x="302310" y="50444"/>
                  </a:lnTo>
                  <a:lnTo>
                    <a:pt x="302310" y="36626"/>
                  </a:lnTo>
                  <a:close/>
                </a:path>
                <a:path w="351154" h="123825">
                  <a:moveTo>
                    <a:pt x="349999" y="73279"/>
                  </a:moveTo>
                  <a:lnTo>
                    <a:pt x="91808" y="73279"/>
                  </a:lnTo>
                  <a:lnTo>
                    <a:pt x="91808" y="87096"/>
                  </a:lnTo>
                  <a:lnTo>
                    <a:pt x="349999" y="87096"/>
                  </a:lnTo>
                  <a:lnTo>
                    <a:pt x="349999" y="73279"/>
                  </a:lnTo>
                  <a:close/>
                </a:path>
                <a:path w="351154" h="123825">
                  <a:moveTo>
                    <a:pt x="350989" y="109905"/>
                  </a:moveTo>
                  <a:lnTo>
                    <a:pt x="92798" y="109905"/>
                  </a:lnTo>
                  <a:lnTo>
                    <a:pt x="92798" y="123723"/>
                  </a:lnTo>
                  <a:lnTo>
                    <a:pt x="350989" y="123723"/>
                  </a:lnTo>
                  <a:lnTo>
                    <a:pt x="350989" y="109905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331447" y="4640414"/>
              <a:ext cx="364490" cy="124460"/>
            </a:xfrm>
            <a:custGeom>
              <a:avLst/>
              <a:gdLst/>
              <a:ahLst/>
              <a:cxnLst/>
              <a:rect l="l" t="t" r="r" b="b"/>
              <a:pathLst>
                <a:path w="364489" h="124460">
                  <a:moveTo>
                    <a:pt x="18256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82562" y="13817"/>
                  </a:lnTo>
                  <a:lnTo>
                    <a:pt x="182562" y="0"/>
                  </a:lnTo>
                  <a:close/>
                </a:path>
                <a:path w="364489" h="124460">
                  <a:moveTo>
                    <a:pt x="277685" y="36753"/>
                  </a:moveTo>
                  <a:lnTo>
                    <a:pt x="100380" y="36753"/>
                  </a:lnTo>
                  <a:lnTo>
                    <a:pt x="100380" y="50571"/>
                  </a:lnTo>
                  <a:lnTo>
                    <a:pt x="277685" y="50571"/>
                  </a:lnTo>
                  <a:lnTo>
                    <a:pt x="277685" y="36753"/>
                  </a:lnTo>
                  <a:close/>
                </a:path>
                <a:path w="364489" h="124460">
                  <a:moveTo>
                    <a:pt x="283171" y="73533"/>
                  </a:moveTo>
                  <a:lnTo>
                    <a:pt x="91770" y="73533"/>
                  </a:lnTo>
                  <a:lnTo>
                    <a:pt x="91770" y="87350"/>
                  </a:lnTo>
                  <a:lnTo>
                    <a:pt x="283171" y="87350"/>
                  </a:lnTo>
                  <a:lnTo>
                    <a:pt x="283171" y="73533"/>
                  </a:lnTo>
                  <a:close/>
                </a:path>
                <a:path w="364489" h="124460">
                  <a:moveTo>
                    <a:pt x="364451" y="110274"/>
                  </a:moveTo>
                  <a:lnTo>
                    <a:pt x="106260" y="110274"/>
                  </a:lnTo>
                  <a:lnTo>
                    <a:pt x="106260" y="124091"/>
                  </a:lnTo>
                  <a:lnTo>
                    <a:pt x="364451" y="124091"/>
                  </a:lnTo>
                  <a:lnTo>
                    <a:pt x="364451" y="110274"/>
                  </a:lnTo>
                  <a:close/>
                </a:path>
              </a:pathLst>
            </a:custGeom>
            <a:solidFill>
              <a:srgbClr val="517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353721" y="4640414"/>
              <a:ext cx="351155" cy="124460"/>
            </a:xfrm>
            <a:custGeom>
              <a:avLst/>
              <a:gdLst/>
              <a:ahLst/>
              <a:cxnLst/>
              <a:rect l="l" t="t" r="r" b="b"/>
              <a:pathLst>
                <a:path w="351154" h="124460">
                  <a:moveTo>
                    <a:pt x="18256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82562" y="13817"/>
                  </a:lnTo>
                  <a:lnTo>
                    <a:pt x="182562" y="0"/>
                  </a:lnTo>
                  <a:close/>
                </a:path>
                <a:path w="351154" h="124460">
                  <a:moveTo>
                    <a:pt x="283184" y="73533"/>
                  </a:moveTo>
                  <a:lnTo>
                    <a:pt x="91782" y="73533"/>
                  </a:lnTo>
                  <a:lnTo>
                    <a:pt x="91782" y="87350"/>
                  </a:lnTo>
                  <a:lnTo>
                    <a:pt x="283184" y="87350"/>
                  </a:lnTo>
                  <a:lnTo>
                    <a:pt x="283184" y="73533"/>
                  </a:lnTo>
                  <a:close/>
                </a:path>
                <a:path w="351154" h="124460">
                  <a:moveTo>
                    <a:pt x="292582" y="110274"/>
                  </a:moveTo>
                  <a:lnTo>
                    <a:pt x="34391" y="110274"/>
                  </a:lnTo>
                  <a:lnTo>
                    <a:pt x="34391" y="124091"/>
                  </a:lnTo>
                  <a:lnTo>
                    <a:pt x="292582" y="124091"/>
                  </a:lnTo>
                  <a:lnTo>
                    <a:pt x="292582" y="110274"/>
                  </a:lnTo>
                  <a:close/>
                </a:path>
                <a:path w="351154" h="124460">
                  <a:moveTo>
                    <a:pt x="350710" y="36753"/>
                  </a:moveTo>
                  <a:lnTo>
                    <a:pt x="173405" y="36753"/>
                  </a:lnTo>
                  <a:lnTo>
                    <a:pt x="173405" y="50571"/>
                  </a:lnTo>
                  <a:lnTo>
                    <a:pt x="350710" y="50571"/>
                  </a:lnTo>
                  <a:lnTo>
                    <a:pt x="350710" y="36753"/>
                  </a:lnTo>
                  <a:close/>
                </a:path>
              </a:pathLst>
            </a:custGeom>
            <a:solidFill>
              <a:srgbClr val="56A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348300" y="5080736"/>
              <a:ext cx="321945" cy="139065"/>
            </a:xfrm>
            <a:custGeom>
              <a:avLst/>
              <a:gdLst/>
              <a:ahLst/>
              <a:cxnLst/>
              <a:rect l="l" t="t" r="r" b="b"/>
              <a:pathLst>
                <a:path w="321945" h="139064">
                  <a:moveTo>
                    <a:pt x="210908" y="62331"/>
                  </a:moveTo>
                  <a:lnTo>
                    <a:pt x="117182" y="62331"/>
                  </a:lnTo>
                  <a:lnTo>
                    <a:pt x="117182" y="76149"/>
                  </a:lnTo>
                  <a:lnTo>
                    <a:pt x="210908" y="76149"/>
                  </a:lnTo>
                  <a:lnTo>
                    <a:pt x="210908" y="62331"/>
                  </a:lnTo>
                  <a:close/>
                </a:path>
                <a:path w="321945" h="139064">
                  <a:moveTo>
                    <a:pt x="215900" y="93484"/>
                  </a:moveTo>
                  <a:lnTo>
                    <a:pt x="129971" y="93484"/>
                  </a:lnTo>
                  <a:lnTo>
                    <a:pt x="129971" y="107302"/>
                  </a:lnTo>
                  <a:lnTo>
                    <a:pt x="215900" y="107302"/>
                  </a:lnTo>
                  <a:lnTo>
                    <a:pt x="215900" y="93484"/>
                  </a:lnTo>
                  <a:close/>
                </a:path>
                <a:path w="321945" h="139064">
                  <a:moveTo>
                    <a:pt x="229857" y="124637"/>
                  </a:moveTo>
                  <a:lnTo>
                    <a:pt x="0" y="124637"/>
                  </a:lnTo>
                  <a:lnTo>
                    <a:pt x="0" y="138455"/>
                  </a:lnTo>
                  <a:lnTo>
                    <a:pt x="229857" y="138455"/>
                  </a:lnTo>
                  <a:lnTo>
                    <a:pt x="229857" y="124637"/>
                  </a:lnTo>
                  <a:close/>
                </a:path>
                <a:path w="321945" h="139064">
                  <a:moveTo>
                    <a:pt x="297268" y="0"/>
                  </a:moveTo>
                  <a:lnTo>
                    <a:pt x="114706" y="0"/>
                  </a:lnTo>
                  <a:lnTo>
                    <a:pt x="114706" y="13817"/>
                  </a:lnTo>
                  <a:lnTo>
                    <a:pt x="297268" y="13817"/>
                  </a:lnTo>
                  <a:lnTo>
                    <a:pt x="297268" y="0"/>
                  </a:lnTo>
                  <a:close/>
                </a:path>
                <a:path w="321945" h="139064">
                  <a:moveTo>
                    <a:pt x="321322" y="31165"/>
                  </a:moveTo>
                  <a:lnTo>
                    <a:pt x="117970" y="31165"/>
                  </a:lnTo>
                  <a:lnTo>
                    <a:pt x="117970" y="44983"/>
                  </a:lnTo>
                  <a:lnTo>
                    <a:pt x="321322" y="44983"/>
                  </a:lnTo>
                  <a:lnTo>
                    <a:pt x="321322" y="31165"/>
                  </a:lnTo>
                  <a:close/>
                </a:path>
              </a:pathLst>
            </a:custGeom>
            <a:solidFill>
              <a:srgbClr val="8CA3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351689" y="5087734"/>
              <a:ext cx="300990" cy="139065"/>
            </a:xfrm>
            <a:custGeom>
              <a:avLst/>
              <a:gdLst/>
              <a:ahLst/>
              <a:cxnLst/>
              <a:rect l="l" t="t" r="r" b="b"/>
              <a:pathLst>
                <a:path w="300990" h="139064">
                  <a:moveTo>
                    <a:pt x="177304" y="31153"/>
                  </a:moveTo>
                  <a:lnTo>
                    <a:pt x="0" y="31153"/>
                  </a:lnTo>
                  <a:lnTo>
                    <a:pt x="0" y="44970"/>
                  </a:lnTo>
                  <a:lnTo>
                    <a:pt x="177304" y="44970"/>
                  </a:lnTo>
                  <a:lnTo>
                    <a:pt x="177304" y="31153"/>
                  </a:lnTo>
                  <a:close/>
                </a:path>
                <a:path w="300990" h="139064">
                  <a:moveTo>
                    <a:pt x="184404" y="124637"/>
                  </a:moveTo>
                  <a:lnTo>
                    <a:pt x="3378" y="124637"/>
                  </a:lnTo>
                  <a:lnTo>
                    <a:pt x="3378" y="138455"/>
                  </a:lnTo>
                  <a:lnTo>
                    <a:pt x="184404" y="138455"/>
                  </a:lnTo>
                  <a:lnTo>
                    <a:pt x="184404" y="124637"/>
                  </a:lnTo>
                  <a:close/>
                </a:path>
                <a:path w="300990" h="139064">
                  <a:moveTo>
                    <a:pt x="214274" y="62331"/>
                  </a:moveTo>
                  <a:lnTo>
                    <a:pt x="120548" y="62331"/>
                  </a:lnTo>
                  <a:lnTo>
                    <a:pt x="120548" y="76149"/>
                  </a:lnTo>
                  <a:lnTo>
                    <a:pt x="214274" y="76149"/>
                  </a:lnTo>
                  <a:lnTo>
                    <a:pt x="214274" y="62331"/>
                  </a:lnTo>
                  <a:close/>
                </a:path>
                <a:path w="300990" h="139064">
                  <a:moveTo>
                    <a:pt x="219265" y="93484"/>
                  </a:moveTo>
                  <a:lnTo>
                    <a:pt x="133337" y="93484"/>
                  </a:lnTo>
                  <a:lnTo>
                    <a:pt x="133337" y="107302"/>
                  </a:lnTo>
                  <a:lnTo>
                    <a:pt x="219265" y="107302"/>
                  </a:lnTo>
                  <a:lnTo>
                    <a:pt x="219265" y="93484"/>
                  </a:lnTo>
                  <a:close/>
                </a:path>
                <a:path w="300990" h="139064">
                  <a:moveTo>
                    <a:pt x="300659" y="0"/>
                  </a:moveTo>
                  <a:lnTo>
                    <a:pt x="118097" y="0"/>
                  </a:lnTo>
                  <a:lnTo>
                    <a:pt x="118097" y="13817"/>
                  </a:lnTo>
                  <a:lnTo>
                    <a:pt x="300659" y="13817"/>
                  </a:lnTo>
                  <a:lnTo>
                    <a:pt x="300659" y="0"/>
                  </a:lnTo>
                  <a:close/>
                </a:path>
              </a:pathLst>
            </a:custGeom>
            <a:solidFill>
              <a:srgbClr val="AED1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349295" y="4242808"/>
            <a:ext cx="28130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500" spc="-1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B</a:t>
            </a:r>
            <a:r>
              <a:rPr dirty="0" baseline="-27777" sz="450" spc="-37">
                <a:latin typeface="Lucida Sans"/>
                <a:cs typeface="Lucida Sans"/>
              </a:rPr>
              <a:t>1</a:t>
            </a:r>
            <a:endParaRPr baseline="-27777" sz="450">
              <a:latin typeface="Lucida Sans"/>
              <a:cs typeface="Lucida San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378168" y="4250782"/>
            <a:ext cx="288290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500" spc="-1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C</a:t>
            </a:r>
            <a:r>
              <a:rPr dirty="0" baseline="-27777" sz="450" spc="-37">
                <a:latin typeface="Lucida Sans"/>
                <a:cs typeface="Lucida Sans"/>
              </a:rPr>
              <a:t>1</a:t>
            </a:r>
            <a:endParaRPr baseline="-27777" sz="450">
              <a:latin typeface="Lucida Sans"/>
              <a:cs typeface="Lucida San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378168" y="4525500"/>
            <a:ext cx="29400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500" spc="-1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C</a:t>
            </a:r>
            <a:r>
              <a:rPr dirty="0" baseline="-27777" sz="450" spc="-37">
                <a:latin typeface="Lucida Sans"/>
                <a:cs typeface="Lucida Sans"/>
              </a:rPr>
              <a:t>2</a:t>
            </a:r>
            <a:endParaRPr baseline="-27777" sz="450">
              <a:latin typeface="Lucida Sans"/>
              <a:cs typeface="Lucida San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349741" y="4517973"/>
            <a:ext cx="287020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500" spc="-1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B</a:t>
            </a:r>
            <a:r>
              <a:rPr dirty="0" baseline="-27777" sz="450" spc="-37">
                <a:latin typeface="Lucida Sans"/>
                <a:cs typeface="Lucida Sans"/>
              </a:rPr>
              <a:t>2</a:t>
            </a:r>
            <a:endParaRPr baseline="-27777" sz="450">
              <a:latin typeface="Lucida Sans"/>
              <a:cs typeface="Lucida San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364736" y="4964506"/>
            <a:ext cx="215900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10">
                <a:latin typeface="Lucida Sans"/>
                <a:cs typeface="Lucida Sans"/>
              </a:rPr>
              <a:t>MSA-</a:t>
            </a:r>
            <a:r>
              <a:rPr dirty="0" sz="500" spc="-50">
                <a:latin typeface="Lucida Sans"/>
                <a:cs typeface="Lucida Sans"/>
              </a:rPr>
              <a:t>B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555124" y="5014114"/>
            <a:ext cx="64769" cy="71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" spc="-25">
                <a:latin typeface="Lucida Sans"/>
                <a:cs typeface="Lucida Sans"/>
              </a:rPr>
              <a:t>10</a:t>
            </a:r>
            <a:endParaRPr sz="300">
              <a:latin typeface="Lucida Sans"/>
              <a:cs typeface="Lucida San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394490" y="4964506"/>
            <a:ext cx="22288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10">
                <a:latin typeface="Lucida Sans"/>
                <a:cs typeface="Lucida Sans"/>
              </a:rPr>
              <a:t>MSA-</a:t>
            </a:r>
            <a:r>
              <a:rPr dirty="0" sz="500" spc="-50">
                <a:latin typeface="Lucida Sans"/>
                <a:cs typeface="Lucida Sans"/>
              </a:rPr>
              <a:t>C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591600" y="5014114"/>
            <a:ext cx="64769" cy="71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" spc="-25">
                <a:latin typeface="Lucida Sans"/>
                <a:cs typeface="Lucida Sans"/>
              </a:rPr>
              <a:t>10</a:t>
            </a:r>
            <a:endParaRPr sz="300">
              <a:latin typeface="Lucida Sans"/>
              <a:cs typeface="Lucida Sans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211426" y="4414375"/>
            <a:ext cx="116205" cy="300355"/>
            <a:chOff x="6211426" y="4414375"/>
            <a:chExt cx="116205" cy="300355"/>
          </a:xfrm>
        </p:grpSpPr>
        <p:sp>
          <p:nvSpPr>
            <p:cNvPr id="23" name="object 23" descr=""/>
            <p:cNvSpPr/>
            <p:nvPr/>
          </p:nvSpPr>
          <p:spPr>
            <a:xfrm>
              <a:off x="6238255" y="4698940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211417" y="4683518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16204" h="31114">
                  <a:moveTo>
                    <a:pt x="115798" y="15621"/>
                  </a:moveTo>
                  <a:lnTo>
                    <a:pt x="78028" y="88"/>
                  </a:lnTo>
                  <a:lnTo>
                    <a:pt x="86956" y="15557"/>
                  </a:lnTo>
                  <a:lnTo>
                    <a:pt x="77952" y="30988"/>
                  </a:lnTo>
                  <a:lnTo>
                    <a:pt x="1157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238255" y="4429802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211417" y="4414380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16204" h="31114">
                  <a:moveTo>
                    <a:pt x="115798" y="15621"/>
                  </a:moveTo>
                  <a:lnTo>
                    <a:pt x="78028" y="88"/>
                  </a:lnTo>
                  <a:lnTo>
                    <a:pt x="86956" y="15557"/>
                  </a:lnTo>
                  <a:lnTo>
                    <a:pt x="77952" y="30988"/>
                  </a:lnTo>
                  <a:lnTo>
                    <a:pt x="1157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5853822" y="4242219"/>
            <a:ext cx="28130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500" spc="-1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B</a:t>
            </a:r>
            <a:r>
              <a:rPr dirty="0" baseline="-27777" sz="450" spc="-37">
                <a:latin typeface="Lucida Sans"/>
                <a:cs typeface="Lucida Sans"/>
              </a:rPr>
              <a:t>1</a:t>
            </a:r>
            <a:endParaRPr baseline="-27777" sz="450">
              <a:latin typeface="Lucida Sans"/>
              <a:cs typeface="Lucida San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855149" y="4527132"/>
            <a:ext cx="287020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500" spc="-1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B</a:t>
            </a:r>
            <a:r>
              <a:rPr dirty="0" baseline="-27777" sz="450" spc="-37">
                <a:latin typeface="Lucida Sans"/>
                <a:cs typeface="Lucida Sans"/>
              </a:rPr>
              <a:t>2</a:t>
            </a:r>
            <a:endParaRPr baseline="-27777" sz="450">
              <a:latin typeface="Lucida Sans"/>
              <a:cs typeface="Lucida San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871484" y="4964512"/>
            <a:ext cx="215900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10">
                <a:latin typeface="Lucida Sans"/>
                <a:cs typeface="Lucida Sans"/>
              </a:rPr>
              <a:t>MSA-</a:t>
            </a:r>
            <a:r>
              <a:rPr dirty="0" sz="500" spc="-50">
                <a:latin typeface="Lucida Sans"/>
                <a:cs typeface="Lucida Sans"/>
              </a:rPr>
              <a:t>B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061872" y="5014120"/>
            <a:ext cx="64769" cy="71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" spc="-25">
                <a:latin typeface="Lucida Sans"/>
                <a:cs typeface="Lucida Sans"/>
              </a:rPr>
              <a:t>10</a:t>
            </a:r>
            <a:endParaRPr sz="300">
              <a:latin typeface="Lucida Sans"/>
              <a:cs typeface="Lucida Sans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4823726" y="4363516"/>
            <a:ext cx="993140" cy="854075"/>
            <a:chOff x="4823726" y="4363516"/>
            <a:chExt cx="993140" cy="854075"/>
          </a:xfrm>
        </p:grpSpPr>
        <p:sp>
          <p:nvSpPr>
            <p:cNvPr id="32" name="object 32" descr=""/>
            <p:cNvSpPr/>
            <p:nvPr/>
          </p:nvSpPr>
          <p:spPr>
            <a:xfrm>
              <a:off x="5727480" y="4430543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700649" y="4415116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46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41" y="15430"/>
                  </a:lnTo>
                  <a:lnTo>
                    <a:pt x="37846" y="0"/>
                  </a:lnTo>
                  <a:close/>
                </a:path>
                <a:path w="116204" h="31114">
                  <a:moveTo>
                    <a:pt x="115785" y="15633"/>
                  </a:moveTo>
                  <a:lnTo>
                    <a:pt x="78016" y="101"/>
                  </a:lnTo>
                  <a:lnTo>
                    <a:pt x="86956" y="15570"/>
                  </a:lnTo>
                  <a:lnTo>
                    <a:pt x="77952" y="31000"/>
                  </a:lnTo>
                  <a:lnTo>
                    <a:pt x="115785" y="15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27480" y="4699682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700649" y="4684267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46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41" y="15430"/>
                  </a:lnTo>
                  <a:lnTo>
                    <a:pt x="37846" y="0"/>
                  </a:lnTo>
                  <a:close/>
                </a:path>
                <a:path w="116204" h="31114">
                  <a:moveTo>
                    <a:pt x="115785" y="15621"/>
                  </a:moveTo>
                  <a:lnTo>
                    <a:pt x="78016" y="88"/>
                  </a:lnTo>
                  <a:lnTo>
                    <a:pt x="86956" y="15557"/>
                  </a:lnTo>
                  <a:lnTo>
                    <a:pt x="77952" y="30988"/>
                  </a:lnTo>
                  <a:lnTo>
                    <a:pt x="115785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823904" y="4363516"/>
              <a:ext cx="302895" cy="50800"/>
            </a:xfrm>
            <a:custGeom>
              <a:avLst/>
              <a:gdLst/>
              <a:ahLst/>
              <a:cxnLst/>
              <a:rect l="l" t="t" r="r" b="b"/>
              <a:pathLst>
                <a:path w="302895" h="50800">
                  <a:moveTo>
                    <a:pt x="30121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301218" y="13817"/>
                  </a:lnTo>
                  <a:lnTo>
                    <a:pt x="301218" y="0"/>
                  </a:lnTo>
                  <a:close/>
                </a:path>
                <a:path w="302895" h="50800">
                  <a:moveTo>
                    <a:pt x="302310" y="36652"/>
                  </a:moveTo>
                  <a:lnTo>
                    <a:pt x="1092" y="36652"/>
                  </a:lnTo>
                  <a:lnTo>
                    <a:pt x="1092" y="50469"/>
                  </a:lnTo>
                  <a:lnTo>
                    <a:pt x="302310" y="50469"/>
                  </a:lnTo>
                  <a:lnTo>
                    <a:pt x="302310" y="36652"/>
                  </a:lnTo>
                  <a:close/>
                </a:path>
              </a:pathLst>
            </a:custGeom>
            <a:solidFill>
              <a:srgbClr val="D72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824996" y="4400160"/>
              <a:ext cx="301625" cy="13970"/>
            </a:xfrm>
            <a:custGeom>
              <a:avLst/>
              <a:gdLst/>
              <a:ahLst/>
              <a:cxnLst/>
              <a:rect l="l" t="t" r="r" b="b"/>
              <a:pathLst>
                <a:path w="301625" h="13970">
                  <a:moveTo>
                    <a:pt x="301218" y="13817"/>
                  </a:moveTo>
                  <a:lnTo>
                    <a:pt x="0" y="13817"/>
                  </a:lnTo>
                  <a:lnTo>
                    <a:pt x="0" y="0"/>
                  </a:lnTo>
                  <a:lnTo>
                    <a:pt x="301218" y="0"/>
                  </a:lnTo>
                  <a:lnTo>
                    <a:pt x="301218" y="13817"/>
                  </a:lnTo>
                  <a:close/>
                </a:path>
              </a:pathLst>
            </a:custGeom>
            <a:ln w="3175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915700" y="4436795"/>
              <a:ext cx="259715" cy="50800"/>
            </a:xfrm>
            <a:custGeom>
              <a:avLst/>
              <a:gdLst/>
              <a:ahLst/>
              <a:cxnLst/>
              <a:rect l="l" t="t" r="r" b="b"/>
              <a:pathLst>
                <a:path w="259714" h="50800">
                  <a:moveTo>
                    <a:pt x="258191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258191" y="13817"/>
                  </a:lnTo>
                  <a:lnTo>
                    <a:pt x="258191" y="0"/>
                  </a:lnTo>
                  <a:close/>
                </a:path>
                <a:path w="259714" h="50800">
                  <a:moveTo>
                    <a:pt x="259181" y="36626"/>
                  </a:moveTo>
                  <a:lnTo>
                    <a:pt x="990" y="36626"/>
                  </a:lnTo>
                  <a:lnTo>
                    <a:pt x="990" y="50444"/>
                  </a:lnTo>
                  <a:lnTo>
                    <a:pt x="259181" y="50444"/>
                  </a:lnTo>
                  <a:lnTo>
                    <a:pt x="259181" y="36626"/>
                  </a:lnTo>
                  <a:close/>
                </a:path>
              </a:pathLst>
            </a:custGeom>
            <a:solidFill>
              <a:srgbClr val="D72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831766" y="4638624"/>
              <a:ext cx="351155" cy="124460"/>
            </a:xfrm>
            <a:custGeom>
              <a:avLst/>
              <a:gdLst/>
              <a:ahLst/>
              <a:cxnLst/>
              <a:rect l="l" t="t" r="r" b="b"/>
              <a:pathLst>
                <a:path w="351154" h="124460">
                  <a:moveTo>
                    <a:pt x="18256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82562" y="13817"/>
                  </a:lnTo>
                  <a:lnTo>
                    <a:pt x="182562" y="0"/>
                  </a:lnTo>
                  <a:close/>
                </a:path>
                <a:path w="351154" h="124460">
                  <a:moveTo>
                    <a:pt x="283184" y="73520"/>
                  </a:moveTo>
                  <a:lnTo>
                    <a:pt x="91782" y="73520"/>
                  </a:lnTo>
                  <a:lnTo>
                    <a:pt x="91782" y="87337"/>
                  </a:lnTo>
                  <a:lnTo>
                    <a:pt x="283184" y="87337"/>
                  </a:lnTo>
                  <a:lnTo>
                    <a:pt x="283184" y="73520"/>
                  </a:lnTo>
                  <a:close/>
                </a:path>
                <a:path w="351154" h="124460">
                  <a:moveTo>
                    <a:pt x="292595" y="110299"/>
                  </a:moveTo>
                  <a:lnTo>
                    <a:pt x="34404" y="110299"/>
                  </a:lnTo>
                  <a:lnTo>
                    <a:pt x="34404" y="124117"/>
                  </a:lnTo>
                  <a:lnTo>
                    <a:pt x="292595" y="124117"/>
                  </a:lnTo>
                  <a:lnTo>
                    <a:pt x="292595" y="110299"/>
                  </a:lnTo>
                  <a:close/>
                </a:path>
                <a:path w="351154" h="124460">
                  <a:moveTo>
                    <a:pt x="350723" y="36753"/>
                  </a:moveTo>
                  <a:lnTo>
                    <a:pt x="173418" y="36753"/>
                  </a:lnTo>
                  <a:lnTo>
                    <a:pt x="173418" y="50571"/>
                  </a:lnTo>
                  <a:lnTo>
                    <a:pt x="350723" y="50571"/>
                  </a:lnTo>
                  <a:lnTo>
                    <a:pt x="350723" y="36753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842218" y="5078958"/>
              <a:ext cx="300990" cy="139065"/>
            </a:xfrm>
            <a:custGeom>
              <a:avLst/>
              <a:gdLst/>
              <a:ahLst/>
              <a:cxnLst/>
              <a:rect l="l" t="t" r="r" b="b"/>
              <a:pathLst>
                <a:path w="300989" h="139064">
                  <a:moveTo>
                    <a:pt x="177304" y="31153"/>
                  </a:moveTo>
                  <a:lnTo>
                    <a:pt x="0" y="31153"/>
                  </a:lnTo>
                  <a:lnTo>
                    <a:pt x="0" y="44970"/>
                  </a:lnTo>
                  <a:lnTo>
                    <a:pt x="177304" y="44970"/>
                  </a:lnTo>
                  <a:lnTo>
                    <a:pt x="177304" y="31153"/>
                  </a:lnTo>
                  <a:close/>
                </a:path>
                <a:path w="300989" h="139064">
                  <a:moveTo>
                    <a:pt x="184378" y="124637"/>
                  </a:moveTo>
                  <a:lnTo>
                    <a:pt x="3352" y="124637"/>
                  </a:lnTo>
                  <a:lnTo>
                    <a:pt x="3352" y="138455"/>
                  </a:lnTo>
                  <a:lnTo>
                    <a:pt x="184378" y="138455"/>
                  </a:lnTo>
                  <a:lnTo>
                    <a:pt x="184378" y="124637"/>
                  </a:lnTo>
                  <a:close/>
                </a:path>
                <a:path w="300989" h="139064">
                  <a:moveTo>
                    <a:pt x="214261" y="62306"/>
                  </a:moveTo>
                  <a:lnTo>
                    <a:pt x="120535" y="62306"/>
                  </a:lnTo>
                  <a:lnTo>
                    <a:pt x="120535" y="76123"/>
                  </a:lnTo>
                  <a:lnTo>
                    <a:pt x="214261" y="76123"/>
                  </a:lnTo>
                  <a:lnTo>
                    <a:pt x="214261" y="62306"/>
                  </a:lnTo>
                  <a:close/>
                </a:path>
                <a:path w="300989" h="139064">
                  <a:moveTo>
                    <a:pt x="219252" y="93472"/>
                  </a:moveTo>
                  <a:lnTo>
                    <a:pt x="133324" y="93472"/>
                  </a:lnTo>
                  <a:lnTo>
                    <a:pt x="133324" y="107289"/>
                  </a:lnTo>
                  <a:lnTo>
                    <a:pt x="219252" y="107289"/>
                  </a:lnTo>
                  <a:lnTo>
                    <a:pt x="219252" y="93472"/>
                  </a:lnTo>
                  <a:close/>
                </a:path>
                <a:path w="300989" h="139064">
                  <a:moveTo>
                    <a:pt x="300647" y="0"/>
                  </a:moveTo>
                  <a:lnTo>
                    <a:pt x="118084" y="0"/>
                  </a:lnTo>
                  <a:lnTo>
                    <a:pt x="118084" y="13817"/>
                  </a:lnTo>
                  <a:lnTo>
                    <a:pt x="300647" y="13817"/>
                  </a:lnTo>
                  <a:lnTo>
                    <a:pt x="300647" y="0"/>
                  </a:lnTo>
                  <a:close/>
                </a:path>
              </a:pathLst>
            </a:custGeom>
            <a:solidFill>
              <a:srgbClr val="E7C0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4826970" y="4243682"/>
            <a:ext cx="28257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500" spc="-2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A</a:t>
            </a:r>
            <a:r>
              <a:rPr dirty="0" baseline="-27777" sz="450" spc="-37">
                <a:latin typeface="Lucida Sans"/>
                <a:cs typeface="Lucida Sans"/>
              </a:rPr>
              <a:t>1</a:t>
            </a:r>
            <a:endParaRPr baseline="-27777" sz="450">
              <a:latin typeface="Lucida Sans"/>
              <a:cs typeface="Lucida San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823870" y="4520174"/>
            <a:ext cx="288290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500" spc="-2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A</a:t>
            </a:r>
            <a:r>
              <a:rPr dirty="0" baseline="-27777" sz="450" spc="-37">
                <a:latin typeface="Lucida Sans"/>
                <a:cs typeface="Lucida Sans"/>
              </a:rPr>
              <a:t>2</a:t>
            </a:r>
            <a:endParaRPr baseline="-27777" sz="450">
              <a:latin typeface="Lucida Sans"/>
              <a:cs typeface="Lucida San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841519" y="4964506"/>
            <a:ext cx="215900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20">
                <a:latin typeface="Lucida Sans"/>
                <a:cs typeface="Lucida Sans"/>
              </a:rPr>
              <a:t>MSA-</a:t>
            </a:r>
            <a:r>
              <a:rPr dirty="0" sz="500" spc="-50">
                <a:latin typeface="Lucida Sans"/>
                <a:cs typeface="Lucida Sans"/>
              </a:rPr>
              <a:t>A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033271" y="5014114"/>
            <a:ext cx="64769" cy="71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" spc="-25">
                <a:latin typeface="Lucida Sans"/>
                <a:cs typeface="Lucida Sans"/>
              </a:rPr>
              <a:t>10</a:t>
            </a:r>
            <a:endParaRPr sz="300">
              <a:latin typeface="Lucida Sans"/>
              <a:cs typeface="Lucida Sans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4774802" y="4365066"/>
            <a:ext cx="1924050" cy="854075"/>
            <a:chOff x="4774802" y="4365066"/>
            <a:chExt cx="1924050" cy="854075"/>
          </a:xfrm>
        </p:grpSpPr>
        <p:sp>
          <p:nvSpPr>
            <p:cNvPr id="46" name="object 46" descr=""/>
            <p:cNvSpPr/>
            <p:nvPr/>
          </p:nvSpPr>
          <p:spPr>
            <a:xfrm>
              <a:off x="5231519" y="4428014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204688" y="4412589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46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41" y="15430"/>
                  </a:lnTo>
                  <a:lnTo>
                    <a:pt x="37846" y="0"/>
                  </a:lnTo>
                  <a:close/>
                </a:path>
                <a:path w="116204" h="31114">
                  <a:moveTo>
                    <a:pt x="115798" y="15633"/>
                  </a:moveTo>
                  <a:lnTo>
                    <a:pt x="78028" y="101"/>
                  </a:lnTo>
                  <a:lnTo>
                    <a:pt x="86956" y="15570"/>
                  </a:lnTo>
                  <a:lnTo>
                    <a:pt x="77952" y="31000"/>
                  </a:lnTo>
                  <a:lnTo>
                    <a:pt x="115798" y="15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231519" y="4697152"/>
              <a:ext cx="62230" cy="635"/>
            </a:xfrm>
            <a:custGeom>
              <a:avLst/>
              <a:gdLst/>
              <a:ahLst/>
              <a:cxnLst/>
              <a:rect l="l" t="t" r="r" b="b"/>
              <a:pathLst>
                <a:path w="62229" h="635">
                  <a:moveTo>
                    <a:pt x="0" y="0"/>
                  </a:moveTo>
                  <a:lnTo>
                    <a:pt x="62141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204688" y="4681727"/>
              <a:ext cx="116205" cy="31115"/>
            </a:xfrm>
            <a:custGeom>
              <a:avLst/>
              <a:gdLst/>
              <a:ahLst/>
              <a:cxnLst/>
              <a:rect l="l" t="t" r="r" b="b"/>
              <a:pathLst>
                <a:path w="116204" h="31114">
                  <a:moveTo>
                    <a:pt x="37846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41" y="15430"/>
                  </a:lnTo>
                  <a:lnTo>
                    <a:pt x="37846" y="0"/>
                  </a:lnTo>
                  <a:close/>
                </a:path>
                <a:path w="116204" h="31114">
                  <a:moveTo>
                    <a:pt x="115798" y="15621"/>
                  </a:moveTo>
                  <a:lnTo>
                    <a:pt x="78028" y="88"/>
                  </a:lnTo>
                  <a:lnTo>
                    <a:pt x="86956" y="15557"/>
                  </a:lnTo>
                  <a:lnTo>
                    <a:pt x="77952" y="30988"/>
                  </a:lnTo>
                  <a:lnTo>
                    <a:pt x="1157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223318" y="4508233"/>
              <a:ext cx="71755" cy="104139"/>
            </a:xfrm>
            <a:custGeom>
              <a:avLst/>
              <a:gdLst/>
              <a:ahLst/>
              <a:cxnLst/>
              <a:rect l="l" t="t" r="r" b="b"/>
              <a:pathLst>
                <a:path w="71754" h="104139">
                  <a:moveTo>
                    <a:pt x="0" y="0"/>
                  </a:moveTo>
                  <a:lnTo>
                    <a:pt x="71373" y="104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208143" y="4486109"/>
              <a:ext cx="102235" cy="148590"/>
            </a:xfrm>
            <a:custGeom>
              <a:avLst/>
              <a:gdLst/>
              <a:ahLst/>
              <a:cxnLst/>
              <a:rect l="l" t="t" r="r" b="b"/>
              <a:pathLst>
                <a:path w="102235" h="148589">
                  <a:moveTo>
                    <a:pt x="34112" y="22453"/>
                  </a:moveTo>
                  <a:lnTo>
                    <a:pt x="0" y="0"/>
                  </a:lnTo>
                  <a:lnTo>
                    <a:pt x="8636" y="39916"/>
                  </a:lnTo>
                  <a:lnTo>
                    <a:pt x="16306" y="23787"/>
                  </a:lnTo>
                  <a:lnTo>
                    <a:pt x="34112" y="22453"/>
                  </a:lnTo>
                  <a:close/>
                </a:path>
                <a:path w="102235" h="148589">
                  <a:moveTo>
                    <a:pt x="101714" y="148399"/>
                  </a:moveTo>
                  <a:lnTo>
                    <a:pt x="93078" y="108483"/>
                  </a:lnTo>
                  <a:lnTo>
                    <a:pt x="85407" y="124612"/>
                  </a:lnTo>
                  <a:lnTo>
                    <a:pt x="67602" y="125945"/>
                  </a:lnTo>
                  <a:lnTo>
                    <a:pt x="101714" y="148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231638" y="4510641"/>
              <a:ext cx="71755" cy="104139"/>
            </a:xfrm>
            <a:custGeom>
              <a:avLst/>
              <a:gdLst/>
              <a:ahLst/>
              <a:cxnLst/>
              <a:rect l="l" t="t" r="r" b="b"/>
              <a:pathLst>
                <a:path w="71754" h="104139">
                  <a:moveTo>
                    <a:pt x="0" y="0"/>
                  </a:moveTo>
                  <a:lnTo>
                    <a:pt x="71373" y="104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216472" y="4488522"/>
              <a:ext cx="102235" cy="148590"/>
            </a:xfrm>
            <a:custGeom>
              <a:avLst/>
              <a:gdLst/>
              <a:ahLst/>
              <a:cxnLst/>
              <a:rect l="l" t="t" r="r" b="b"/>
              <a:pathLst>
                <a:path w="102235" h="148589">
                  <a:moveTo>
                    <a:pt x="34112" y="22453"/>
                  </a:moveTo>
                  <a:lnTo>
                    <a:pt x="0" y="0"/>
                  </a:lnTo>
                  <a:lnTo>
                    <a:pt x="8636" y="39916"/>
                  </a:lnTo>
                  <a:lnTo>
                    <a:pt x="16306" y="23787"/>
                  </a:lnTo>
                  <a:lnTo>
                    <a:pt x="34112" y="22453"/>
                  </a:lnTo>
                  <a:close/>
                </a:path>
                <a:path w="102235" h="148589">
                  <a:moveTo>
                    <a:pt x="101701" y="148386"/>
                  </a:moveTo>
                  <a:lnTo>
                    <a:pt x="93065" y="108470"/>
                  </a:lnTo>
                  <a:lnTo>
                    <a:pt x="85394" y="124599"/>
                  </a:lnTo>
                  <a:lnTo>
                    <a:pt x="67589" y="125933"/>
                  </a:lnTo>
                  <a:lnTo>
                    <a:pt x="101701" y="1483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226033" y="4507011"/>
              <a:ext cx="71755" cy="104139"/>
            </a:xfrm>
            <a:custGeom>
              <a:avLst/>
              <a:gdLst/>
              <a:ahLst/>
              <a:cxnLst/>
              <a:rect l="l" t="t" r="r" b="b"/>
              <a:pathLst>
                <a:path w="71754" h="104139">
                  <a:moveTo>
                    <a:pt x="71373" y="0"/>
                  </a:moveTo>
                  <a:lnTo>
                    <a:pt x="0" y="104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210861" y="4484890"/>
              <a:ext cx="102235" cy="148590"/>
            </a:xfrm>
            <a:custGeom>
              <a:avLst/>
              <a:gdLst/>
              <a:ahLst/>
              <a:cxnLst/>
              <a:rect l="l" t="t" r="r" b="b"/>
              <a:pathLst>
                <a:path w="102235" h="148589">
                  <a:moveTo>
                    <a:pt x="34112" y="125945"/>
                  </a:moveTo>
                  <a:lnTo>
                    <a:pt x="16306" y="124612"/>
                  </a:lnTo>
                  <a:lnTo>
                    <a:pt x="8636" y="108483"/>
                  </a:lnTo>
                  <a:lnTo>
                    <a:pt x="0" y="148399"/>
                  </a:lnTo>
                  <a:lnTo>
                    <a:pt x="34112" y="125945"/>
                  </a:lnTo>
                  <a:close/>
                </a:path>
                <a:path w="102235" h="148589">
                  <a:moveTo>
                    <a:pt x="101701" y="0"/>
                  </a:moveTo>
                  <a:lnTo>
                    <a:pt x="67589" y="22453"/>
                  </a:lnTo>
                  <a:lnTo>
                    <a:pt x="85394" y="23787"/>
                  </a:lnTo>
                  <a:lnTo>
                    <a:pt x="93065" y="39916"/>
                  </a:lnTo>
                  <a:lnTo>
                    <a:pt x="101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231363" y="4510809"/>
              <a:ext cx="71755" cy="104139"/>
            </a:xfrm>
            <a:custGeom>
              <a:avLst/>
              <a:gdLst/>
              <a:ahLst/>
              <a:cxnLst/>
              <a:rect l="l" t="t" r="r" b="b"/>
              <a:pathLst>
                <a:path w="71754" h="104139">
                  <a:moveTo>
                    <a:pt x="71373" y="0"/>
                  </a:moveTo>
                  <a:lnTo>
                    <a:pt x="0" y="104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216193" y="4488687"/>
              <a:ext cx="102235" cy="148590"/>
            </a:xfrm>
            <a:custGeom>
              <a:avLst/>
              <a:gdLst/>
              <a:ahLst/>
              <a:cxnLst/>
              <a:rect l="l" t="t" r="r" b="b"/>
              <a:pathLst>
                <a:path w="102235" h="148589">
                  <a:moveTo>
                    <a:pt x="34112" y="125945"/>
                  </a:moveTo>
                  <a:lnTo>
                    <a:pt x="16306" y="124612"/>
                  </a:lnTo>
                  <a:lnTo>
                    <a:pt x="8636" y="108483"/>
                  </a:lnTo>
                  <a:lnTo>
                    <a:pt x="0" y="148399"/>
                  </a:lnTo>
                  <a:lnTo>
                    <a:pt x="34112" y="125945"/>
                  </a:lnTo>
                  <a:close/>
                </a:path>
                <a:path w="102235" h="148589">
                  <a:moveTo>
                    <a:pt x="101701" y="0"/>
                  </a:moveTo>
                  <a:lnTo>
                    <a:pt x="67589" y="22453"/>
                  </a:lnTo>
                  <a:lnTo>
                    <a:pt x="85394" y="23787"/>
                  </a:lnTo>
                  <a:lnTo>
                    <a:pt x="93065" y="39916"/>
                  </a:lnTo>
                  <a:lnTo>
                    <a:pt x="101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845226" y="4365078"/>
              <a:ext cx="351790" cy="156210"/>
            </a:xfrm>
            <a:custGeom>
              <a:avLst/>
              <a:gdLst/>
              <a:ahLst/>
              <a:cxnLst/>
              <a:rect l="l" t="t" r="r" b="b"/>
              <a:pathLst>
                <a:path w="351789" h="156210">
                  <a:moveTo>
                    <a:pt x="243827" y="71094"/>
                  </a:moveTo>
                  <a:lnTo>
                    <a:pt x="91770" y="71094"/>
                  </a:lnTo>
                  <a:lnTo>
                    <a:pt x="91770" y="84912"/>
                  </a:lnTo>
                  <a:lnTo>
                    <a:pt x="243827" y="84912"/>
                  </a:lnTo>
                  <a:lnTo>
                    <a:pt x="243827" y="71094"/>
                  </a:lnTo>
                  <a:close/>
                </a:path>
                <a:path w="351789" h="156210">
                  <a:moveTo>
                    <a:pt x="256819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256819" y="13817"/>
                  </a:lnTo>
                  <a:lnTo>
                    <a:pt x="256819" y="0"/>
                  </a:lnTo>
                  <a:close/>
                </a:path>
                <a:path w="351789" h="156210">
                  <a:moveTo>
                    <a:pt x="302298" y="35534"/>
                  </a:moveTo>
                  <a:lnTo>
                    <a:pt x="1079" y="35534"/>
                  </a:lnTo>
                  <a:lnTo>
                    <a:pt x="1079" y="49352"/>
                  </a:lnTo>
                  <a:lnTo>
                    <a:pt x="302298" y="49352"/>
                  </a:lnTo>
                  <a:lnTo>
                    <a:pt x="302298" y="35534"/>
                  </a:lnTo>
                  <a:close/>
                </a:path>
                <a:path w="351789" h="156210">
                  <a:moveTo>
                    <a:pt x="350964" y="106641"/>
                  </a:moveTo>
                  <a:lnTo>
                    <a:pt x="203530" y="106641"/>
                  </a:lnTo>
                  <a:lnTo>
                    <a:pt x="203530" y="120459"/>
                  </a:lnTo>
                  <a:lnTo>
                    <a:pt x="350964" y="120459"/>
                  </a:lnTo>
                  <a:lnTo>
                    <a:pt x="350964" y="106641"/>
                  </a:lnTo>
                  <a:close/>
                </a:path>
                <a:path w="351789" h="156210">
                  <a:moveTo>
                    <a:pt x="351574" y="142176"/>
                  </a:moveTo>
                  <a:lnTo>
                    <a:pt x="187972" y="142176"/>
                  </a:lnTo>
                  <a:lnTo>
                    <a:pt x="187972" y="155994"/>
                  </a:lnTo>
                  <a:lnTo>
                    <a:pt x="351574" y="155994"/>
                  </a:lnTo>
                  <a:lnTo>
                    <a:pt x="351574" y="142176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846381" y="4640173"/>
              <a:ext cx="364490" cy="124460"/>
            </a:xfrm>
            <a:custGeom>
              <a:avLst/>
              <a:gdLst/>
              <a:ahLst/>
              <a:cxnLst/>
              <a:rect l="l" t="t" r="r" b="b"/>
              <a:pathLst>
                <a:path w="364489" h="124460">
                  <a:moveTo>
                    <a:pt x="18256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82562" y="13817"/>
                  </a:lnTo>
                  <a:lnTo>
                    <a:pt x="182562" y="0"/>
                  </a:lnTo>
                  <a:close/>
                </a:path>
                <a:path w="364489" h="124460">
                  <a:moveTo>
                    <a:pt x="277672" y="36766"/>
                  </a:moveTo>
                  <a:lnTo>
                    <a:pt x="100368" y="36766"/>
                  </a:lnTo>
                  <a:lnTo>
                    <a:pt x="100368" y="50584"/>
                  </a:lnTo>
                  <a:lnTo>
                    <a:pt x="277672" y="50584"/>
                  </a:lnTo>
                  <a:lnTo>
                    <a:pt x="277672" y="36766"/>
                  </a:lnTo>
                  <a:close/>
                </a:path>
                <a:path w="364489" h="124460">
                  <a:moveTo>
                    <a:pt x="283184" y="73520"/>
                  </a:moveTo>
                  <a:lnTo>
                    <a:pt x="91782" y="73520"/>
                  </a:lnTo>
                  <a:lnTo>
                    <a:pt x="91782" y="87337"/>
                  </a:lnTo>
                  <a:lnTo>
                    <a:pt x="283184" y="87337"/>
                  </a:lnTo>
                  <a:lnTo>
                    <a:pt x="283184" y="73520"/>
                  </a:lnTo>
                  <a:close/>
                </a:path>
                <a:path w="364489" h="124460">
                  <a:moveTo>
                    <a:pt x="364451" y="110286"/>
                  </a:moveTo>
                  <a:lnTo>
                    <a:pt x="106260" y="110286"/>
                  </a:lnTo>
                  <a:lnTo>
                    <a:pt x="106260" y="124104"/>
                  </a:lnTo>
                  <a:lnTo>
                    <a:pt x="364451" y="124104"/>
                  </a:lnTo>
                  <a:lnTo>
                    <a:pt x="364451" y="110286"/>
                  </a:lnTo>
                  <a:close/>
                </a:path>
              </a:pathLst>
            </a:custGeom>
            <a:solidFill>
              <a:srgbClr val="517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863222" y="5080495"/>
              <a:ext cx="321945" cy="139065"/>
            </a:xfrm>
            <a:custGeom>
              <a:avLst/>
              <a:gdLst/>
              <a:ahLst/>
              <a:cxnLst/>
              <a:rect l="l" t="t" r="r" b="b"/>
              <a:pathLst>
                <a:path w="321945" h="139064">
                  <a:moveTo>
                    <a:pt x="210908" y="62318"/>
                  </a:moveTo>
                  <a:lnTo>
                    <a:pt x="117182" y="62318"/>
                  </a:lnTo>
                  <a:lnTo>
                    <a:pt x="117182" y="76136"/>
                  </a:lnTo>
                  <a:lnTo>
                    <a:pt x="210908" y="76136"/>
                  </a:lnTo>
                  <a:lnTo>
                    <a:pt x="210908" y="62318"/>
                  </a:lnTo>
                  <a:close/>
                </a:path>
                <a:path w="321945" h="139064">
                  <a:moveTo>
                    <a:pt x="215900" y="93497"/>
                  </a:moveTo>
                  <a:lnTo>
                    <a:pt x="129971" y="93497"/>
                  </a:lnTo>
                  <a:lnTo>
                    <a:pt x="129971" y="107315"/>
                  </a:lnTo>
                  <a:lnTo>
                    <a:pt x="215900" y="107315"/>
                  </a:lnTo>
                  <a:lnTo>
                    <a:pt x="215900" y="93497"/>
                  </a:lnTo>
                  <a:close/>
                </a:path>
                <a:path w="321945" h="139064">
                  <a:moveTo>
                    <a:pt x="229857" y="124650"/>
                  </a:moveTo>
                  <a:lnTo>
                    <a:pt x="0" y="124650"/>
                  </a:lnTo>
                  <a:lnTo>
                    <a:pt x="0" y="138468"/>
                  </a:lnTo>
                  <a:lnTo>
                    <a:pt x="229857" y="138468"/>
                  </a:lnTo>
                  <a:lnTo>
                    <a:pt x="229857" y="124650"/>
                  </a:lnTo>
                  <a:close/>
                </a:path>
                <a:path w="321945" h="139064">
                  <a:moveTo>
                    <a:pt x="297281" y="0"/>
                  </a:moveTo>
                  <a:lnTo>
                    <a:pt x="114719" y="0"/>
                  </a:lnTo>
                  <a:lnTo>
                    <a:pt x="114719" y="13817"/>
                  </a:lnTo>
                  <a:lnTo>
                    <a:pt x="297281" y="13817"/>
                  </a:lnTo>
                  <a:lnTo>
                    <a:pt x="297281" y="0"/>
                  </a:lnTo>
                  <a:close/>
                </a:path>
                <a:path w="321945" h="139064">
                  <a:moveTo>
                    <a:pt x="321335" y="31165"/>
                  </a:moveTo>
                  <a:lnTo>
                    <a:pt x="117983" y="31165"/>
                  </a:lnTo>
                  <a:lnTo>
                    <a:pt x="117983" y="44983"/>
                  </a:lnTo>
                  <a:lnTo>
                    <a:pt x="321335" y="44983"/>
                  </a:lnTo>
                  <a:lnTo>
                    <a:pt x="321335" y="31165"/>
                  </a:lnTo>
                  <a:close/>
                </a:path>
              </a:pathLst>
            </a:custGeom>
            <a:solidFill>
              <a:srgbClr val="8CA3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779882" y="48101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825948" y="4810160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4" h="0">
                  <a:moveTo>
                    <a:pt x="0" y="0"/>
                  </a:moveTo>
                  <a:lnTo>
                    <a:pt x="1836559" y="0"/>
                  </a:lnTo>
                </a:path>
              </a:pathLst>
            </a:custGeom>
            <a:ln w="101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677944" y="48101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4341233" y="4671967"/>
            <a:ext cx="401320" cy="2508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700" marR="5080" indent="-635">
              <a:lnSpc>
                <a:spcPct val="105800"/>
              </a:lnSpc>
              <a:spcBef>
                <a:spcPts val="85"/>
              </a:spcBef>
            </a:pPr>
            <a:r>
              <a:rPr dirty="0" sz="500" spc="-10">
                <a:latin typeface="Lucida Sans"/>
                <a:cs typeface="Lucida Sans"/>
              </a:rPr>
              <a:t>Keep </a:t>
            </a:r>
            <a:r>
              <a:rPr dirty="0" sz="500" spc="-20">
                <a:latin typeface="Lucida Sans"/>
                <a:cs typeface="Lucida Sans"/>
              </a:rPr>
              <a:t>&lt;</a:t>
            </a:r>
            <a:r>
              <a:rPr dirty="0" sz="450" spc="-20">
                <a:latin typeface="Lucida Sans"/>
                <a:cs typeface="Lucida Sans"/>
              </a:rPr>
              <a:t>100</a:t>
            </a:r>
            <a:r>
              <a:rPr dirty="0" sz="450" spc="500">
                <a:latin typeface="Lucida Sans"/>
                <a:cs typeface="Lucida Sans"/>
              </a:rPr>
              <a:t> </a:t>
            </a:r>
            <a:r>
              <a:rPr dirty="0" sz="450" spc="-10">
                <a:latin typeface="Lucida Sans"/>
                <a:cs typeface="Lucida Sans"/>
              </a:rPr>
              <a:t>pairing</a:t>
            </a:r>
            <a:r>
              <a:rPr dirty="0" sz="450" spc="500">
                <a:latin typeface="Lucida Sans"/>
                <a:cs typeface="Lucida Sans"/>
              </a:rPr>
              <a:t> </a:t>
            </a:r>
            <a:r>
              <a:rPr dirty="0" sz="450" spc="-10">
                <a:latin typeface="Lucida Sans"/>
                <a:cs typeface="Lucida Sans"/>
              </a:rPr>
              <a:t>combinations</a:t>
            </a:r>
            <a:endParaRPr sz="450">
              <a:latin typeface="Lucida Sans"/>
              <a:cs typeface="Lucida Sans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4812067" y="4348534"/>
            <a:ext cx="1903095" cy="887730"/>
            <a:chOff x="4812067" y="4348534"/>
            <a:chExt cx="1903095" cy="887730"/>
          </a:xfrm>
        </p:grpSpPr>
        <p:sp>
          <p:nvSpPr>
            <p:cNvPr id="66" name="object 66" descr=""/>
            <p:cNvSpPr/>
            <p:nvPr/>
          </p:nvSpPr>
          <p:spPr>
            <a:xfrm>
              <a:off x="4824506" y="437086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4868796" y="4370861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159689" y="437086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4824506" y="440980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868796" y="4409807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5159689" y="440980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4824506" y="44434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868796" y="4443491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5159689" y="44434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4824506" y="44813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4868796" y="4481385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159689" y="44813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4832263" y="46459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4876552" y="4645914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167445" y="46459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4832263" y="46848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4876552" y="4684860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5167445" y="46848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4832263" y="471854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4876552" y="4718544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5167445" y="471854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4832263" y="47564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4876552" y="4756437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5167445" y="47564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4827843" y="50872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4872132" y="5087281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7C05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5163026" y="50872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4827843" y="51199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4872132" y="5119977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7C05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5163026" y="51199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4827843" y="514825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4872132" y="5148256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7C05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5163026" y="514825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4827843" y="518006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4872132" y="5180068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7C05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5163026" y="518006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4829385" y="52121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4873674" y="5212140"/>
              <a:ext cx="276860" cy="0"/>
            </a:xfrm>
            <a:custGeom>
              <a:avLst/>
              <a:gdLst/>
              <a:ahLst/>
              <a:cxnLst/>
              <a:rect l="l" t="t" r="r" b="b"/>
              <a:pathLst>
                <a:path w="276860" h="0">
                  <a:moveTo>
                    <a:pt x="0" y="0"/>
                  </a:moveTo>
                  <a:lnTo>
                    <a:pt x="276352" y="0"/>
                  </a:lnTo>
                </a:path>
              </a:pathLst>
            </a:custGeom>
            <a:ln w="10134">
              <a:solidFill>
                <a:srgbClr val="E7C05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5164567" y="52121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7C0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5342264" y="437313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5386445" y="4373133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 h="0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5676267" y="437313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5342264" y="441089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5386445" y="4410894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 h="0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5676267" y="441089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5342264" y="44435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5386445" y="4443555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 h="0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5676267" y="44435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5342264" y="448029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5386445" y="4480296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 h="0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5676267" y="448029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5343800" y="451733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5387982" y="4517338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 h="0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5677804" y="451733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5846577" y="437186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5890757" y="4371866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 h="0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6180580" y="437186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5846577" y="440962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5890757" y="4409629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 h="0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6180580" y="440962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5846577" y="444228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5890757" y="4442288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 h="0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6180580" y="444228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5846577" y="447903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5890757" y="4479030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 h="0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6180580" y="447903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5848114" y="45160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5892295" y="4516072"/>
              <a:ext cx="275590" cy="0"/>
            </a:xfrm>
            <a:custGeom>
              <a:avLst/>
              <a:gdLst/>
              <a:ahLst/>
              <a:cxnLst/>
              <a:rect l="l" t="t" r="r" b="b"/>
              <a:pathLst>
                <a:path w="275589" h="0">
                  <a:moveTo>
                    <a:pt x="0" y="0"/>
                  </a:moveTo>
                  <a:lnTo>
                    <a:pt x="275336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6182117" y="45160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5332608" y="464839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5377991" y="4648399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 h="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759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5679831" y="464839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5332608" y="468734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5377991" y="4687345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 h="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759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5679831" y="468734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5332608" y="472102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5377991" y="4721028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 h="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759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5679831" y="472102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5332608" y="475892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5377991" y="4758922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 h="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759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5679831" y="475892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5846678" y="464742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5892061" y="4647426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 h="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1013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6193904" y="464742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5846678" y="46863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5892061" y="4686372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 h="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1013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6193904" y="46863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5846678" y="47200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5892061" y="4720055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 h="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1013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6193904" y="47200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5846678" y="47579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5892061" y="4757949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 h="0">
                  <a:moveTo>
                    <a:pt x="0" y="0"/>
                  </a:moveTo>
                  <a:lnTo>
                    <a:pt x="286753" y="0"/>
                  </a:lnTo>
                </a:path>
              </a:pathLst>
            </a:custGeom>
            <a:ln w="10134">
              <a:solidFill>
                <a:srgbClr val="517AB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6193904" y="47579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17A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5348278" y="50878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5395610" y="508784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5652666" y="50878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5348278" y="512073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5395610" y="5120738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5652666" y="512073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5348278" y="514918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5395610" y="5149183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5652666" y="514918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5348278" y="518118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5395610" y="5181183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5652666" y="518118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5349685" y="521344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5397017" y="5213445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5654076" y="521344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5862855" y="508827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5910185" y="5088270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6167244" y="508827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5862855" y="512116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5910185" y="5121161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6167244" y="512116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5862855" y="514960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5910185" y="5149605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6167244" y="514960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5862855" y="51816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5910185" y="5181606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6167244" y="51816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5864261" y="521386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5911594" y="5213868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995" y="0"/>
                  </a:lnTo>
                </a:path>
              </a:pathLst>
            </a:custGeom>
            <a:ln w="10134">
              <a:solidFill>
                <a:srgbClr val="8CA3CD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6168651" y="521386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8CA3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6355425" y="50927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6400119" y="5092711"/>
              <a:ext cx="221615" cy="0"/>
            </a:xfrm>
            <a:custGeom>
              <a:avLst/>
              <a:gdLst/>
              <a:ahLst/>
              <a:cxnLst/>
              <a:rect l="l" t="t" r="r" b="b"/>
              <a:pathLst>
                <a:path w="221615" h="0">
                  <a:moveTo>
                    <a:pt x="0" y="0"/>
                  </a:moveTo>
                  <a:lnTo>
                    <a:pt x="221208" y="0"/>
                  </a:lnTo>
                </a:path>
              </a:pathLst>
            </a:custGeom>
            <a:ln w="10134">
              <a:solidFill>
                <a:srgbClr val="AED1B8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6636081" y="50927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6355425" y="512560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6400119" y="5125601"/>
              <a:ext cx="221615" cy="0"/>
            </a:xfrm>
            <a:custGeom>
              <a:avLst/>
              <a:gdLst/>
              <a:ahLst/>
              <a:cxnLst/>
              <a:rect l="l" t="t" r="r" b="b"/>
              <a:pathLst>
                <a:path w="221615" h="0">
                  <a:moveTo>
                    <a:pt x="0" y="0"/>
                  </a:moveTo>
                  <a:lnTo>
                    <a:pt x="221208" y="0"/>
                  </a:lnTo>
                </a:path>
              </a:pathLst>
            </a:custGeom>
            <a:ln w="10134">
              <a:solidFill>
                <a:srgbClr val="AED1B8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6636081" y="512560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6355425" y="51540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6400119" y="5154046"/>
              <a:ext cx="221615" cy="0"/>
            </a:xfrm>
            <a:custGeom>
              <a:avLst/>
              <a:gdLst/>
              <a:ahLst/>
              <a:cxnLst/>
              <a:rect l="l" t="t" r="r" b="b"/>
              <a:pathLst>
                <a:path w="221615" h="0">
                  <a:moveTo>
                    <a:pt x="0" y="0"/>
                  </a:moveTo>
                  <a:lnTo>
                    <a:pt x="221208" y="0"/>
                  </a:lnTo>
                </a:path>
              </a:pathLst>
            </a:custGeom>
            <a:ln w="10134">
              <a:solidFill>
                <a:srgbClr val="AED1B8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6636081" y="51540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6355425" y="51860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6400119" y="5186046"/>
              <a:ext cx="221615" cy="0"/>
            </a:xfrm>
            <a:custGeom>
              <a:avLst/>
              <a:gdLst/>
              <a:ahLst/>
              <a:cxnLst/>
              <a:rect l="l" t="t" r="r" b="b"/>
              <a:pathLst>
                <a:path w="221615" h="0">
                  <a:moveTo>
                    <a:pt x="0" y="0"/>
                  </a:moveTo>
                  <a:lnTo>
                    <a:pt x="221208" y="0"/>
                  </a:lnTo>
                </a:path>
              </a:pathLst>
            </a:custGeom>
            <a:ln w="10134">
              <a:solidFill>
                <a:srgbClr val="AED1B8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6636081" y="51860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6356728" y="5218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6401422" y="5218308"/>
              <a:ext cx="221615" cy="0"/>
            </a:xfrm>
            <a:custGeom>
              <a:avLst/>
              <a:gdLst/>
              <a:ahLst/>
              <a:cxnLst/>
              <a:rect l="l" t="t" r="r" b="b"/>
              <a:pathLst>
                <a:path w="221615" h="0">
                  <a:moveTo>
                    <a:pt x="0" y="0"/>
                  </a:moveTo>
                  <a:lnTo>
                    <a:pt x="221208" y="0"/>
                  </a:lnTo>
                </a:path>
              </a:pathLst>
            </a:custGeom>
            <a:ln w="10134">
              <a:solidFill>
                <a:srgbClr val="AED1B8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6637384" y="5218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AED1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6354096" y="46479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6398315" y="4647912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56AE7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6688496" y="46479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6354096" y="468685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6398315" y="4686859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56AE7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6688496" y="468685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6354096" y="472054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6398315" y="4720542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56AE7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6688496" y="472054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6354096" y="475843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6398315" y="4758436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56AE7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6688496" y="475843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56AE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6342090" y="437357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6386307" y="4373570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6676489" y="437357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6342090" y="441251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6386307" y="4412516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6676489" y="441251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6342090" y="444620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6386307" y="4446200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6676489" y="444620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6342090" y="448409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6386307" y="4484093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0" y="0"/>
                  </a:moveTo>
                  <a:lnTo>
                    <a:pt x="27567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6676489" y="448409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4815877" y="4353195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18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4815877" y="4632227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18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4815877" y="5074200"/>
              <a:ext cx="379095" cy="151765"/>
            </a:xfrm>
            <a:custGeom>
              <a:avLst/>
              <a:gdLst/>
              <a:ahLst/>
              <a:cxnLst/>
              <a:rect l="l" t="t" r="r" b="b"/>
              <a:pathLst>
                <a:path w="379095" h="151764">
                  <a:moveTo>
                    <a:pt x="379018" y="151536"/>
                  </a:moveTo>
                  <a:lnTo>
                    <a:pt x="0" y="15153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5153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5326608" y="4352344"/>
              <a:ext cx="379095" cy="183515"/>
            </a:xfrm>
            <a:custGeom>
              <a:avLst/>
              <a:gdLst/>
              <a:ahLst/>
              <a:cxnLst/>
              <a:rect l="l" t="t" r="r" b="b"/>
              <a:pathLst>
                <a:path w="379095" h="183514">
                  <a:moveTo>
                    <a:pt x="379031" y="183121"/>
                  </a:moveTo>
                  <a:lnTo>
                    <a:pt x="0" y="183121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83121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5326608" y="4631364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31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5326608" y="5073349"/>
              <a:ext cx="379095" cy="151765"/>
            </a:xfrm>
            <a:custGeom>
              <a:avLst/>
              <a:gdLst/>
              <a:ahLst/>
              <a:cxnLst/>
              <a:rect l="l" t="t" r="r" b="b"/>
              <a:pathLst>
                <a:path w="379095" h="151764">
                  <a:moveTo>
                    <a:pt x="379031" y="151523"/>
                  </a:moveTo>
                  <a:lnTo>
                    <a:pt x="0" y="151523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51523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5835167" y="4357005"/>
              <a:ext cx="379095" cy="177800"/>
            </a:xfrm>
            <a:custGeom>
              <a:avLst/>
              <a:gdLst/>
              <a:ahLst/>
              <a:cxnLst/>
              <a:rect l="l" t="t" r="r" b="b"/>
              <a:pathLst>
                <a:path w="379095" h="177800">
                  <a:moveTo>
                    <a:pt x="379031" y="177749"/>
                  </a:moveTo>
                  <a:lnTo>
                    <a:pt x="0" y="177749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7774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5835167" y="4633522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31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5835167" y="5072981"/>
              <a:ext cx="379095" cy="151765"/>
            </a:xfrm>
            <a:custGeom>
              <a:avLst/>
              <a:gdLst/>
              <a:ahLst/>
              <a:cxnLst/>
              <a:rect l="l" t="t" r="r" b="b"/>
              <a:pathLst>
                <a:path w="379095" h="151764">
                  <a:moveTo>
                    <a:pt x="379031" y="151536"/>
                  </a:moveTo>
                  <a:lnTo>
                    <a:pt x="0" y="151536"/>
                  </a:lnTo>
                  <a:lnTo>
                    <a:pt x="0" y="0"/>
                  </a:lnTo>
                  <a:lnTo>
                    <a:pt x="379031" y="0"/>
                  </a:lnTo>
                  <a:lnTo>
                    <a:pt x="379031" y="15153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6331864" y="4359342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18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6331864" y="4638361"/>
              <a:ext cx="379095" cy="144145"/>
            </a:xfrm>
            <a:custGeom>
              <a:avLst/>
              <a:gdLst/>
              <a:ahLst/>
              <a:cxnLst/>
              <a:rect l="l" t="t" r="r" b="b"/>
              <a:pathLst>
                <a:path w="379095" h="144145">
                  <a:moveTo>
                    <a:pt x="379018" y="143776"/>
                  </a:moveTo>
                  <a:lnTo>
                    <a:pt x="0" y="14377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4377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6331864" y="5080334"/>
              <a:ext cx="379095" cy="151765"/>
            </a:xfrm>
            <a:custGeom>
              <a:avLst/>
              <a:gdLst/>
              <a:ahLst/>
              <a:cxnLst/>
              <a:rect l="l" t="t" r="r" b="b"/>
              <a:pathLst>
                <a:path w="379095" h="151764">
                  <a:moveTo>
                    <a:pt x="379018" y="151536"/>
                  </a:moveTo>
                  <a:lnTo>
                    <a:pt x="0" y="151536"/>
                  </a:lnTo>
                  <a:lnTo>
                    <a:pt x="0" y="0"/>
                  </a:lnTo>
                  <a:lnTo>
                    <a:pt x="379018" y="0"/>
                  </a:lnTo>
                  <a:lnTo>
                    <a:pt x="379018" y="15153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0" name="object 240" descr=""/>
          <p:cNvSpPr txBox="1"/>
          <p:nvPr/>
        </p:nvSpPr>
        <p:spPr>
          <a:xfrm>
            <a:off x="6837712" y="4327203"/>
            <a:ext cx="144145" cy="1657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-290">
                <a:latin typeface="Lucida Sans"/>
                <a:cs typeface="Lucida Sans"/>
              </a:rPr>
              <a:t>•••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241" name="object 241" descr=""/>
          <p:cNvSpPr txBox="1"/>
          <p:nvPr/>
        </p:nvSpPr>
        <p:spPr>
          <a:xfrm>
            <a:off x="6836643" y="4629743"/>
            <a:ext cx="144145" cy="1657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-290">
                <a:latin typeface="Lucida Sans"/>
                <a:cs typeface="Lucida Sans"/>
              </a:rPr>
              <a:t>•••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242" name="object 242" descr=""/>
          <p:cNvSpPr txBox="1"/>
          <p:nvPr/>
        </p:nvSpPr>
        <p:spPr>
          <a:xfrm>
            <a:off x="6837712" y="5053322"/>
            <a:ext cx="144145" cy="1657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-290">
                <a:latin typeface="Lucida Sans"/>
                <a:cs typeface="Lucida Sans"/>
              </a:rPr>
              <a:t>•••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243" name="object 243" descr=""/>
          <p:cNvSpPr txBox="1"/>
          <p:nvPr/>
        </p:nvSpPr>
        <p:spPr>
          <a:xfrm>
            <a:off x="4275376" y="4085470"/>
            <a:ext cx="475615" cy="119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>
                <a:latin typeface="Lucida Sans"/>
                <a:cs typeface="Lucida Sans"/>
              </a:rPr>
              <a:t>MSA</a:t>
            </a:r>
            <a:r>
              <a:rPr dirty="0" sz="600" spc="40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pairing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244" name="object 244" descr=""/>
          <p:cNvSpPr txBox="1"/>
          <p:nvPr/>
        </p:nvSpPr>
        <p:spPr>
          <a:xfrm>
            <a:off x="742866" y="3959384"/>
            <a:ext cx="146748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Lucida Sans"/>
                <a:cs typeface="Lucida Sans"/>
              </a:rPr>
              <a:t>Sequence</a:t>
            </a:r>
            <a:r>
              <a:rPr dirty="0" sz="600" spc="-15">
                <a:latin typeface="Lucida Sans"/>
                <a:cs typeface="Lucida Sans"/>
              </a:rPr>
              <a:t> </a:t>
            </a:r>
            <a:r>
              <a:rPr dirty="0" sz="600">
                <a:latin typeface="Lucida Sans"/>
                <a:cs typeface="Lucida Sans"/>
              </a:rPr>
              <a:t>A,</a:t>
            </a:r>
            <a:r>
              <a:rPr dirty="0" sz="600" spc="-15">
                <a:latin typeface="Lucida Sans"/>
                <a:cs typeface="Lucida Sans"/>
              </a:rPr>
              <a:t> </a:t>
            </a:r>
            <a:r>
              <a:rPr dirty="0" sz="600">
                <a:latin typeface="Lucida Sans"/>
                <a:cs typeface="Lucida Sans"/>
              </a:rPr>
              <a:t>B,</a:t>
            </a:r>
            <a:r>
              <a:rPr dirty="0" sz="600" spc="-15">
                <a:latin typeface="Lucida Sans"/>
                <a:cs typeface="Lucida Sans"/>
              </a:rPr>
              <a:t> </a:t>
            </a:r>
            <a:r>
              <a:rPr dirty="0" sz="600">
                <a:latin typeface="Lucida Sans"/>
                <a:cs typeface="Lucida Sans"/>
              </a:rPr>
              <a:t>C,</a:t>
            </a:r>
            <a:r>
              <a:rPr dirty="0" sz="600" spc="-15">
                <a:latin typeface="Lucida Sans"/>
                <a:cs typeface="Lucida Sans"/>
              </a:rPr>
              <a:t> </a:t>
            </a:r>
            <a:r>
              <a:rPr dirty="0" sz="600" spc="-20">
                <a:latin typeface="Lucida Sans"/>
                <a:cs typeface="Lucida Sans"/>
              </a:rPr>
              <a:t>...</a:t>
            </a:r>
            <a:r>
              <a:rPr dirty="0" sz="600" spc="-15">
                <a:latin typeface="Lucida Sans"/>
                <a:cs typeface="Lucida Sans"/>
              </a:rPr>
              <a:t> </a:t>
            </a:r>
            <a:r>
              <a:rPr dirty="0" sz="600" spc="-20">
                <a:latin typeface="Lucida Sans"/>
                <a:cs typeface="Lucida Sans"/>
              </a:rPr>
              <a:t>in</a:t>
            </a:r>
            <a:r>
              <a:rPr dirty="0" sz="600" spc="-15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protein</a:t>
            </a:r>
            <a:r>
              <a:rPr dirty="0" sz="600" spc="-15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complex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245" name="object 245" descr=""/>
          <p:cNvSpPr txBox="1"/>
          <p:nvPr/>
        </p:nvSpPr>
        <p:spPr>
          <a:xfrm>
            <a:off x="741837" y="5547979"/>
            <a:ext cx="669925" cy="119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10">
                <a:latin typeface="Lucida Sans"/>
                <a:cs typeface="Lucida Sans"/>
              </a:rPr>
              <a:t>Sequence</a:t>
            </a:r>
            <a:r>
              <a:rPr dirty="0" sz="600" spc="60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linking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246" name="object 246" descr=""/>
          <p:cNvSpPr txBox="1"/>
          <p:nvPr/>
        </p:nvSpPr>
        <p:spPr>
          <a:xfrm>
            <a:off x="3238627" y="5558484"/>
            <a:ext cx="555625" cy="119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>
                <a:latin typeface="Lucida Sans"/>
                <a:cs typeface="Lucida Sans"/>
              </a:rPr>
              <a:t>MSA</a:t>
            </a:r>
            <a:r>
              <a:rPr dirty="0" sz="600" spc="40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selection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247" name="object 247" descr=""/>
          <p:cNvSpPr txBox="1"/>
          <p:nvPr/>
        </p:nvSpPr>
        <p:spPr>
          <a:xfrm>
            <a:off x="6060892" y="5876233"/>
            <a:ext cx="379730" cy="116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00" spc="-20">
                <a:latin typeface="Lucida Sans"/>
                <a:cs typeface="Lucida Sans"/>
              </a:rPr>
              <a:t>Final</a:t>
            </a:r>
            <a:r>
              <a:rPr dirty="0" sz="600" spc="10">
                <a:latin typeface="Lucida Sans"/>
                <a:cs typeface="Lucida Sans"/>
              </a:rPr>
              <a:t> </a:t>
            </a:r>
            <a:r>
              <a:rPr dirty="0" sz="600" spc="-25">
                <a:latin typeface="Lucida Sans"/>
                <a:cs typeface="Lucida Sans"/>
              </a:rPr>
              <a:t>MSA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248" name="object 248" descr=""/>
          <p:cNvGrpSpPr/>
          <p:nvPr/>
        </p:nvGrpSpPr>
        <p:grpSpPr>
          <a:xfrm>
            <a:off x="724829" y="2854037"/>
            <a:ext cx="6357620" cy="1043940"/>
            <a:chOff x="724829" y="2854037"/>
            <a:chExt cx="6357620" cy="1043940"/>
          </a:xfrm>
        </p:grpSpPr>
        <p:pic>
          <p:nvPicPr>
            <p:cNvPr id="249" name="object 24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1491" y="2970949"/>
              <a:ext cx="1193282" cy="926579"/>
            </a:xfrm>
            <a:prstGeom prst="rect">
              <a:avLst/>
            </a:prstGeom>
          </p:spPr>
        </p:pic>
        <p:sp>
          <p:nvSpPr>
            <p:cNvPr id="250" name="object 250" descr=""/>
            <p:cNvSpPr/>
            <p:nvPr/>
          </p:nvSpPr>
          <p:spPr>
            <a:xfrm>
              <a:off x="734994" y="2864198"/>
              <a:ext cx="6337300" cy="0"/>
            </a:xfrm>
            <a:custGeom>
              <a:avLst/>
              <a:gdLst/>
              <a:ahLst/>
              <a:cxnLst/>
              <a:rect l="l" t="t" r="r" b="b"/>
              <a:pathLst>
                <a:path w="6337300" h="0">
                  <a:moveTo>
                    <a:pt x="633688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734989" y="2864197"/>
              <a:ext cx="6337300" cy="0"/>
            </a:xfrm>
            <a:custGeom>
              <a:avLst/>
              <a:gdLst/>
              <a:ahLst/>
              <a:cxnLst/>
              <a:rect l="l" t="t" r="r" b="b"/>
              <a:pathLst>
                <a:path w="6337300" h="0">
                  <a:moveTo>
                    <a:pt x="0" y="0"/>
                  </a:moveTo>
                  <a:lnTo>
                    <a:pt x="6336893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2" name="object 252" descr=""/>
          <p:cNvSpPr txBox="1"/>
          <p:nvPr/>
        </p:nvSpPr>
        <p:spPr>
          <a:xfrm>
            <a:off x="1250693" y="650712"/>
            <a:ext cx="62484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Lucida Sans"/>
                <a:cs typeface="Lucida Sans"/>
              </a:rPr>
              <a:t>Query</a:t>
            </a:r>
            <a:r>
              <a:rPr dirty="0" sz="600" spc="-25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sequence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253" name="object 253" descr=""/>
          <p:cNvSpPr txBox="1"/>
          <p:nvPr/>
        </p:nvSpPr>
        <p:spPr>
          <a:xfrm>
            <a:off x="2503999" y="646479"/>
            <a:ext cx="2605405" cy="116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00" spc="-10" b="1">
                <a:latin typeface="Arial"/>
                <a:cs typeface="Arial"/>
              </a:rPr>
              <a:t>TTSQKHRDFVAEPGEKPVGFLVLKVGFLVLKVAELVLKVGFLPGRDFEPG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54" name="object 254" descr=""/>
          <p:cNvGrpSpPr/>
          <p:nvPr/>
        </p:nvGrpSpPr>
        <p:grpSpPr>
          <a:xfrm>
            <a:off x="746937" y="739345"/>
            <a:ext cx="6357620" cy="110489"/>
            <a:chOff x="746937" y="739345"/>
            <a:chExt cx="6357620" cy="110489"/>
          </a:xfrm>
        </p:grpSpPr>
        <p:sp>
          <p:nvSpPr>
            <p:cNvPr id="255" name="object 255" descr=""/>
            <p:cNvSpPr/>
            <p:nvPr/>
          </p:nvSpPr>
          <p:spPr>
            <a:xfrm>
              <a:off x="3725917" y="748237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w="0" h="91440">
                  <a:moveTo>
                    <a:pt x="0" y="0"/>
                  </a:moveTo>
                  <a:lnTo>
                    <a:pt x="0" y="91376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3725916" y="748235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w="0" h="59690">
                  <a:moveTo>
                    <a:pt x="0" y="0"/>
                  </a:moveTo>
                  <a:lnTo>
                    <a:pt x="0" y="59270"/>
                  </a:lnTo>
                </a:path>
              </a:pathLst>
            </a:custGeom>
            <a:ln w="177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3700617" y="794149"/>
              <a:ext cx="50800" cy="45720"/>
            </a:xfrm>
            <a:custGeom>
              <a:avLst/>
              <a:gdLst/>
              <a:ahLst/>
              <a:cxnLst/>
              <a:rect l="l" t="t" r="r" b="b"/>
              <a:pathLst>
                <a:path w="50800" h="45719">
                  <a:moveTo>
                    <a:pt x="50596" y="0"/>
                  </a:moveTo>
                  <a:lnTo>
                    <a:pt x="25298" y="9144"/>
                  </a:lnTo>
                  <a:lnTo>
                    <a:pt x="0" y="0"/>
                  </a:lnTo>
                  <a:lnTo>
                    <a:pt x="7440" y="9881"/>
                  </a:lnTo>
                  <a:lnTo>
                    <a:pt x="14349" y="21423"/>
                  </a:lnTo>
                  <a:lnTo>
                    <a:pt x="20407" y="33620"/>
                  </a:lnTo>
                  <a:lnTo>
                    <a:pt x="25298" y="45465"/>
                  </a:lnTo>
                  <a:lnTo>
                    <a:pt x="30188" y="33620"/>
                  </a:lnTo>
                  <a:lnTo>
                    <a:pt x="36247" y="21423"/>
                  </a:lnTo>
                  <a:lnTo>
                    <a:pt x="43155" y="9881"/>
                  </a:lnTo>
                  <a:lnTo>
                    <a:pt x="505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757097" y="839112"/>
              <a:ext cx="6337300" cy="0"/>
            </a:xfrm>
            <a:custGeom>
              <a:avLst/>
              <a:gdLst/>
              <a:ahLst/>
              <a:cxnLst/>
              <a:rect l="l" t="t" r="r" b="b"/>
              <a:pathLst>
                <a:path w="6337300" h="0">
                  <a:moveTo>
                    <a:pt x="633689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757097" y="839112"/>
              <a:ext cx="6337300" cy="0"/>
            </a:xfrm>
            <a:custGeom>
              <a:avLst/>
              <a:gdLst/>
              <a:ahLst/>
              <a:cxnLst/>
              <a:rect l="l" t="t" r="r" b="b"/>
              <a:pathLst>
                <a:path w="6337300" h="0">
                  <a:moveTo>
                    <a:pt x="0" y="0"/>
                  </a:moveTo>
                  <a:lnTo>
                    <a:pt x="6336893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0" name="object 260" descr=""/>
          <p:cNvGrpSpPr/>
          <p:nvPr/>
        </p:nvGrpSpPr>
        <p:grpSpPr>
          <a:xfrm>
            <a:off x="763371" y="950658"/>
            <a:ext cx="1720850" cy="1616710"/>
            <a:chOff x="763371" y="950658"/>
            <a:chExt cx="1720850" cy="1616710"/>
          </a:xfrm>
        </p:grpSpPr>
        <p:sp>
          <p:nvSpPr>
            <p:cNvPr id="261" name="object 261" descr=""/>
            <p:cNvSpPr/>
            <p:nvPr/>
          </p:nvSpPr>
          <p:spPr>
            <a:xfrm>
              <a:off x="763371" y="950658"/>
              <a:ext cx="475615" cy="1616710"/>
            </a:xfrm>
            <a:custGeom>
              <a:avLst/>
              <a:gdLst/>
              <a:ahLst/>
              <a:cxnLst/>
              <a:rect l="l" t="t" r="r" b="b"/>
              <a:pathLst>
                <a:path w="475615" h="1616710">
                  <a:moveTo>
                    <a:pt x="475145" y="0"/>
                  </a:moveTo>
                  <a:lnTo>
                    <a:pt x="0" y="0"/>
                  </a:lnTo>
                  <a:lnTo>
                    <a:pt x="0" y="1616278"/>
                  </a:lnTo>
                  <a:lnTo>
                    <a:pt x="475145" y="1616278"/>
                  </a:lnTo>
                  <a:lnTo>
                    <a:pt x="475145" y="0"/>
                  </a:lnTo>
                  <a:close/>
                </a:path>
              </a:pathLst>
            </a:custGeom>
            <a:solidFill>
              <a:srgbClr val="E6D123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1872005" y="950658"/>
              <a:ext cx="612140" cy="1616710"/>
            </a:xfrm>
            <a:custGeom>
              <a:avLst/>
              <a:gdLst/>
              <a:ahLst/>
              <a:cxnLst/>
              <a:rect l="l" t="t" r="r" b="b"/>
              <a:pathLst>
                <a:path w="612139" h="1616710">
                  <a:moveTo>
                    <a:pt x="612127" y="0"/>
                  </a:moveTo>
                  <a:lnTo>
                    <a:pt x="0" y="0"/>
                  </a:lnTo>
                  <a:lnTo>
                    <a:pt x="0" y="1616278"/>
                  </a:lnTo>
                  <a:lnTo>
                    <a:pt x="612127" y="1616278"/>
                  </a:lnTo>
                  <a:lnTo>
                    <a:pt x="612127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1282738" y="950658"/>
              <a:ext cx="550545" cy="1616710"/>
            </a:xfrm>
            <a:custGeom>
              <a:avLst/>
              <a:gdLst/>
              <a:ahLst/>
              <a:cxnLst/>
              <a:rect l="l" t="t" r="r" b="b"/>
              <a:pathLst>
                <a:path w="550544" h="1616710">
                  <a:moveTo>
                    <a:pt x="550087" y="0"/>
                  </a:moveTo>
                  <a:lnTo>
                    <a:pt x="0" y="0"/>
                  </a:lnTo>
                  <a:lnTo>
                    <a:pt x="0" y="1616278"/>
                  </a:lnTo>
                  <a:lnTo>
                    <a:pt x="550087" y="1616278"/>
                  </a:lnTo>
                  <a:lnTo>
                    <a:pt x="550087" y="0"/>
                  </a:lnTo>
                  <a:close/>
                </a:path>
              </a:pathLst>
            </a:custGeom>
            <a:solidFill>
              <a:srgbClr val="00A44A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7544" y="1510797"/>
              <a:ext cx="323075" cy="323082"/>
            </a:xfrm>
            <a:prstGeom prst="rect">
              <a:avLst/>
            </a:prstGeom>
          </p:spPr>
        </p:pic>
        <p:pic>
          <p:nvPicPr>
            <p:cNvPr id="265" name="object 26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7899" y="1532386"/>
              <a:ext cx="244703" cy="243790"/>
            </a:xfrm>
            <a:prstGeom prst="rect">
              <a:avLst/>
            </a:prstGeom>
          </p:spPr>
        </p:pic>
        <p:pic>
          <p:nvPicPr>
            <p:cNvPr id="266" name="object 26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872" y="1361453"/>
              <a:ext cx="326133" cy="320027"/>
            </a:xfrm>
            <a:prstGeom prst="rect">
              <a:avLst/>
            </a:prstGeom>
          </p:spPr>
        </p:pic>
        <p:pic>
          <p:nvPicPr>
            <p:cNvPr id="267" name="object 26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883" y="1381728"/>
              <a:ext cx="244703" cy="243790"/>
            </a:xfrm>
            <a:prstGeom prst="rect">
              <a:avLst/>
            </a:prstGeom>
          </p:spPr>
        </p:pic>
      </p:grpSp>
      <p:sp>
        <p:nvSpPr>
          <p:cNvPr id="268" name="object 268" descr=""/>
          <p:cNvSpPr txBox="1"/>
          <p:nvPr/>
        </p:nvSpPr>
        <p:spPr>
          <a:xfrm>
            <a:off x="789190" y="1451436"/>
            <a:ext cx="436245" cy="85725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762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60"/>
              </a:spcBef>
            </a:pPr>
            <a:r>
              <a:rPr dirty="0" sz="400" spc="-10">
                <a:latin typeface="Lucida Sans"/>
                <a:cs typeface="Lucida Sans"/>
              </a:rPr>
              <a:t>Uniclust30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269" name="object 269" descr=""/>
          <p:cNvGrpSpPr/>
          <p:nvPr/>
        </p:nvGrpSpPr>
        <p:grpSpPr>
          <a:xfrm>
            <a:off x="1362240" y="1766837"/>
            <a:ext cx="466725" cy="323215"/>
            <a:chOff x="1362240" y="1766837"/>
            <a:chExt cx="466725" cy="323215"/>
          </a:xfrm>
        </p:grpSpPr>
        <p:pic>
          <p:nvPicPr>
            <p:cNvPr id="270" name="object 27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184" y="1766837"/>
              <a:ext cx="323075" cy="323074"/>
            </a:xfrm>
            <a:prstGeom prst="rect">
              <a:avLst/>
            </a:prstGeom>
          </p:spPr>
        </p:pic>
        <p:sp>
          <p:nvSpPr>
            <p:cNvPr id="271" name="object 271" descr=""/>
            <p:cNvSpPr/>
            <p:nvPr/>
          </p:nvSpPr>
          <p:spPr>
            <a:xfrm>
              <a:off x="1477924" y="185969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1477924" y="185969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1477924" y="1826863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1477924" y="1826863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1477924" y="17932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1477924" y="17932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1477924" y="1924246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1477924" y="1924246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1477924" y="198735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1477924" y="198735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1477924" y="1954517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1477924" y="1954517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1362240" y="1868284"/>
              <a:ext cx="466725" cy="85725"/>
            </a:xfrm>
            <a:custGeom>
              <a:avLst/>
              <a:gdLst/>
              <a:ahLst/>
              <a:cxnLst/>
              <a:rect l="l" t="t" r="r" b="b"/>
              <a:pathLst>
                <a:path w="466725" h="85725">
                  <a:moveTo>
                    <a:pt x="466166" y="0"/>
                  </a:moveTo>
                  <a:lnTo>
                    <a:pt x="0" y="0"/>
                  </a:lnTo>
                  <a:lnTo>
                    <a:pt x="0" y="85382"/>
                  </a:lnTo>
                  <a:lnTo>
                    <a:pt x="466166" y="85382"/>
                  </a:lnTo>
                  <a:lnTo>
                    <a:pt x="466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4" name="object 284" descr=""/>
          <p:cNvSpPr txBox="1"/>
          <p:nvPr/>
        </p:nvSpPr>
        <p:spPr>
          <a:xfrm>
            <a:off x="1362240" y="1868288"/>
            <a:ext cx="46672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70"/>
              </a:spcBef>
            </a:pP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dirty="0" sz="400" spc="1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285" name="object 285" descr=""/>
          <p:cNvGrpSpPr/>
          <p:nvPr/>
        </p:nvGrpSpPr>
        <p:grpSpPr>
          <a:xfrm>
            <a:off x="1955952" y="2038109"/>
            <a:ext cx="463550" cy="323215"/>
            <a:chOff x="1955952" y="2038109"/>
            <a:chExt cx="463550" cy="323215"/>
          </a:xfrm>
        </p:grpSpPr>
        <p:pic>
          <p:nvPicPr>
            <p:cNvPr id="286" name="object 28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1448" y="2038109"/>
              <a:ext cx="326134" cy="323075"/>
            </a:xfrm>
            <a:prstGeom prst="rect">
              <a:avLst/>
            </a:prstGeom>
          </p:spPr>
        </p:pic>
        <p:sp>
          <p:nvSpPr>
            <p:cNvPr id="287" name="object 287" descr=""/>
            <p:cNvSpPr/>
            <p:nvPr/>
          </p:nvSpPr>
          <p:spPr>
            <a:xfrm>
              <a:off x="2068312" y="212983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2068312" y="212983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2068312" y="209700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2068312" y="209700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2068312" y="206343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2068312" y="206343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2068312" y="219438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2068312" y="219438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2068312" y="225748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2068312" y="225748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2068312" y="2224655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2068312" y="2224655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1955952" y="2138439"/>
              <a:ext cx="463550" cy="85725"/>
            </a:xfrm>
            <a:custGeom>
              <a:avLst/>
              <a:gdLst/>
              <a:ahLst/>
              <a:cxnLst/>
              <a:rect l="l" t="t" r="r" b="b"/>
              <a:pathLst>
                <a:path w="463550" h="85725">
                  <a:moveTo>
                    <a:pt x="463397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63397" y="85369"/>
                  </a:lnTo>
                  <a:lnTo>
                    <a:pt x="463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0" name="object 300" descr=""/>
          <p:cNvSpPr txBox="1"/>
          <p:nvPr/>
        </p:nvSpPr>
        <p:spPr>
          <a:xfrm>
            <a:off x="1955950" y="2138723"/>
            <a:ext cx="463550" cy="85090"/>
          </a:xfrm>
          <a:prstGeom prst="rect">
            <a:avLst/>
          </a:prstGeom>
          <a:ln w="10134">
            <a:solidFill>
              <a:srgbClr val="02090B"/>
            </a:solidFill>
          </a:ln>
        </p:spPr>
        <p:txBody>
          <a:bodyPr wrap="square" lIns="0" tIns="825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65"/>
              </a:spcBef>
            </a:pP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dirty="0" sz="400" spc="1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01" name="object 301" descr=""/>
          <p:cNvSpPr txBox="1"/>
          <p:nvPr/>
        </p:nvSpPr>
        <p:spPr>
          <a:xfrm>
            <a:off x="1407414" y="1015318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1125">
              <a:lnSpc>
                <a:spcPts val="450"/>
              </a:lnSpc>
            </a:pPr>
            <a:r>
              <a:rPr dirty="0" sz="400" spc="-10">
                <a:latin typeface="Lucida Sans"/>
                <a:cs typeface="Lucida Sans"/>
              </a:rPr>
              <a:t>Query</a:t>
            </a:r>
            <a:endParaRPr sz="400">
              <a:latin typeface="Lucida Sans"/>
              <a:cs typeface="Lucida Sans"/>
            </a:endParaRPr>
          </a:p>
          <a:p>
            <a:pPr marL="67945">
              <a:lnSpc>
                <a:spcPts val="475"/>
              </a:lnSpc>
            </a:pPr>
            <a:r>
              <a:rPr dirty="0" sz="400" spc="-10">
                <a:latin typeface="Lucida Sans"/>
                <a:cs typeface="Lucida Sans"/>
              </a:rPr>
              <a:t>sequence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02" name="object 302" descr=""/>
          <p:cNvSpPr txBox="1"/>
          <p:nvPr/>
        </p:nvSpPr>
        <p:spPr>
          <a:xfrm>
            <a:off x="1999335" y="1856121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 marL="70485" marR="46990" indent="-41275">
              <a:lnSpc>
                <a:spcPts val="470"/>
              </a:lnSpc>
              <a:spcBef>
                <a:spcPts val="20"/>
              </a:spcBef>
            </a:pPr>
            <a:r>
              <a:rPr dirty="0" sz="400" spc="-10">
                <a:latin typeface="Lucida Sans"/>
                <a:cs typeface="Lucida Sans"/>
              </a:rPr>
              <a:t>HMMsearch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>
                <a:latin typeface="Lucida Sans"/>
                <a:cs typeface="Lucida Sans"/>
              </a:rPr>
              <a:t>Raw</a:t>
            </a:r>
            <a:r>
              <a:rPr dirty="0" sz="400" spc="-25">
                <a:latin typeface="Lucida Sans"/>
                <a:cs typeface="Lucida Sans"/>
              </a:rPr>
              <a:t> </a:t>
            </a:r>
            <a:r>
              <a:rPr dirty="0" sz="400" spc="-2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03" name="object 303" descr=""/>
          <p:cNvSpPr/>
          <p:nvPr/>
        </p:nvSpPr>
        <p:spPr>
          <a:xfrm>
            <a:off x="820813" y="1852540"/>
            <a:ext cx="370205" cy="121920"/>
          </a:xfrm>
          <a:custGeom>
            <a:avLst/>
            <a:gdLst/>
            <a:ahLst/>
            <a:cxnLst/>
            <a:rect l="l" t="t" r="r" b="b"/>
            <a:pathLst>
              <a:path w="370205" h="121919">
                <a:moveTo>
                  <a:pt x="369887" y="121920"/>
                </a:moveTo>
                <a:lnTo>
                  <a:pt x="0" y="121920"/>
                </a:lnTo>
                <a:lnTo>
                  <a:pt x="0" y="0"/>
                </a:lnTo>
                <a:lnTo>
                  <a:pt x="369887" y="0"/>
                </a:lnTo>
                <a:lnTo>
                  <a:pt x="369887" y="121920"/>
                </a:lnTo>
                <a:close/>
              </a:path>
            </a:pathLst>
          </a:custGeom>
          <a:ln w="101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 descr=""/>
          <p:cNvSpPr txBox="1"/>
          <p:nvPr/>
        </p:nvSpPr>
        <p:spPr>
          <a:xfrm>
            <a:off x="820813" y="1852536"/>
            <a:ext cx="370205" cy="1219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905" rIns="0" bIns="0" rtlCol="0" vert="horz">
            <a:spAutoFit/>
          </a:bodyPr>
          <a:lstStyle/>
          <a:p>
            <a:pPr marL="145415" marR="72390" indent="-62230">
              <a:lnSpc>
                <a:spcPts val="470"/>
              </a:lnSpc>
              <a:spcBef>
                <a:spcPts val="15"/>
              </a:spcBef>
            </a:pPr>
            <a:r>
              <a:rPr dirty="0" sz="400" spc="-20">
                <a:latin typeface="Lucida Sans"/>
                <a:cs typeface="Lucida Sans"/>
              </a:rPr>
              <a:t>HHblits2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05" name="object 305" descr=""/>
          <p:cNvSpPr txBox="1"/>
          <p:nvPr/>
        </p:nvSpPr>
        <p:spPr>
          <a:xfrm>
            <a:off x="1407414" y="1586272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 marL="76200" marR="36195" indent="-27305">
              <a:lnSpc>
                <a:spcPts val="470"/>
              </a:lnSpc>
              <a:spcBef>
                <a:spcPts val="5"/>
              </a:spcBef>
            </a:pPr>
            <a:r>
              <a:rPr dirty="0" sz="400" spc="-10">
                <a:latin typeface="Lucida Sans"/>
                <a:cs typeface="Lucida Sans"/>
              </a:rPr>
              <a:t>Jackhmmer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>
                <a:latin typeface="Lucida Sans"/>
                <a:cs typeface="Lucida Sans"/>
              </a:rPr>
              <a:t>Raw</a:t>
            </a:r>
            <a:r>
              <a:rPr dirty="0" sz="400" spc="-25">
                <a:latin typeface="Lucida Sans"/>
                <a:cs typeface="Lucida Sans"/>
              </a:rPr>
              <a:t> </a:t>
            </a:r>
            <a:r>
              <a:rPr dirty="0" sz="400" spc="-2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06" name="object 306" descr=""/>
          <p:cNvSpPr txBox="1"/>
          <p:nvPr/>
        </p:nvSpPr>
        <p:spPr>
          <a:xfrm>
            <a:off x="1999335" y="2378104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6830" marR="24765">
              <a:lnSpc>
                <a:spcPts val="470"/>
              </a:lnSpc>
            </a:pPr>
            <a:r>
              <a:rPr dirty="0" sz="400" spc="-10">
                <a:latin typeface="Lucida Sans"/>
                <a:cs typeface="Lucida Sans"/>
              </a:rPr>
              <a:t>HMMsearch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10">
                <a:latin typeface="Lucida Sans"/>
                <a:cs typeface="Lucida Sans"/>
              </a:rPr>
              <a:t>HHblits</a:t>
            </a:r>
            <a:r>
              <a:rPr dirty="0" sz="400" spc="2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307" name="object 307" descr=""/>
          <p:cNvGrpSpPr/>
          <p:nvPr/>
        </p:nvGrpSpPr>
        <p:grpSpPr>
          <a:xfrm>
            <a:off x="836856" y="1123645"/>
            <a:ext cx="1374775" cy="1499870"/>
            <a:chOff x="836856" y="1123645"/>
            <a:chExt cx="1374775" cy="1499870"/>
          </a:xfrm>
        </p:grpSpPr>
        <p:sp>
          <p:nvSpPr>
            <p:cNvPr id="308" name="object 308" descr=""/>
            <p:cNvSpPr/>
            <p:nvPr/>
          </p:nvSpPr>
          <p:spPr>
            <a:xfrm>
              <a:off x="841936" y="2328803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168694" y="0"/>
                  </a:moveTo>
                  <a:lnTo>
                    <a:pt x="0" y="84658"/>
                  </a:lnTo>
                  <a:lnTo>
                    <a:pt x="166204" y="164414"/>
                  </a:lnTo>
                  <a:lnTo>
                    <a:pt x="334899" y="79756"/>
                  </a:lnTo>
                  <a:lnTo>
                    <a:pt x="16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841936" y="2328803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334899" y="79756"/>
                  </a:moveTo>
                  <a:lnTo>
                    <a:pt x="166204" y="164414"/>
                  </a:lnTo>
                  <a:lnTo>
                    <a:pt x="0" y="84658"/>
                  </a:lnTo>
                  <a:lnTo>
                    <a:pt x="168694" y="0"/>
                  </a:lnTo>
                  <a:lnTo>
                    <a:pt x="334899" y="79756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1431588" y="2332923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168694" y="0"/>
                  </a:moveTo>
                  <a:lnTo>
                    <a:pt x="0" y="84658"/>
                  </a:lnTo>
                  <a:lnTo>
                    <a:pt x="166204" y="164414"/>
                  </a:lnTo>
                  <a:lnTo>
                    <a:pt x="334899" y="79756"/>
                  </a:lnTo>
                  <a:lnTo>
                    <a:pt x="16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1431588" y="2332923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334899" y="79756"/>
                  </a:moveTo>
                  <a:lnTo>
                    <a:pt x="166204" y="164414"/>
                  </a:lnTo>
                  <a:lnTo>
                    <a:pt x="0" y="84658"/>
                  </a:lnTo>
                  <a:lnTo>
                    <a:pt x="168694" y="0"/>
                  </a:lnTo>
                  <a:lnTo>
                    <a:pt x="334899" y="79756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1007235" y="1138825"/>
              <a:ext cx="0" cy="198755"/>
            </a:xfrm>
            <a:custGeom>
              <a:avLst/>
              <a:gdLst/>
              <a:ahLst/>
              <a:cxnLst/>
              <a:rect l="l" t="t" r="r" b="b"/>
              <a:pathLst>
                <a:path w="0" h="198755">
                  <a:moveTo>
                    <a:pt x="0" y="0"/>
                  </a:moveTo>
                  <a:lnTo>
                    <a:pt x="0" y="19875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982521" y="1320013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1007235" y="1616023"/>
              <a:ext cx="0" cy="194945"/>
            </a:xfrm>
            <a:custGeom>
              <a:avLst/>
              <a:gdLst/>
              <a:ahLst/>
              <a:cxnLst/>
              <a:rect l="l" t="t" r="r" b="b"/>
              <a:pathLst>
                <a:path w="0" h="194944">
                  <a:moveTo>
                    <a:pt x="0" y="0"/>
                  </a:moveTo>
                  <a:lnTo>
                    <a:pt x="0" y="19455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982521" y="179300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1007235" y="1977077"/>
              <a:ext cx="0" cy="311785"/>
            </a:xfrm>
            <a:custGeom>
              <a:avLst/>
              <a:gdLst/>
              <a:ahLst/>
              <a:cxnLst/>
              <a:rect l="l" t="t" r="r" b="b"/>
              <a:pathLst>
                <a:path w="0" h="311785">
                  <a:moveTo>
                    <a:pt x="0" y="0"/>
                  </a:moveTo>
                  <a:lnTo>
                    <a:pt x="0" y="31131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982521" y="227083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1596043" y="1133805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w="0" h="60959">
                  <a:moveTo>
                    <a:pt x="0" y="0"/>
                  </a:moveTo>
                  <a:lnTo>
                    <a:pt x="0" y="60693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1571329" y="117693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1596043" y="1473625"/>
              <a:ext cx="0" cy="75565"/>
            </a:xfrm>
            <a:custGeom>
              <a:avLst/>
              <a:gdLst/>
              <a:ahLst/>
              <a:cxnLst/>
              <a:rect l="l" t="t" r="r" b="b"/>
              <a:pathLst>
                <a:path w="0" h="75565">
                  <a:moveTo>
                    <a:pt x="0" y="0"/>
                  </a:moveTo>
                  <a:lnTo>
                    <a:pt x="0" y="7545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1571329" y="1531511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1596043" y="1708286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w="0" h="46355">
                  <a:moveTo>
                    <a:pt x="0" y="0"/>
                  </a:moveTo>
                  <a:lnTo>
                    <a:pt x="0" y="4588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1571329" y="1736608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1596043" y="2022386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w="0" h="46355">
                  <a:moveTo>
                    <a:pt x="0" y="0"/>
                  </a:moveTo>
                  <a:lnTo>
                    <a:pt x="0" y="4577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1571329" y="2050594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1596043" y="2232927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w="0" h="60960">
                  <a:moveTo>
                    <a:pt x="0" y="0"/>
                  </a:moveTo>
                  <a:lnTo>
                    <a:pt x="0" y="60958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1571329" y="227632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2186886" y="1137234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w="0" h="57784">
                  <a:moveTo>
                    <a:pt x="0" y="0"/>
                  </a:moveTo>
                  <a:lnTo>
                    <a:pt x="0" y="5726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2162172" y="117693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2186886" y="1434744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w="0" h="52705">
                  <a:moveTo>
                    <a:pt x="0" y="0"/>
                  </a:moveTo>
                  <a:lnTo>
                    <a:pt x="0" y="5269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2162172" y="146988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2186886" y="177489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w="0" h="40639">
                  <a:moveTo>
                    <a:pt x="0" y="0"/>
                  </a:moveTo>
                  <a:lnTo>
                    <a:pt x="0" y="4043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2162172" y="179777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2186886" y="1982868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w="0" h="35560">
                  <a:moveTo>
                    <a:pt x="0" y="0"/>
                  </a:moveTo>
                  <a:lnTo>
                    <a:pt x="0" y="3547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2162172" y="200077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2186886" y="2294481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w="0" h="41910">
                  <a:moveTo>
                    <a:pt x="0" y="0"/>
                  </a:moveTo>
                  <a:lnTo>
                    <a:pt x="0" y="4174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2162172" y="2318663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1191271" y="190955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1235607" y="1909554"/>
              <a:ext cx="43815" cy="0"/>
            </a:xfrm>
            <a:custGeom>
              <a:avLst/>
              <a:gdLst/>
              <a:ahLst/>
              <a:cxnLst/>
              <a:rect l="l" t="t" r="r" b="b"/>
              <a:pathLst>
                <a:path w="43815" h="0">
                  <a:moveTo>
                    <a:pt x="0" y="0"/>
                  </a:moveTo>
                  <a:lnTo>
                    <a:pt x="43700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1293883" y="190955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1291521" y="188484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59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1783886" y="218100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1834098" y="2181000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5" h="0">
                  <a:moveTo>
                    <a:pt x="0" y="0"/>
                  </a:moveTo>
                  <a:lnTo>
                    <a:pt x="52514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1904122" y="218100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1901758" y="2156285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1596043" y="2497333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w="0"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1571329" y="2562928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8" name="object 348" descr=""/>
          <p:cNvSpPr txBox="1"/>
          <p:nvPr/>
        </p:nvSpPr>
        <p:spPr>
          <a:xfrm>
            <a:off x="779503" y="1143350"/>
            <a:ext cx="21082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349" name="object 349" descr=""/>
          <p:cNvGrpSpPr/>
          <p:nvPr/>
        </p:nvGrpSpPr>
        <p:grpSpPr>
          <a:xfrm>
            <a:off x="1159749" y="1057665"/>
            <a:ext cx="704215" cy="1369060"/>
            <a:chOff x="1159749" y="1057665"/>
            <a:chExt cx="704215" cy="1369060"/>
          </a:xfrm>
        </p:grpSpPr>
        <p:sp>
          <p:nvSpPr>
            <p:cNvPr id="350" name="object 350" descr=""/>
            <p:cNvSpPr/>
            <p:nvPr/>
          </p:nvSpPr>
          <p:spPr>
            <a:xfrm>
              <a:off x="1169909" y="240573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09" h="0">
                  <a:moveTo>
                    <a:pt x="0" y="0"/>
                  </a:moveTo>
                  <a:lnTo>
                    <a:pt x="92633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1262542" y="1067825"/>
              <a:ext cx="0" cy="1348740"/>
            </a:xfrm>
            <a:custGeom>
              <a:avLst/>
              <a:gdLst/>
              <a:ahLst/>
              <a:cxnLst/>
              <a:rect l="l" t="t" r="r" b="b"/>
              <a:pathLst>
                <a:path w="0" h="1348739">
                  <a:moveTo>
                    <a:pt x="0" y="0"/>
                  </a:moveTo>
                  <a:lnTo>
                    <a:pt x="0" y="134820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1853518" y="1069416"/>
              <a:ext cx="0" cy="1346835"/>
            </a:xfrm>
            <a:custGeom>
              <a:avLst/>
              <a:gdLst/>
              <a:ahLst/>
              <a:cxnLst/>
              <a:rect l="l" t="t" r="r" b="b"/>
              <a:pathLst>
                <a:path w="0" h="1346835">
                  <a:moveTo>
                    <a:pt x="0" y="0"/>
                  </a:moveTo>
                  <a:lnTo>
                    <a:pt x="0" y="134661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3" name="object 353" descr=""/>
          <p:cNvSpPr txBox="1"/>
          <p:nvPr/>
        </p:nvSpPr>
        <p:spPr>
          <a:xfrm>
            <a:off x="1264931" y="1793469"/>
            <a:ext cx="21082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354" name="object 354" descr=""/>
          <p:cNvSpPr/>
          <p:nvPr/>
        </p:nvSpPr>
        <p:spPr>
          <a:xfrm>
            <a:off x="1764170" y="241352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 h="0">
                <a:moveTo>
                  <a:pt x="0" y="0"/>
                </a:moveTo>
                <a:lnTo>
                  <a:pt x="89344" y="0"/>
                </a:lnTo>
              </a:path>
            </a:pathLst>
          </a:custGeom>
          <a:ln w="202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 descr=""/>
          <p:cNvSpPr txBox="1"/>
          <p:nvPr/>
        </p:nvSpPr>
        <p:spPr>
          <a:xfrm>
            <a:off x="1861868" y="2051065"/>
            <a:ext cx="21082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356" name="object 356" descr=""/>
          <p:cNvSpPr txBox="1"/>
          <p:nvPr/>
        </p:nvSpPr>
        <p:spPr>
          <a:xfrm>
            <a:off x="893319" y="2304566"/>
            <a:ext cx="342265" cy="2565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500"/>
              </a:lnSpc>
              <a:spcBef>
                <a:spcPts val="125"/>
              </a:spcBef>
            </a:pPr>
            <a:r>
              <a:rPr dirty="0" sz="450" spc="-50">
                <a:latin typeface="Lucida Sans"/>
                <a:cs typeface="Lucida Sans"/>
              </a:rPr>
              <a:t>N</a:t>
            </a:r>
            <a:endParaRPr sz="450">
              <a:latin typeface="Lucida Sans"/>
              <a:cs typeface="Lucida Sans"/>
            </a:endParaRPr>
          </a:p>
          <a:p>
            <a:pPr marL="12700">
              <a:lnSpc>
                <a:spcPts val="440"/>
              </a:lnSpc>
            </a:pPr>
            <a:r>
              <a:rPr dirty="0" sz="400" spc="-25">
                <a:latin typeface="Lucida Sans"/>
                <a:cs typeface="Lucida Sans"/>
              </a:rPr>
              <a:t>Ne</a:t>
            </a:r>
            <a:r>
              <a:rPr dirty="0" sz="400" spc="-30">
                <a:latin typeface="Lucida Sans"/>
                <a:cs typeface="Lucida Sans"/>
              </a:rPr>
              <a:t>・≥</a:t>
            </a:r>
            <a:r>
              <a:rPr dirty="0" sz="400" spc="-20">
                <a:latin typeface="Lucida Sans"/>
                <a:cs typeface="Lucida Sans"/>
              </a:rPr>
              <a:t>128</a:t>
            </a:r>
            <a:endParaRPr sz="400">
              <a:latin typeface="Lucida Sans"/>
              <a:cs typeface="Lucida Sans"/>
            </a:endParaRPr>
          </a:p>
          <a:p>
            <a:pPr algn="ctr" marL="27305">
              <a:lnSpc>
                <a:spcPct val="100000"/>
              </a:lnSpc>
              <a:spcBef>
                <a:spcPts val="300"/>
              </a:spcBef>
            </a:pPr>
            <a:r>
              <a:rPr dirty="0" sz="450" spc="-50">
                <a:latin typeface="Lucida Sans"/>
                <a:cs typeface="Lucida Sans"/>
              </a:rPr>
              <a:t>Y</a:t>
            </a:r>
            <a:endParaRPr sz="450">
              <a:latin typeface="Lucida Sans"/>
              <a:cs typeface="Lucida Sans"/>
            </a:endParaRPr>
          </a:p>
        </p:txBody>
      </p:sp>
      <p:sp>
        <p:nvSpPr>
          <p:cNvPr id="357" name="object 357" descr=""/>
          <p:cNvSpPr txBox="1"/>
          <p:nvPr/>
        </p:nvSpPr>
        <p:spPr>
          <a:xfrm>
            <a:off x="1482976" y="2312097"/>
            <a:ext cx="359410" cy="2489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490"/>
              </a:lnSpc>
              <a:spcBef>
                <a:spcPts val="125"/>
              </a:spcBef>
            </a:pPr>
            <a:r>
              <a:rPr dirty="0" sz="450" spc="-50">
                <a:latin typeface="Lucida Sans"/>
                <a:cs typeface="Lucida Sans"/>
              </a:rPr>
              <a:t>N</a:t>
            </a:r>
            <a:endParaRPr sz="450">
              <a:latin typeface="Lucida Sans"/>
              <a:cs typeface="Lucida Sans"/>
            </a:endParaRPr>
          </a:p>
          <a:p>
            <a:pPr marL="12700">
              <a:lnSpc>
                <a:spcPts val="430"/>
              </a:lnSpc>
            </a:pPr>
            <a:r>
              <a:rPr dirty="0" sz="400" spc="-25">
                <a:latin typeface="Lucida Sans"/>
                <a:cs typeface="Lucida Sans"/>
              </a:rPr>
              <a:t>Ne</a:t>
            </a:r>
            <a:r>
              <a:rPr dirty="0" sz="400" spc="-30">
                <a:latin typeface="Lucida Sans"/>
                <a:cs typeface="Lucida Sans"/>
              </a:rPr>
              <a:t>・≥</a:t>
            </a:r>
            <a:r>
              <a:rPr dirty="0" sz="400" spc="-20">
                <a:latin typeface="Lucida Sans"/>
                <a:cs typeface="Lucida Sans"/>
              </a:rPr>
              <a:t>128</a:t>
            </a:r>
            <a:endParaRPr sz="400">
              <a:latin typeface="Lucida Sans"/>
              <a:cs typeface="Lucida Sans"/>
            </a:endParaRPr>
          </a:p>
          <a:p>
            <a:pPr algn="ctr" marL="20320">
              <a:lnSpc>
                <a:spcPct val="100000"/>
              </a:lnSpc>
              <a:spcBef>
                <a:spcPts val="270"/>
              </a:spcBef>
            </a:pPr>
            <a:r>
              <a:rPr dirty="0" sz="450" spc="-50">
                <a:latin typeface="Lucida Sans"/>
                <a:cs typeface="Lucida Sans"/>
              </a:rPr>
              <a:t>Y</a:t>
            </a:r>
            <a:endParaRPr sz="450">
              <a:latin typeface="Lucida Sans"/>
              <a:cs typeface="Lucida Sans"/>
            </a:endParaRPr>
          </a:p>
        </p:txBody>
      </p:sp>
      <p:sp>
        <p:nvSpPr>
          <p:cNvPr id="358" name="object 358" descr=""/>
          <p:cNvSpPr txBox="1"/>
          <p:nvPr/>
        </p:nvSpPr>
        <p:spPr>
          <a:xfrm>
            <a:off x="1288122" y="1143350"/>
            <a:ext cx="27432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Jackhmmer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359" name="object 359" descr=""/>
          <p:cNvSpPr txBox="1"/>
          <p:nvPr/>
        </p:nvSpPr>
        <p:spPr>
          <a:xfrm>
            <a:off x="1898574" y="1143350"/>
            <a:ext cx="248285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HMMbuild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360" name="object 360" descr=""/>
          <p:cNvSpPr txBox="1"/>
          <p:nvPr/>
        </p:nvSpPr>
        <p:spPr>
          <a:xfrm>
            <a:off x="1884814" y="1440057"/>
            <a:ext cx="28194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HMMsearch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361" name="object 361" descr=""/>
          <p:cNvSpPr txBox="1"/>
          <p:nvPr/>
        </p:nvSpPr>
        <p:spPr>
          <a:xfrm>
            <a:off x="1999335" y="1015316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2090B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29845" marR="31750" indent="13335">
              <a:lnSpc>
                <a:spcPts val="430"/>
              </a:lnSpc>
              <a:spcBef>
                <a:spcPts val="50"/>
              </a:spcBef>
            </a:pP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Jackhmmer</a:t>
            </a:r>
            <a:r>
              <a:rPr dirty="0" sz="400" spc="50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HHblits</a:t>
            </a:r>
            <a:r>
              <a:rPr dirty="0" sz="400" spc="2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25">
                <a:solidFill>
                  <a:srgbClr val="02090B"/>
                </a:solidFill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62" name="object 362" descr=""/>
          <p:cNvSpPr txBox="1"/>
          <p:nvPr/>
        </p:nvSpPr>
        <p:spPr>
          <a:xfrm>
            <a:off x="1968728" y="1602743"/>
            <a:ext cx="436245" cy="85725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50"/>
              </a:spcBef>
            </a:pPr>
            <a:r>
              <a:rPr dirty="0" sz="400" spc="-10">
                <a:latin typeface="Lucida Sans"/>
                <a:cs typeface="Lucida Sans"/>
              </a:rPr>
              <a:t>Metaclust</a:t>
            </a:r>
            <a:endParaRPr sz="400">
              <a:latin typeface="Lucida Sans"/>
              <a:cs typeface="Lucida Sans"/>
            </a:endParaRPr>
          </a:p>
        </p:txBody>
      </p:sp>
      <p:pic>
        <p:nvPicPr>
          <p:cNvPr id="363" name="object 36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01850" y="1244820"/>
            <a:ext cx="564337" cy="194995"/>
          </a:xfrm>
          <a:prstGeom prst="rect">
            <a:avLst/>
          </a:prstGeom>
        </p:spPr>
      </p:pic>
      <p:sp>
        <p:nvSpPr>
          <p:cNvPr id="364" name="object 364" descr=""/>
          <p:cNvSpPr txBox="1"/>
          <p:nvPr/>
        </p:nvSpPr>
        <p:spPr>
          <a:xfrm>
            <a:off x="2315794" y="1240962"/>
            <a:ext cx="150495" cy="85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" spc="-25">
                <a:latin typeface="Lucida Sans"/>
                <a:cs typeface="Lucida Sans"/>
              </a:rPr>
              <a:t>HMM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365" name="object 365" descr=""/>
          <p:cNvGrpSpPr/>
          <p:nvPr/>
        </p:nvGrpSpPr>
        <p:grpSpPr>
          <a:xfrm>
            <a:off x="1374698" y="1212101"/>
            <a:ext cx="436245" cy="323215"/>
            <a:chOff x="1374698" y="1212101"/>
            <a:chExt cx="436245" cy="323215"/>
          </a:xfrm>
        </p:grpSpPr>
        <p:pic>
          <p:nvPicPr>
            <p:cNvPr id="366" name="object 36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7088" y="1212101"/>
              <a:ext cx="326134" cy="323074"/>
            </a:xfrm>
            <a:prstGeom prst="rect">
              <a:avLst/>
            </a:prstGeom>
          </p:spPr>
        </p:pic>
        <p:sp>
          <p:nvSpPr>
            <p:cNvPr id="367" name="object 367" descr=""/>
            <p:cNvSpPr/>
            <p:nvPr/>
          </p:nvSpPr>
          <p:spPr>
            <a:xfrm>
              <a:off x="1473640" y="130383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1473640" y="130383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1473640" y="1271000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1473640" y="1271000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1473640" y="123742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1473640" y="123742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1473640" y="136838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1473640" y="136838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1473640" y="133554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1473640" y="1431486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1473640" y="1431486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1473640" y="1398652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1473640" y="1398652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1374698" y="1308303"/>
              <a:ext cx="436245" cy="85725"/>
            </a:xfrm>
            <a:custGeom>
              <a:avLst/>
              <a:gdLst/>
              <a:ahLst/>
              <a:cxnLst/>
              <a:rect l="l" t="t" r="r" b="b"/>
              <a:pathLst>
                <a:path w="436244" h="85725">
                  <a:moveTo>
                    <a:pt x="436092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36092" y="85369"/>
                  </a:lnTo>
                  <a:lnTo>
                    <a:pt x="436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1" name="object 381" descr=""/>
          <p:cNvSpPr txBox="1"/>
          <p:nvPr/>
        </p:nvSpPr>
        <p:spPr>
          <a:xfrm>
            <a:off x="1374698" y="1308307"/>
            <a:ext cx="43624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109855">
              <a:lnSpc>
                <a:spcPct val="100000"/>
              </a:lnSpc>
              <a:spcBef>
                <a:spcPts val="70"/>
              </a:spcBef>
            </a:pPr>
            <a:r>
              <a:rPr dirty="0" sz="400" spc="-10">
                <a:latin typeface="Lucida Sans"/>
                <a:cs typeface="Lucida Sans"/>
              </a:rPr>
              <a:t>Uniref90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82" name="object 382" descr=""/>
          <p:cNvSpPr/>
          <p:nvPr/>
        </p:nvSpPr>
        <p:spPr>
          <a:xfrm>
            <a:off x="1407414" y="2111011"/>
            <a:ext cx="370205" cy="121920"/>
          </a:xfrm>
          <a:custGeom>
            <a:avLst/>
            <a:gdLst/>
            <a:ahLst/>
            <a:cxnLst/>
            <a:rect l="l" t="t" r="r" b="b"/>
            <a:pathLst>
              <a:path w="370205" h="121919">
                <a:moveTo>
                  <a:pt x="369887" y="121920"/>
                </a:moveTo>
                <a:lnTo>
                  <a:pt x="0" y="121920"/>
                </a:lnTo>
                <a:lnTo>
                  <a:pt x="0" y="0"/>
                </a:lnTo>
                <a:lnTo>
                  <a:pt x="369887" y="0"/>
                </a:lnTo>
                <a:lnTo>
                  <a:pt x="369887" y="121920"/>
                </a:lnTo>
                <a:close/>
              </a:path>
            </a:pathLst>
          </a:custGeom>
          <a:ln w="101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 descr=""/>
          <p:cNvSpPr txBox="1"/>
          <p:nvPr/>
        </p:nvSpPr>
        <p:spPr>
          <a:xfrm>
            <a:off x="1407414" y="2111007"/>
            <a:ext cx="370205" cy="1219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36195">
              <a:lnSpc>
                <a:spcPts val="430"/>
              </a:lnSpc>
            </a:pPr>
            <a:r>
              <a:rPr dirty="0" sz="400" spc="-10">
                <a:latin typeface="Lucida Sans"/>
                <a:cs typeface="Lucida Sans"/>
              </a:rPr>
              <a:t>Jackhmmer</a:t>
            </a:r>
            <a:endParaRPr sz="400">
              <a:latin typeface="Lucida Sans"/>
              <a:cs typeface="Lucida Sans"/>
            </a:endParaRPr>
          </a:p>
          <a:p>
            <a:pPr marL="22225">
              <a:lnSpc>
                <a:spcPts val="475"/>
              </a:lnSpc>
            </a:pPr>
            <a:r>
              <a:rPr dirty="0" sz="400" spc="-10">
                <a:latin typeface="Lucida Sans"/>
                <a:cs typeface="Lucida Sans"/>
              </a:rPr>
              <a:t>HHblits</a:t>
            </a:r>
            <a:r>
              <a:rPr dirty="0" sz="400" spc="2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384" name="object 384" descr=""/>
          <p:cNvSpPr txBox="1"/>
          <p:nvPr/>
        </p:nvSpPr>
        <p:spPr>
          <a:xfrm>
            <a:off x="820813" y="1015318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1125">
              <a:lnSpc>
                <a:spcPts val="450"/>
              </a:lnSpc>
            </a:pPr>
            <a:r>
              <a:rPr dirty="0" sz="400" spc="-10">
                <a:latin typeface="Lucida Sans"/>
                <a:cs typeface="Lucida Sans"/>
              </a:rPr>
              <a:t>Query</a:t>
            </a:r>
            <a:endParaRPr sz="400">
              <a:latin typeface="Lucida Sans"/>
              <a:cs typeface="Lucida Sans"/>
            </a:endParaRPr>
          </a:p>
          <a:p>
            <a:pPr marL="67945">
              <a:lnSpc>
                <a:spcPts val="475"/>
              </a:lnSpc>
            </a:pPr>
            <a:r>
              <a:rPr dirty="0" sz="400" spc="-10">
                <a:latin typeface="Lucida Sans"/>
                <a:cs typeface="Lucida Sans"/>
              </a:rPr>
              <a:t>sequence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385" name="object 385" descr=""/>
          <p:cNvGrpSpPr/>
          <p:nvPr/>
        </p:nvGrpSpPr>
        <p:grpSpPr>
          <a:xfrm>
            <a:off x="982521" y="1051558"/>
            <a:ext cx="1229360" cy="1578610"/>
            <a:chOff x="982521" y="1051558"/>
            <a:chExt cx="1229360" cy="1578610"/>
          </a:xfrm>
        </p:grpSpPr>
        <p:sp>
          <p:nvSpPr>
            <p:cNvPr id="386" name="object 386" descr=""/>
            <p:cNvSpPr/>
            <p:nvPr/>
          </p:nvSpPr>
          <p:spPr>
            <a:xfrm>
              <a:off x="1007235" y="2496370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w="0"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982521" y="256196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2186885" y="2503902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w="0"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2162172" y="256949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1262542" y="1076273"/>
              <a:ext cx="113664" cy="0"/>
            </a:xfrm>
            <a:custGeom>
              <a:avLst/>
              <a:gdLst/>
              <a:ahLst/>
              <a:cxnLst/>
              <a:rect l="l" t="t" r="r" b="b"/>
              <a:pathLst>
                <a:path w="113665" h="0">
                  <a:moveTo>
                    <a:pt x="0" y="0"/>
                  </a:moveTo>
                  <a:lnTo>
                    <a:pt x="113296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1358276" y="1051558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59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1859227" y="1078783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 h="0">
                  <a:moveTo>
                    <a:pt x="0" y="0"/>
                  </a:moveTo>
                  <a:lnTo>
                    <a:pt x="9864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1940300" y="1054069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4" name="object 394" descr=""/>
          <p:cNvSpPr txBox="1"/>
          <p:nvPr/>
        </p:nvSpPr>
        <p:spPr>
          <a:xfrm>
            <a:off x="1432300" y="835795"/>
            <a:ext cx="237490" cy="116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00" spc="-20">
                <a:latin typeface="Lucida Sans"/>
                <a:cs typeface="Lucida Sans"/>
              </a:rPr>
              <a:t>dMSA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395" name="object 395" descr=""/>
          <p:cNvSpPr txBox="1"/>
          <p:nvPr/>
        </p:nvSpPr>
        <p:spPr>
          <a:xfrm>
            <a:off x="3573279" y="835795"/>
            <a:ext cx="237490" cy="116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00" spc="-20">
                <a:latin typeface="Lucida Sans"/>
                <a:cs typeface="Lucida Sans"/>
              </a:rPr>
              <a:t>qMSA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396" name="object 396" descr=""/>
          <p:cNvGrpSpPr/>
          <p:nvPr/>
        </p:nvGrpSpPr>
        <p:grpSpPr>
          <a:xfrm>
            <a:off x="2634272" y="951255"/>
            <a:ext cx="2345055" cy="1621155"/>
            <a:chOff x="2634272" y="951255"/>
            <a:chExt cx="2345055" cy="1621155"/>
          </a:xfrm>
        </p:grpSpPr>
        <p:sp>
          <p:nvSpPr>
            <p:cNvPr id="397" name="object 397" descr=""/>
            <p:cNvSpPr/>
            <p:nvPr/>
          </p:nvSpPr>
          <p:spPr>
            <a:xfrm>
              <a:off x="3747274" y="951255"/>
              <a:ext cx="579120" cy="1621155"/>
            </a:xfrm>
            <a:custGeom>
              <a:avLst/>
              <a:gdLst/>
              <a:ahLst/>
              <a:cxnLst/>
              <a:rect l="l" t="t" r="r" b="b"/>
              <a:pathLst>
                <a:path w="579120" h="1621155">
                  <a:moveTo>
                    <a:pt x="578650" y="0"/>
                  </a:moveTo>
                  <a:lnTo>
                    <a:pt x="0" y="0"/>
                  </a:lnTo>
                  <a:lnTo>
                    <a:pt x="0" y="1620659"/>
                  </a:lnTo>
                  <a:lnTo>
                    <a:pt x="578650" y="1620659"/>
                  </a:lnTo>
                  <a:lnTo>
                    <a:pt x="578650" y="0"/>
                  </a:lnTo>
                  <a:close/>
                </a:path>
              </a:pathLst>
            </a:custGeom>
            <a:solidFill>
              <a:srgbClr val="99005B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2634272" y="951255"/>
              <a:ext cx="475615" cy="1621155"/>
            </a:xfrm>
            <a:custGeom>
              <a:avLst/>
              <a:gdLst/>
              <a:ahLst/>
              <a:cxnLst/>
              <a:rect l="l" t="t" r="r" b="b"/>
              <a:pathLst>
                <a:path w="475614" h="1621155">
                  <a:moveTo>
                    <a:pt x="475145" y="0"/>
                  </a:moveTo>
                  <a:lnTo>
                    <a:pt x="0" y="0"/>
                  </a:lnTo>
                  <a:lnTo>
                    <a:pt x="0" y="1620659"/>
                  </a:lnTo>
                  <a:lnTo>
                    <a:pt x="475145" y="1620659"/>
                  </a:lnTo>
                  <a:lnTo>
                    <a:pt x="475145" y="0"/>
                  </a:lnTo>
                  <a:close/>
                </a:path>
              </a:pathLst>
            </a:custGeom>
            <a:solidFill>
              <a:srgbClr val="E6D123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4366729" y="951255"/>
              <a:ext cx="612140" cy="1621155"/>
            </a:xfrm>
            <a:custGeom>
              <a:avLst/>
              <a:gdLst/>
              <a:ahLst/>
              <a:cxnLst/>
              <a:rect l="l" t="t" r="r" b="b"/>
              <a:pathLst>
                <a:path w="612139" h="1621155">
                  <a:moveTo>
                    <a:pt x="612140" y="0"/>
                  </a:moveTo>
                  <a:lnTo>
                    <a:pt x="0" y="0"/>
                  </a:lnTo>
                  <a:lnTo>
                    <a:pt x="0" y="1620659"/>
                  </a:lnTo>
                  <a:lnTo>
                    <a:pt x="612140" y="1620659"/>
                  </a:lnTo>
                  <a:lnTo>
                    <a:pt x="612140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3153638" y="951255"/>
              <a:ext cx="550545" cy="1621155"/>
            </a:xfrm>
            <a:custGeom>
              <a:avLst/>
              <a:gdLst/>
              <a:ahLst/>
              <a:cxnLst/>
              <a:rect l="l" t="t" r="r" b="b"/>
              <a:pathLst>
                <a:path w="550545" h="1621155">
                  <a:moveTo>
                    <a:pt x="550087" y="0"/>
                  </a:moveTo>
                  <a:lnTo>
                    <a:pt x="0" y="0"/>
                  </a:lnTo>
                  <a:lnTo>
                    <a:pt x="0" y="1620659"/>
                  </a:lnTo>
                  <a:lnTo>
                    <a:pt x="550087" y="1620659"/>
                  </a:lnTo>
                  <a:lnTo>
                    <a:pt x="550087" y="0"/>
                  </a:lnTo>
                  <a:close/>
                </a:path>
              </a:pathLst>
            </a:custGeom>
            <a:solidFill>
              <a:srgbClr val="00A44A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1" name="object 40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40808" y="1516900"/>
              <a:ext cx="323086" cy="323075"/>
            </a:xfrm>
            <a:prstGeom prst="rect">
              <a:avLst/>
            </a:prstGeom>
          </p:spPr>
        </p:pic>
        <p:pic>
          <p:nvPicPr>
            <p:cNvPr id="402" name="object 40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2616" y="1537345"/>
              <a:ext cx="244703" cy="243791"/>
            </a:xfrm>
            <a:prstGeom prst="rect">
              <a:avLst/>
            </a:prstGeom>
          </p:spPr>
        </p:pic>
        <p:pic>
          <p:nvPicPr>
            <p:cNvPr id="403" name="object 40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33344" y="1364501"/>
              <a:ext cx="323075" cy="323074"/>
            </a:xfrm>
            <a:prstGeom prst="rect">
              <a:avLst/>
            </a:prstGeom>
          </p:spPr>
        </p:pic>
        <p:pic>
          <p:nvPicPr>
            <p:cNvPr id="404" name="object 40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55783" y="1386690"/>
              <a:ext cx="244703" cy="243788"/>
            </a:xfrm>
            <a:prstGeom prst="rect">
              <a:avLst/>
            </a:prstGeom>
          </p:spPr>
        </p:pic>
      </p:grpSp>
      <p:sp>
        <p:nvSpPr>
          <p:cNvPr id="405" name="object 405" descr=""/>
          <p:cNvSpPr txBox="1"/>
          <p:nvPr/>
        </p:nvSpPr>
        <p:spPr>
          <a:xfrm>
            <a:off x="2660091" y="1456389"/>
            <a:ext cx="436245" cy="85725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762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60"/>
              </a:spcBef>
            </a:pPr>
            <a:r>
              <a:rPr dirty="0" sz="400" spc="-10">
                <a:latin typeface="Lucida Sans"/>
                <a:cs typeface="Lucida Sans"/>
              </a:rPr>
              <a:t>UniRef30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406" name="object 406" descr=""/>
          <p:cNvGrpSpPr/>
          <p:nvPr/>
        </p:nvGrpSpPr>
        <p:grpSpPr>
          <a:xfrm>
            <a:off x="3233140" y="1772933"/>
            <a:ext cx="466725" cy="323215"/>
            <a:chOff x="3233140" y="1772933"/>
            <a:chExt cx="466725" cy="323215"/>
          </a:xfrm>
        </p:grpSpPr>
        <p:pic>
          <p:nvPicPr>
            <p:cNvPr id="407" name="object 40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24656" y="1772933"/>
              <a:ext cx="323086" cy="323075"/>
            </a:xfrm>
            <a:prstGeom prst="rect">
              <a:avLst/>
            </a:prstGeom>
          </p:spPr>
        </p:pic>
        <p:sp>
          <p:nvSpPr>
            <p:cNvPr id="408" name="object 408" descr=""/>
            <p:cNvSpPr/>
            <p:nvPr/>
          </p:nvSpPr>
          <p:spPr>
            <a:xfrm>
              <a:off x="3348824" y="186465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3348824" y="186465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3348824" y="1831825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3348824" y="1831825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3348824" y="1798254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3348824" y="1798254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3348824" y="192920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3348824" y="192920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3348824" y="199231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3348824" y="199231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3348824" y="195947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3348824" y="195947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3233140" y="1873263"/>
              <a:ext cx="466725" cy="85725"/>
            </a:xfrm>
            <a:custGeom>
              <a:avLst/>
              <a:gdLst/>
              <a:ahLst/>
              <a:cxnLst/>
              <a:rect l="l" t="t" r="r" b="b"/>
              <a:pathLst>
                <a:path w="466725" h="85725">
                  <a:moveTo>
                    <a:pt x="466166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66166" y="85369"/>
                  </a:lnTo>
                  <a:lnTo>
                    <a:pt x="466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1" name="object 421" descr=""/>
          <p:cNvSpPr txBox="1"/>
          <p:nvPr/>
        </p:nvSpPr>
        <p:spPr>
          <a:xfrm>
            <a:off x="3233140" y="1873266"/>
            <a:ext cx="46672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wrap="square" lIns="0" tIns="8255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65"/>
              </a:spcBef>
            </a:pP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dirty="0" sz="400" spc="1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422" name="object 422" descr=""/>
          <p:cNvGrpSpPr/>
          <p:nvPr/>
        </p:nvGrpSpPr>
        <p:grpSpPr>
          <a:xfrm>
            <a:off x="4450663" y="2044205"/>
            <a:ext cx="463550" cy="323215"/>
            <a:chOff x="4450663" y="2044205"/>
            <a:chExt cx="463550" cy="323215"/>
          </a:xfrm>
        </p:grpSpPr>
        <p:pic>
          <p:nvPicPr>
            <p:cNvPr id="423" name="object 4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37760" y="2044205"/>
              <a:ext cx="323086" cy="323075"/>
            </a:xfrm>
            <a:prstGeom prst="rect">
              <a:avLst/>
            </a:prstGeom>
          </p:spPr>
        </p:pic>
        <p:sp>
          <p:nvSpPr>
            <p:cNvPr id="424" name="object 424" descr=""/>
            <p:cNvSpPr/>
            <p:nvPr/>
          </p:nvSpPr>
          <p:spPr>
            <a:xfrm>
              <a:off x="4563030" y="21347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4563030" y="21347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4563030" y="210196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4563030" y="210196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4563030" y="206839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4563030" y="206839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4563030" y="219934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4563030" y="219934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4563030" y="226244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4563030" y="2262449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4563030" y="2229617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4563030" y="2229617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4450663" y="2143391"/>
              <a:ext cx="463550" cy="85725"/>
            </a:xfrm>
            <a:custGeom>
              <a:avLst/>
              <a:gdLst/>
              <a:ahLst/>
              <a:cxnLst/>
              <a:rect l="l" t="t" r="r" b="b"/>
              <a:pathLst>
                <a:path w="463550" h="85725">
                  <a:moveTo>
                    <a:pt x="463397" y="0"/>
                  </a:moveTo>
                  <a:lnTo>
                    <a:pt x="0" y="0"/>
                  </a:lnTo>
                  <a:lnTo>
                    <a:pt x="0" y="85382"/>
                  </a:lnTo>
                  <a:lnTo>
                    <a:pt x="463397" y="85382"/>
                  </a:lnTo>
                  <a:lnTo>
                    <a:pt x="463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7" name="object 437" descr=""/>
          <p:cNvSpPr txBox="1"/>
          <p:nvPr/>
        </p:nvSpPr>
        <p:spPr>
          <a:xfrm>
            <a:off x="4450669" y="2143685"/>
            <a:ext cx="463550" cy="85090"/>
          </a:xfrm>
          <a:prstGeom prst="rect">
            <a:avLst/>
          </a:prstGeom>
          <a:ln w="10134">
            <a:solidFill>
              <a:srgbClr val="02090B"/>
            </a:solidFill>
          </a:ln>
        </p:spPr>
        <p:txBody>
          <a:bodyPr wrap="square" lIns="0" tIns="825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65"/>
              </a:spcBef>
            </a:pP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dirty="0" sz="400" spc="1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38" name="object 438" descr=""/>
          <p:cNvSpPr txBox="1"/>
          <p:nvPr/>
        </p:nvSpPr>
        <p:spPr>
          <a:xfrm>
            <a:off x="3278315" y="1020275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2090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060">
              <a:lnSpc>
                <a:spcPts val="450"/>
              </a:lnSpc>
            </a:pPr>
            <a:r>
              <a:rPr dirty="0" sz="400" spc="-10">
                <a:latin typeface="Lucida Sans"/>
                <a:cs typeface="Lucida Sans"/>
              </a:rPr>
              <a:t>Query</a:t>
            </a:r>
            <a:endParaRPr sz="400">
              <a:latin typeface="Lucida Sans"/>
              <a:cs typeface="Lucida Sans"/>
            </a:endParaRPr>
          </a:p>
          <a:p>
            <a:pPr marL="55880">
              <a:lnSpc>
                <a:spcPts val="475"/>
              </a:lnSpc>
            </a:pPr>
            <a:r>
              <a:rPr dirty="0" sz="400" spc="-10">
                <a:latin typeface="Lucida Sans"/>
                <a:cs typeface="Lucida Sans"/>
              </a:rPr>
              <a:t>sequence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39" name="object 439" descr=""/>
          <p:cNvSpPr txBox="1"/>
          <p:nvPr/>
        </p:nvSpPr>
        <p:spPr>
          <a:xfrm>
            <a:off x="4494047" y="1861087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 marL="70485" marR="46990" indent="-41275">
              <a:lnSpc>
                <a:spcPts val="470"/>
              </a:lnSpc>
              <a:spcBef>
                <a:spcPts val="20"/>
              </a:spcBef>
            </a:pPr>
            <a:r>
              <a:rPr dirty="0" sz="400" spc="-10">
                <a:latin typeface="Lucida Sans"/>
                <a:cs typeface="Lucida Sans"/>
              </a:rPr>
              <a:t>HMMsearch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>
                <a:latin typeface="Lucida Sans"/>
                <a:cs typeface="Lucida Sans"/>
              </a:rPr>
              <a:t>Raw</a:t>
            </a:r>
            <a:r>
              <a:rPr dirty="0" sz="400" spc="-25">
                <a:latin typeface="Lucida Sans"/>
                <a:cs typeface="Lucida Sans"/>
              </a:rPr>
              <a:t> </a:t>
            </a:r>
            <a:r>
              <a:rPr dirty="0" sz="400" spc="-2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440" name="object 440" descr=""/>
          <p:cNvGrpSpPr/>
          <p:nvPr/>
        </p:nvGrpSpPr>
        <p:grpSpPr>
          <a:xfrm>
            <a:off x="2686634" y="1852413"/>
            <a:ext cx="380365" cy="132080"/>
            <a:chOff x="2686634" y="1852413"/>
            <a:chExt cx="380365" cy="132080"/>
          </a:xfrm>
        </p:grpSpPr>
        <p:sp>
          <p:nvSpPr>
            <p:cNvPr id="441" name="object 441" descr=""/>
            <p:cNvSpPr/>
            <p:nvPr/>
          </p:nvSpPr>
          <p:spPr>
            <a:xfrm>
              <a:off x="2691714" y="1857489"/>
              <a:ext cx="370205" cy="121920"/>
            </a:xfrm>
            <a:custGeom>
              <a:avLst/>
              <a:gdLst/>
              <a:ahLst/>
              <a:cxnLst/>
              <a:rect l="l" t="t" r="r" b="b"/>
              <a:pathLst>
                <a:path w="370205" h="121919">
                  <a:moveTo>
                    <a:pt x="369887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369887" y="121920"/>
                  </a:lnTo>
                  <a:lnTo>
                    <a:pt x="369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2691714" y="1857493"/>
              <a:ext cx="370205" cy="121920"/>
            </a:xfrm>
            <a:custGeom>
              <a:avLst/>
              <a:gdLst/>
              <a:ahLst/>
              <a:cxnLst/>
              <a:rect l="l" t="t" r="r" b="b"/>
              <a:pathLst>
                <a:path w="370205" h="121919">
                  <a:moveTo>
                    <a:pt x="369887" y="121920"/>
                  </a:moveTo>
                  <a:lnTo>
                    <a:pt x="0" y="121920"/>
                  </a:lnTo>
                  <a:lnTo>
                    <a:pt x="0" y="0"/>
                  </a:lnTo>
                  <a:lnTo>
                    <a:pt x="369887" y="0"/>
                  </a:lnTo>
                  <a:lnTo>
                    <a:pt x="369887" y="121920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3" name="object 443" descr=""/>
          <p:cNvSpPr txBox="1"/>
          <p:nvPr/>
        </p:nvSpPr>
        <p:spPr>
          <a:xfrm>
            <a:off x="2744729" y="1844271"/>
            <a:ext cx="231775" cy="146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4295" marR="5080" indent="-62230">
              <a:lnSpc>
                <a:spcPct val="100000"/>
              </a:lnSpc>
              <a:spcBef>
                <a:spcPts val="95"/>
              </a:spcBef>
            </a:pPr>
            <a:r>
              <a:rPr dirty="0" sz="400" spc="-20">
                <a:latin typeface="Lucida Sans"/>
                <a:cs typeface="Lucida Sans"/>
              </a:rPr>
              <a:t>HHblits2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44" name="object 444" descr=""/>
          <p:cNvSpPr txBox="1"/>
          <p:nvPr/>
        </p:nvSpPr>
        <p:spPr>
          <a:xfrm>
            <a:off x="3278314" y="1591238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 marL="76200" marR="36195" indent="-27305">
              <a:lnSpc>
                <a:spcPts val="470"/>
              </a:lnSpc>
              <a:spcBef>
                <a:spcPts val="5"/>
              </a:spcBef>
            </a:pPr>
            <a:r>
              <a:rPr dirty="0" sz="400" spc="-10">
                <a:latin typeface="Lucida Sans"/>
                <a:cs typeface="Lucida Sans"/>
              </a:rPr>
              <a:t>Jackhmmer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>
                <a:latin typeface="Lucida Sans"/>
                <a:cs typeface="Lucida Sans"/>
              </a:rPr>
              <a:t>Raw</a:t>
            </a:r>
            <a:r>
              <a:rPr dirty="0" sz="400" spc="-25">
                <a:latin typeface="Lucida Sans"/>
                <a:cs typeface="Lucida Sans"/>
              </a:rPr>
              <a:t> </a:t>
            </a:r>
            <a:r>
              <a:rPr dirty="0" sz="400" spc="-2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45" name="object 445" descr=""/>
          <p:cNvSpPr txBox="1"/>
          <p:nvPr/>
        </p:nvSpPr>
        <p:spPr>
          <a:xfrm>
            <a:off x="4494047" y="2383070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6830" marR="24765">
              <a:lnSpc>
                <a:spcPts val="470"/>
              </a:lnSpc>
            </a:pPr>
            <a:r>
              <a:rPr dirty="0" sz="400" spc="-10">
                <a:latin typeface="Lucida Sans"/>
                <a:cs typeface="Lucida Sans"/>
              </a:rPr>
              <a:t>HMMsearch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10">
                <a:latin typeface="Lucida Sans"/>
                <a:cs typeface="Lucida Sans"/>
              </a:rPr>
              <a:t>HHblits</a:t>
            </a:r>
            <a:r>
              <a:rPr dirty="0" sz="400" spc="2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446" name="object 446" descr=""/>
          <p:cNvGrpSpPr/>
          <p:nvPr/>
        </p:nvGrpSpPr>
        <p:grpSpPr>
          <a:xfrm>
            <a:off x="2707756" y="1128606"/>
            <a:ext cx="1998980" cy="1499870"/>
            <a:chOff x="2707756" y="1128606"/>
            <a:chExt cx="1998980" cy="1499870"/>
          </a:xfrm>
        </p:grpSpPr>
        <p:sp>
          <p:nvSpPr>
            <p:cNvPr id="447" name="object 447" descr=""/>
            <p:cNvSpPr/>
            <p:nvPr/>
          </p:nvSpPr>
          <p:spPr>
            <a:xfrm>
              <a:off x="2712836" y="2333764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168694" y="0"/>
                  </a:moveTo>
                  <a:lnTo>
                    <a:pt x="0" y="84658"/>
                  </a:lnTo>
                  <a:lnTo>
                    <a:pt x="166204" y="164414"/>
                  </a:lnTo>
                  <a:lnTo>
                    <a:pt x="334899" y="79756"/>
                  </a:lnTo>
                  <a:lnTo>
                    <a:pt x="16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2712836" y="2333764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80" h="164464">
                  <a:moveTo>
                    <a:pt x="334899" y="79756"/>
                  </a:moveTo>
                  <a:lnTo>
                    <a:pt x="166204" y="164414"/>
                  </a:lnTo>
                  <a:lnTo>
                    <a:pt x="0" y="84658"/>
                  </a:lnTo>
                  <a:lnTo>
                    <a:pt x="168694" y="0"/>
                  </a:lnTo>
                  <a:lnTo>
                    <a:pt x="334899" y="79756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3302487" y="2337896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79" h="164464">
                  <a:moveTo>
                    <a:pt x="168694" y="0"/>
                  </a:moveTo>
                  <a:lnTo>
                    <a:pt x="0" y="84645"/>
                  </a:lnTo>
                  <a:lnTo>
                    <a:pt x="166204" y="164401"/>
                  </a:lnTo>
                  <a:lnTo>
                    <a:pt x="334899" y="79743"/>
                  </a:lnTo>
                  <a:lnTo>
                    <a:pt x="16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3302487" y="2337896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79" h="164464">
                  <a:moveTo>
                    <a:pt x="334899" y="79743"/>
                  </a:moveTo>
                  <a:lnTo>
                    <a:pt x="166204" y="164401"/>
                  </a:lnTo>
                  <a:lnTo>
                    <a:pt x="0" y="84645"/>
                  </a:lnTo>
                  <a:lnTo>
                    <a:pt x="168694" y="0"/>
                  </a:lnTo>
                  <a:lnTo>
                    <a:pt x="334899" y="79743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2878136" y="1143786"/>
              <a:ext cx="0" cy="198755"/>
            </a:xfrm>
            <a:custGeom>
              <a:avLst/>
              <a:gdLst/>
              <a:ahLst/>
              <a:cxnLst/>
              <a:rect l="l" t="t" r="r" b="b"/>
              <a:pathLst>
                <a:path w="0" h="198755">
                  <a:moveTo>
                    <a:pt x="0" y="0"/>
                  </a:moveTo>
                  <a:lnTo>
                    <a:pt x="0" y="19875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 descr=""/>
            <p:cNvSpPr/>
            <p:nvPr/>
          </p:nvSpPr>
          <p:spPr>
            <a:xfrm>
              <a:off x="2853421" y="1324974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 descr=""/>
            <p:cNvSpPr/>
            <p:nvPr/>
          </p:nvSpPr>
          <p:spPr>
            <a:xfrm>
              <a:off x="2878136" y="1620982"/>
              <a:ext cx="0" cy="194945"/>
            </a:xfrm>
            <a:custGeom>
              <a:avLst/>
              <a:gdLst/>
              <a:ahLst/>
              <a:cxnLst/>
              <a:rect l="l" t="t" r="r" b="b"/>
              <a:pathLst>
                <a:path w="0" h="194944">
                  <a:moveTo>
                    <a:pt x="0" y="0"/>
                  </a:moveTo>
                  <a:lnTo>
                    <a:pt x="0" y="19455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2853421" y="179797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 descr=""/>
            <p:cNvSpPr/>
            <p:nvPr/>
          </p:nvSpPr>
          <p:spPr>
            <a:xfrm>
              <a:off x="2878136" y="1982038"/>
              <a:ext cx="0" cy="311785"/>
            </a:xfrm>
            <a:custGeom>
              <a:avLst/>
              <a:gdLst/>
              <a:ahLst/>
              <a:cxnLst/>
              <a:rect l="l" t="t" r="r" b="b"/>
              <a:pathLst>
                <a:path w="0" h="311785">
                  <a:moveTo>
                    <a:pt x="0" y="0"/>
                  </a:moveTo>
                  <a:lnTo>
                    <a:pt x="0" y="31131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2853421" y="227578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3466943" y="1138766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w="0" h="60959">
                  <a:moveTo>
                    <a:pt x="0" y="0"/>
                  </a:moveTo>
                  <a:lnTo>
                    <a:pt x="0" y="60693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3442229" y="118189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 descr=""/>
            <p:cNvSpPr/>
            <p:nvPr/>
          </p:nvSpPr>
          <p:spPr>
            <a:xfrm>
              <a:off x="3466943" y="1478587"/>
              <a:ext cx="0" cy="75565"/>
            </a:xfrm>
            <a:custGeom>
              <a:avLst/>
              <a:gdLst/>
              <a:ahLst/>
              <a:cxnLst/>
              <a:rect l="l" t="t" r="r" b="b"/>
              <a:pathLst>
                <a:path w="0" h="75565">
                  <a:moveTo>
                    <a:pt x="0" y="0"/>
                  </a:moveTo>
                  <a:lnTo>
                    <a:pt x="0" y="7545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 descr=""/>
            <p:cNvSpPr/>
            <p:nvPr/>
          </p:nvSpPr>
          <p:spPr>
            <a:xfrm>
              <a:off x="3442229" y="1536472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 descr=""/>
            <p:cNvSpPr/>
            <p:nvPr/>
          </p:nvSpPr>
          <p:spPr>
            <a:xfrm>
              <a:off x="3466943" y="1713246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w="0" h="46355">
                  <a:moveTo>
                    <a:pt x="0" y="0"/>
                  </a:moveTo>
                  <a:lnTo>
                    <a:pt x="0" y="4588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 descr=""/>
            <p:cNvSpPr/>
            <p:nvPr/>
          </p:nvSpPr>
          <p:spPr>
            <a:xfrm>
              <a:off x="3442229" y="1741568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 descr=""/>
            <p:cNvSpPr/>
            <p:nvPr/>
          </p:nvSpPr>
          <p:spPr>
            <a:xfrm>
              <a:off x="3466943" y="2027346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w="0" h="46355">
                  <a:moveTo>
                    <a:pt x="0" y="0"/>
                  </a:moveTo>
                  <a:lnTo>
                    <a:pt x="0" y="4577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 descr=""/>
            <p:cNvSpPr/>
            <p:nvPr/>
          </p:nvSpPr>
          <p:spPr>
            <a:xfrm>
              <a:off x="3442229" y="2055555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 descr=""/>
            <p:cNvSpPr/>
            <p:nvPr/>
          </p:nvSpPr>
          <p:spPr>
            <a:xfrm>
              <a:off x="3466943" y="2237892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w="0" h="60960">
                  <a:moveTo>
                    <a:pt x="0" y="0"/>
                  </a:moveTo>
                  <a:lnTo>
                    <a:pt x="0" y="6095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3442229" y="228128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 descr=""/>
            <p:cNvSpPr/>
            <p:nvPr/>
          </p:nvSpPr>
          <p:spPr>
            <a:xfrm>
              <a:off x="4681604" y="1142187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w="0" h="57784">
                  <a:moveTo>
                    <a:pt x="0" y="0"/>
                  </a:moveTo>
                  <a:lnTo>
                    <a:pt x="0" y="5727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 descr=""/>
            <p:cNvSpPr/>
            <p:nvPr/>
          </p:nvSpPr>
          <p:spPr>
            <a:xfrm>
              <a:off x="4656890" y="118189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 descr=""/>
            <p:cNvSpPr/>
            <p:nvPr/>
          </p:nvSpPr>
          <p:spPr>
            <a:xfrm>
              <a:off x="4681604" y="1439710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w="0" h="52705">
                  <a:moveTo>
                    <a:pt x="0" y="0"/>
                  </a:moveTo>
                  <a:lnTo>
                    <a:pt x="0" y="5269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 descr=""/>
            <p:cNvSpPr/>
            <p:nvPr/>
          </p:nvSpPr>
          <p:spPr>
            <a:xfrm>
              <a:off x="4656890" y="147484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 descr=""/>
            <p:cNvSpPr/>
            <p:nvPr/>
          </p:nvSpPr>
          <p:spPr>
            <a:xfrm>
              <a:off x="4681604" y="1779851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w="0" h="40639">
                  <a:moveTo>
                    <a:pt x="0" y="0"/>
                  </a:moveTo>
                  <a:lnTo>
                    <a:pt x="0" y="4044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 descr=""/>
            <p:cNvSpPr/>
            <p:nvPr/>
          </p:nvSpPr>
          <p:spPr>
            <a:xfrm>
              <a:off x="4656890" y="180272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 descr=""/>
            <p:cNvSpPr/>
            <p:nvPr/>
          </p:nvSpPr>
          <p:spPr>
            <a:xfrm>
              <a:off x="4681604" y="1987828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w="0" h="35560">
                  <a:moveTo>
                    <a:pt x="0" y="0"/>
                  </a:moveTo>
                  <a:lnTo>
                    <a:pt x="0" y="3547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 descr=""/>
            <p:cNvSpPr/>
            <p:nvPr/>
          </p:nvSpPr>
          <p:spPr>
            <a:xfrm>
              <a:off x="4656890" y="200573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4681604" y="2299441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w="0" h="41910">
                  <a:moveTo>
                    <a:pt x="0" y="0"/>
                  </a:moveTo>
                  <a:lnTo>
                    <a:pt x="0" y="4174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 descr=""/>
            <p:cNvSpPr/>
            <p:nvPr/>
          </p:nvSpPr>
          <p:spPr>
            <a:xfrm>
              <a:off x="4656890" y="2323625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 descr=""/>
            <p:cNvSpPr/>
            <p:nvPr/>
          </p:nvSpPr>
          <p:spPr>
            <a:xfrm>
              <a:off x="3062170" y="19145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 descr=""/>
            <p:cNvSpPr/>
            <p:nvPr/>
          </p:nvSpPr>
          <p:spPr>
            <a:xfrm>
              <a:off x="3106507" y="1914514"/>
              <a:ext cx="43815" cy="0"/>
            </a:xfrm>
            <a:custGeom>
              <a:avLst/>
              <a:gdLst/>
              <a:ahLst/>
              <a:cxnLst/>
              <a:rect l="l" t="t" r="r" b="b"/>
              <a:pathLst>
                <a:path w="43814" h="0">
                  <a:moveTo>
                    <a:pt x="0" y="0"/>
                  </a:moveTo>
                  <a:lnTo>
                    <a:pt x="43700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 descr=""/>
            <p:cNvSpPr/>
            <p:nvPr/>
          </p:nvSpPr>
          <p:spPr>
            <a:xfrm>
              <a:off x="3164782" y="19145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 descr=""/>
            <p:cNvSpPr/>
            <p:nvPr/>
          </p:nvSpPr>
          <p:spPr>
            <a:xfrm>
              <a:off x="3162419" y="1889799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 descr=""/>
            <p:cNvSpPr/>
            <p:nvPr/>
          </p:nvSpPr>
          <p:spPr>
            <a:xfrm>
              <a:off x="4256361" y="218596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 descr=""/>
            <p:cNvSpPr/>
            <p:nvPr/>
          </p:nvSpPr>
          <p:spPr>
            <a:xfrm>
              <a:off x="4297015" y="2185962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 h="0">
                  <a:moveTo>
                    <a:pt x="0" y="0"/>
                  </a:moveTo>
                  <a:lnTo>
                    <a:pt x="89103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 descr=""/>
            <p:cNvSpPr/>
            <p:nvPr/>
          </p:nvSpPr>
          <p:spPr>
            <a:xfrm>
              <a:off x="4398840" y="218596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4396478" y="2161248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 descr=""/>
            <p:cNvSpPr/>
            <p:nvPr/>
          </p:nvSpPr>
          <p:spPr>
            <a:xfrm>
              <a:off x="3466943" y="2502293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w="0"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 descr=""/>
            <p:cNvSpPr/>
            <p:nvPr/>
          </p:nvSpPr>
          <p:spPr>
            <a:xfrm>
              <a:off x="3442229" y="256788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7" name="object 487" descr=""/>
          <p:cNvSpPr txBox="1"/>
          <p:nvPr/>
        </p:nvSpPr>
        <p:spPr>
          <a:xfrm>
            <a:off x="2650395" y="1148250"/>
            <a:ext cx="21082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488" name="object 488" descr=""/>
          <p:cNvGrpSpPr/>
          <p:nvPr/>
        </p:nvGrpSpPr>
        <p:grpSpPr>
          <a:xfrm>
            <a:off x="3030650" y="1062625"/>
            <a:ext cx="704215" cy="1369060"/>
            <a:chOff x="3030650" y="1062625"/>
            <a:chExt cx="704215" cy="1369060"/>
          </a:xfrm>
        </p:grpSpPr>
        <p:sp>
          <p:nvSpPr>
            <p:cNvPr id="489" name="object 489" descr=""/>
            <p:cNvSpPr/>
            <p:nvPr/>
          </p:nvSpPr>
          <p:spPr>
            <a:xfrm>
              <a:off x="3040810" y="241069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 h="0">
                  <a:moveTo>
                    <a:pt x="0" y="0"/>
                  </a:moveTo>
                  <a:lnTo>
                    <a:pt x="92633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 descr=""/>
            <p:cNvSpPr/>
            <p:nvPr/>
          </p:nvSpPr>
          <p:spPr>
            <a:xfrm>
              <a:off x="3133440" y="1072785"/>
              <a:ext cx="0" cy="1348740"/>
            </a:xfrm>
            <a:custGeom>
              <a:avLst/>
              <a:gdLst/>
              <a:ahLst/>
              <a:cxnLst/>
              <a:rect l="l" t="t" r="r" b="b"/>
              <a:pathLst>
                <a:path w="0" h="1348739">
                  <a:moveTo>
                    <a:pt x="0" y="0"/>
                  </a:moveTo>
                  <a:lnTo>
                    <a:pt x="0" y="134820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 descr=""/>
            <p:cNvSpPr/>
            <p:nvPr/>
          </p:nvSpPr>
          <p:spPr>
            <a:xfrm>
              <a:off x="3724419" y="1074378"/>
              <a:ext cx="0" cy="1346835"/>
            </a:xfrm>
            <a:custGeom>
              <a:avLst/>
              <a:gdLst/>
              <a:ahLst/>
              <a:cxnLst/>
              <a:rect l="l" t="t" r="r" b="b"/>
              <a:pathLst>
                <a:path w="0" h="1346835">
                  <a:moveTo>
                    <a:pt x="0" y="0"/>
                  </a:moveTo>
                  <a:lnTo>
                    <a:pt x="0" y="134661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2" name="object 492" descr=""/>
          <p:cNvSpPr txBox="1"/>
          <p:nvPr/>
        </p:nvSpPr>
        <p:spPr>
          <a:xfrm>
            <a:off x="3135824" y="1798432"/>
            <a:ext cx="21082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493" name="object 493" descr=""/>
          <p:cNvSpPr/>
          <p:nvPr/>
        </p:nvSpPr>
        <p:spPr>
          <a:xfrm>
            <a:off x="3635071" y="2418481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 h="0">
                <a:moveTo>
                  <a:pt x="0" y="0"/>
                </a:moveTo>
                <a:lnTo>
                  <a:pt x="89344" y="0"/>
                </a:lnTo>
              </a:path>
            </a:pathLst>
          </a:custGeom>
          <a:ln w="202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 descr=""/>
          <p:cNvSpPr txBox="1"/>
          <p:nvPr/>
        </p:nvSpPr>
        <p:spPr>
          <a:xfrm>
            <a:off x="4356575" y="2056028"/>
            <a:ext cx="21082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495" name="object 495" descr=""/>
          <p:cNvSpPr txBox="1"/>
          <p:nvPr/>
        </p:nvSpPr>
        <p:spPr>
          <a:xfrm>
            <a:off x="2764213" y="2309526"/>
            <a:ext cx="342265" cy="1485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500"/>
              </a:lnSpc>
              <a:spcBef>
                <a:spcPts val="125"/>
              </a:spcBef>
            </a:pPr>
            <a:r>
              <a:rPr dirty="0" sz="450" spc="-50">
                <a:latin typeface="Lucida Sans"/>
                <a:cs typeface="Lucida Sans"/>
              </a:rPr>
              <a:t>N</a:t>
            </a:r>
            <a:endParaRPr sz="450">
              <a:latin typeface="Lucida Sans"/>
              <a:cs typeface="Lucida Sans"/>
            </a:endParaRPr>
          </a:p>
          <a:p>
            <a:pPr marL="12700">
              <a:lnSpc>
                <a:spcPts val="440"/>
              </a:lnSpc>
            </a:pPr>
            <a:r>
              <a:rPr dirty="0" sz="400" spc="-25">
                <a:latin typeface="Lucida Sans"/>
                <a:cs typeface="Lucida Sans"/>
              </a:rPr>
              <a:t>Ne</a:t>
            </a:r>
            <a:r>
              <a:rPr dirty="0" sz="400" spc="-30">
                <a:latin typeface="Lucida Sans"/>
                <a:cs typeface="Lucida Sans"/>
              </a:rPr>
              <a:t>・≥</a:t>
            </a:r>
            <a:r>
              <a:rPr dirty="0" sz="400" spc="-20">
                <a:latin typeface="Lucida Sans"/>
                <a:cs typeface="Lucida Sans"/>
              </a:rPr>
              <a:t>128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96" name="object 496" descr=""/>
          <p:cNvSpPr txBox="1"/>
          <p:nvPr/>
        </p:nvSpPr>
        <p:spPr>
          <a:xfrm>
            <a:off x="2917969" y="2467904"/>
            <a:ext cx="62230" cy="977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" spc="-50">
                <a:latin typeface="Lucida Sans"/>
                <a:cs typeface="Lucida Sans"/>
              </a:rPr>
              <a:t>Y</a:t>
            </a:r>
            <a:endParaRPr sz="450">
              <a:latin typeface="Lucida Sans"/>
              <a:cs typeface="Lucida Sans"/>
            </a:endParaRPr>
          </a:p>
        </p:txBody>
      </p:sp>
      <p:sp>
        <p:nvSpPr>
          <p:cNvPr id="497" name="object 497" descr=""/>
          <p:cNvSpPr txBox="1"/>
          <p:nvPr/>
        </p:nvSpPr>
        <p:spPr>
          <a:xfrm>
            <a:off x="3353869" y="2317057"/>
            <a:ext cx="359410" cy="1447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490"/>
              </a:lnSpc>
              <a:spcBef>
                <a:spcPts val="125"/>
              </a:spcBef>
            </a:pPr>
            <a:r>
              <a:rPr dirty="0" sz="450" spc="-50">
                <a:latin typeface="Lucida Sans"/>
                <a:cs typeface="Lucida Sans"/>
              </a:rPr>
              <a:t>N</a:t>
            </a:r>
            <a:endParaRPr sz="450">
              <a:latin typeface="Lucida Sans"/>
              <a:cs typeface="Lucida Sans"/>
            </a:endParaRPr>
          </a:p>
          <a:p>
            <a:pPr marL="12700">
              <a:lnSpc>
                <a:spcPts val="430"/>
              </a:lnSpc>
            </a:pPr>
            <a:r>
              <a:rPr dirty="0" sz="400" spc="-25">
                <a:latin typeface="Lucida Sans"/>
                <a:cs typeface="Lucida Sans"/>
              </a:rPr>
              <a:t>Ne</a:t>
            </a:r>
            <a:r>
              <a:rPr dirty="0" sz="400" spc="-30">
                <a:latin typeface="Lucida Sans"/>
                <a:cs typeface="Lucida Sans"/>
              </a:rPr>
              <a:t>・≥</a:t>
            </a:r>
            <a:r>
              <a:rPr dirty="0" sz="400" spc="-20">
                <a:latin typeface="Lucida Sans"/>
                <a:cs typeface="Lucida Sans"/>
              </a:rPr>
              <a:t>128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498" name="object 498" descr=""/>
          <p:cNvSpPr txBox="1"/>
          <p:nvPr/>
        </p:nvSpPr>
        <p:spPr>
          <a:xfrm>
            <a:off x="3512719" y="2467904"/>
            <a:ext cx="62230" cy="977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" spc="-50">
                <a:latin typeface="Lucida Sans"/>
                <a:cs typeface="Lucida Sans"/>
              </a:rPr>
              <a:t>Y</a:t>
            </a:r>
            <a:endParaRPr sz="450">
              <a:latin typeface="Lucida Sans"/>
              <a:cs typeface="Lucida Sans"/>
            </a:endParaRPr>
          </a:p>
        </p:txBody>
      </p:sp>
      <p:sp>
        <p:nvSpPr>
          <p:cNvPr id="499" name="object 499" descr=""/>
          <p:cNvSpPr txBox="1"/>
          <p:nvPr/>
        </p:nvSpPr>
        <p:spPr>
          <a:xfrm>
            <a:off x="3159017" y="1148250"/>
            <a:ext cx="27432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Jackhmmer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500" name="object 500" descr=""/>
          <p:cNvSpPr txBox="1"/>
          <p:nvPr/>
        </p:nvSpPr>
        <p:spPr>
          <a:xfrm>
            <a:off x="4393312" y="1148295"/>
            <a:ext cx="248285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HMMbuild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501" name="object 501" descr=""/>
          <p:cNvSpPr txBox="1"/>
          <p:nvPr/>
        </p:nvSpPr>
        <p:spPr>
          <a:xfrm>
            <a:off x="4379552" y="1445002"/>
            <a:ext cx="28194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HMMsearch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502" name="object 502" descr=""/>
          <p:cNvSpPr txBox="1"/>
          <p:nvPr/>
        </p:nvSpPr>
        <p:spPr>
          <a:xfrm>
            <a:off x="4494047" y="1020271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45"/>
              </a:lnSpc>
            </a:pPr>
            <a:r>
              <a:rPr dirty="0" sz="400" spc="-10">
                <a:latin typeface="Lucida Sans"/>
                <a:cs typeface="Lucida Sans"/>
              </a:rPr>
              <a:t>HHblits2</a:t>
            </a:r>
            <a:endParaRPr sz="400">
              <a:latin typeface="Lucida Sans"/>
              <a:cs typeface="Lucida Sans"/>
            </a:endParaRPr>
          </a:p>
          <a:p>
            <a:pPr algn="ctr">
              <a:lnSpc>
                <a:spcPts val="475"/>
              </a:lnSpc>
            </a:pP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503" name="object 503" descr=""/>
          <p:cNvSpPr txBox="1"/>
          <p:nvPr/>
        </p:nvSpPr>
        <p:spPr>
          <a:xfrm>
            <a:off x="4463452" y="1607710"/>
            <a:ext cx="436245" cy="85725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142240">
              <a:lnSpc>
                <a:spcPct val="100000"/>
              </a:lnSpc>
              <a:spcBef>
                <a:spcPts val="50"/>
              </a:spcBef>
            </a:pPr>
            <a:r>
              <a:rPr dirty="0" sz="400" spc="-10">
                <a:latin typeface="Lucida Sans"/>
                <a:cs typeface="Lucida Sans"/>
              </a:rPr>
              <a:t>Mgnify</a:t>
            </a:r>
            <a:endParaRPr sz="400">
              <a:latin typeface="Lucida Sans"/>
              <a:cs typeface="Lucida Sans"/>
            </a:endParaRPr>
          </a:p>
        </p:txBody>
      </p:sp>
      <p:pic>
        <p:nvPicPr>
          <p:cNvPr id="504" name="object 50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396575" y="1249785"/>
            <a:ext cx="564337" cy="194995"/>
          </a:xfrm>
          <a:prstGeom prst="rect">
            <a:avLst/>
          </a:prstGeom>
        </p:spPr>
      </p:pic>
      <p:sp>
        <p:nvSpPr>
          <p:cNvPr id="505" name="object 505" descr=""/>
          <p:cNvSpPr txBox="1"/>
          <p:nvPr/>
        </p:nvSpPr>
        <p:spPr>
          <a:xfrm>
            <a:off x="4810512" y="1245921"/>
            <a:ext cx="150495" cy="85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" spc="-25">
                <a:latin typeface="Lucida Sans"/>
                <a:cs typeface="Lucida Sans"/>
              </a:rPr>
              <a:t>HMM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06" name="object 506" descr=""/>
          <p:cNvGrpSpPr/>
          <p:nvPr/>
        </p:nvGrpSpPr>
        <p:grpSpPr>
          <a:xfrm>
            <a:off x="3245599" y="1218196"/>
            <a:ext cx="436245" cy="323215"/>
            <a:chOff x="3245599" y="1218196"/>
            <a:chExt cx="436245" cy="323215"/>
          </a:xfrm>
        </p:grpSpPr>
        <p:pic>
          <p:nvPicPr>
            <p:cNvPr id="507" name="object 50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18560" y="1218196"/>
              <a:ext cx="323075" cy="323075"/>
            </a:xfrm>
            <a:prstGeom prst="rect">
              <a:avLst/>
            </a:prstGeom>
          </p:spPr>
        </p:pic>
        <p:sp>
          <p:nvSpPr>
            <p:cNvPr id="508" name="object 508" descr=""/>
            <p:cNvSpPr/>
            <p:nvPr/>
          </p:nvSpPr>
          <p:spPr>
            <a:xfrm>
              <a:off x="3344538" y="13087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" name="object 509" descr=""/>
            <p:cNvSpPr/>
            <p:nvPr/>
          </p:nvSpPr>
          <p:spPr>
            <a:xfrm>
              <a:off x="3344538" y="1308795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0" name="object 510" descr=""/>
            <p:cNvSpPr/>
            <p:nvPr/>
          </p:nvSpPr>
          <p:spPr>
            <a:xfrm>
              <a:off x="3344538" y="127596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" name="object 511" descr=""/>
            <p:cNvSpPr/>
            <p:nvPr/>
          </p:nvSpPr>
          <p:spPr>
            <a:xfrm>
              <a:off x="3344538" y="1275961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2" name="object 512" descr=""/>
            <p:cNvSpPr/>
            <p:nvPr/>
          </p:nvSpPr>
          <p:spPr>
            <a:xfrm>
              <a:off x="3344538" y="124239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" name="object 513" descr=""/>
            <p:cNvSpPr/>
            <p:nvPr/>
          </p:nvSpPr>
          <p:spPr>
            <a:xfrm>
              <a:off x="3344538" y="1242390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4" name="object 514" descr=""/>
            <p:cNvSpPr/>
            <p:nvPr/>
          </p:nvSpPr>
          <p:spPr>
            <a:xfrm>
              <a:off x="3344538" y="137334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" name="object 515" descr=""/>
            <p:cNvSpPr/>
            <p:nvPr/>
          </p:nvSpPr>
          <p:spPr>
            <a:xfrm>
              <a:off x="3344538" y="1373342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6" name="object 516" descr=""/>
            <p:cNvSpPr/>
            <p:nvPr/>
          </p:nvSpPr>
          <p:spPr>
            <a:xfrm>
              <a:off x="3344538" y="1340509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7" name="object 517" descr=""/>
            <p:cNvSpPr/>
            <p:nvPr/>
          </p:nvSpPr>
          <p:spPr>
            <a:xfrm>
              <a:off x="3344538" y="143644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05" y="1656"/>
                  </a:lnTo>
                  <a:lnTo>
                    <a:pt x="34721" y="6172"/>
                  </a:lnTo>
                  <a:lnTo>
                    <a:pt x="9315" y="12869"/>
                  </a:lnTo>
                  <a:lnTo>
                    <a:pt x="0" y="21069"/>
                  </a:lnTo>
                  <a:lnTo>
                    <a:pt x="9315" y="29269"/>
                  </a:lnTo>
                  <a:lnTo>
                    <a:pt x="34721" y="35966"/>
                  </a:lnTo>
                  <a:lnTo>
                    <a:pt x="72405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" name="object 518" descr=""/>
            <p:cNvSpPr/>
            <p:nvPr/>
          </p:nvSpPr>
          <p:spPr>
            <a:xfrm>
              <a:off x="3344538" y="143644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05" y="40482"/>
                  </a:lnTo>
                  <a:lnTo>
                    <a:pt x="34721" y="35966"/>
                  </a:lnTo>
                  <a:lnTo>
                    <a:pt x="9315" y="29269"/>
                  </a:lnTo>
                  <a:lnTo>
                    <a:pt x="0" y="21069"/>
                  </a:lnTo>
                  <a:lnTo>
                    <a:pt x="9315" y="12869"/>
                  </a:lnTo>
                  <a:lnTo>
                    <a:pt x="34721" y="6172"/>
                  </a:lnTo>
                  <a:lnTo>
                    <a:pt x="72405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9" name="object 519" descr=""/>
            <p:cNvSpPr/>
            <p:nvPr/>
          </p:nvSpPr>
          <p:spPr>
            <a:xfrm>
              <a:off x="3344538" y="1403612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" name="object 520" descr=""/>
            <p:cNvSpPr/>
            <p:nvPr/>
          </p:nvSpPr>
          <p:spPr>
            <a:xfrm>
              <a:off x="3344538" y="1403612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05" y="19413"/>
                  </a:lnTo>
                  <a:lnTo>
                    <a:pt x="34721" y="14897"/>
                  </a:lnTo>
                  <a:lnTo>
                    <a:pt x="9315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1" name="object 521" descr=""/>
            <p:cNvSpPr/>
            <p:nvPr/>
          </p:nvSpPr>
          <p:spPr>
            <a:xfrm>
              <a:off x="3245599" y="1313256"/>
              <a:ext cx="436245" cy="85725"/>
            </a:xfrm>
            <a:custGeom>
              <a:avLst/>
              <a:gdLst/>
              <a:ahLst/>
              <a:cxnLst/>
              <a:rect l="l" t="t" r="r" b="b"/>
              <a:pathLst>
                <a:path w="436245" h="85725">
                  <a:moveTo>
                    <a:pt x="436092" y="0"/>
                  </a:moveTo>
                  <a:lnTo>
                    <a:pt x="0" y="0"/>
                  </a:lnTo>
                  <a:lnTo>
                    <a:pt x="0" y="85382"/>
                  </a:lnTo>
                  <a:lnTo>
                    <a:pt x="436092" y="85382"/>
                  </a:lnTo>
                  <a:lnTo>
                    <a:pt x="436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2" name="object 522" descr=""/>
          <p:cNvSpPr txBox="1"/>
          <p:nvPr/>
        </p:nvSpPr>
        <p:spPr>
          <a:xfrm>
            <a:off x="3245599" y="1313260"/>
            <a:ext cx="43624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109855">
              <a:lnSpc>
                <a:spcPct val="100000"/>
              </a:lnSpc>
              <a:spcBef>
                <a:spcPts val="70"/>
              </a:spcBef>
            </a:pPr>
            <a:r>
              <a:rPr dirty="0" sz="400" spc="-10">
                <a:latin typeface="Lucida Sans"/>
                <a:cs typeface="Lucida Sans"/>
              </a:rPr>
              <a:t>Uniref90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523" name="object 523" descr=""/>
          <p:cNvSpPr txBox="1"/>
          <p:nvPr/>
        </p:nvSpPr>
        <p:spPr>
          <a:xfrm>
            <a:off x="3278314" y="2115976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6195">
              <a:lnSpc>
                <a:spcPts val="430"/>
              </a:lnSpc>
            </a:pPr>
            <a:r>
              <a:rPr dirty="0" sz="400" spc="-10">
                <a:latin typeface="Lucida Sans"/>
                <a:cs typeface="Lucida Sans"/>
              </a:rPr>
              <a:t>Jackhmmer</a:t>
            </a:r>
            <a:endParaRPr sz="400">
              <a:latin typeface="Lucida Sans"/>
              <a:cs typeface="Lucida Sans"/>
            </a:endParaRPr>
          </a:p>
          <a:p>
            <a:pPr marL="22225">
              <a:lnSpc>
                <a:spcPts val="475"/>
              </a:lnSpc>
            </a:pPr>
            <a:r>
              <a:rPr dirty="0" sz="400" spc="-10">
                <a:latin typeface="Lucida Sans"/>
                <a:cs typeface="Lucida Sans"/>
              </a:rPr>
              <a:t>HHblits</a:t>
            </a:r>
            <a:r>
              <a:rPr dirty="0" sz="400" spc="2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524" name="object 524" descr=""/>
          <p:cNvSpPr txBox="1"/>
          <p:nvPr/>
        </p:nvSpPr>
        <p:spPr>
          <a:xfrm>
            <a:off x="2691710" y="1020275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2090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8110">
              <a:lnSpc>
                <a:spcPts val="450"/>
              </a:lnSpc>
            </a:pPr>
            <a:r>
              <a:rPr dirty="0" sz="400" spc="-10">
                <a:latin typeface="Lucida Sans"/>
                <a:cs typeface="Lucida Sans"/>
              </a:rPr>
              <a:t>Query</a:t>
            </a:r>
            <a:endParaRPr sz="400">
              <a:latin typeface="Lucida Sans"/>
              <a:cs typeface="Lucida Sans"/>
            </a:endParaRPr>
          </a:p>
          <a:p>
            <a:pPr marL="74930">
              <a:lnSpc>
                <a:spcPts val="475"/>
              </a:lnSpc>
            </a:pPr>
            <a:r>
              <a:rPr dirty="0" sz="400" spc="-10">
                <a:latin typeface="Lucida Sans"/>
                <a:cs typeface="Lucida Sans"/>
              </a:rPr>
              <a:t>sequence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25" name="object 525" descr=""/>
          <p:cNvGrpSpPr/>
          <p:nvPr/>
        </p:nvGrpSpPr>
        <p:grpSpPr>
          <a:xfrm>
            <a:off x="2853421" y="1056521"/>
            <a:ext cx="1852930" cy="1578610"/>
            <a:chOff x="2853421" y="1056521"/>
            <a:chExt cx="1852930" cy="1578610"/>
          </a:xfrm>
        </p:grpSpPr>
        <p:sp>
          <p:nvSpPr>
            <p:cNvPr id="526" name="object 526" descr=""/>
            <p:cNvSpPr/>
            <p:nvPr/>
          </p:nvSpPr>
          <p:spPr>
            <a:xfrm>
              <a:off x="2878136" y="2501331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w="0"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7" name="object 527" descr=""/>
            <p:cNvSpPr/>
            <p:nvPr/>
          </p:nvSpPr>
          <p:spPr>
            <a:xfrm>
              <a:off x="2853421" y="2566927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" name="object 528" descr=""/>
            <p:cNvSpPr/>
            <p:nvPr/>
          </p:nvSpPr>
          <p:spPr>
            <a:xfrm>
              <a:off x="4681604" y="2508863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w="0"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9" name="object 529" descr=""/>
            <p:cNvSpPr/>
            <p:nvPr/>
          </p:nvSpPr>
          <p:spPr>
            <a:xfrm>
              <a:off x="4656890" y="2574458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 descr=""/>
            <p:cNvSpPr/>
            <p:nvPr/>
          </p:nvSpPr>
          <p:spPr>
            <a:xfrm>
              <a:off x="3133440" y="1081235"/>
              <a:ext cx="113664" cy="0"/>
            </a:xfrm>
            <a:custGeom>
              <a:avLst/>
              <a:gdLst/>
              <a:ahLst/>
              <a:cxnLst/>
              <a:rect l="l" t="t" r="r" b="b"/>
              <a:pathLst>
                <a:path w="113664" h="0">
                  <a:moveTo>
                    <a:pt x="0" y="0"/>
                  </a:moveTo>
                  <a:lnTo>
                    <a:pt x="113296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1" name="object 531" descr=""/>
            <p:cNvSpPr/>
            <p:nvPr/>
          </p:nvSpPr>
          <p:spPr>
            <a:xfrm>
              <a:off x="3229176" y="1056521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" name="object 532" descr=""/>
            <p:cNvSpPr/>
            <p:nvPr/>
          </p:nvSpPr>
          <p:spPr>
            <a:xfrm>
              <a:off x="4353946" y="1083744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 h="0">
                  <a:moveTo>
                    <a:pt x="0" y="0"/>
                  </a:moveTo>
                  <a:lnTo>
                    <a:pt x="9864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 descr=""/>
            <p:cNvSpPr/>
            <p:nvPr/>
          </p:nvSpPr>
          <p:spPr>
            <a:xfrm>
              <a:off x="4435019" y="105903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4" name="object 534" descr=""/>
          <p:cNvSpPr txBox="1"/>
          <p:nvPr/>
        </p:nvSpPr>
        <p:spPr>
          <a:xfrm>
            <a:off x="3882771" y="1011305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815">
              <a:lnSpc>
                <a:spcPts val="445"/>
              </a:lnSpc>
            </a:pPr>
            <a:r>
              <a:rPr dirty="0" sz="400" spc="-10">
                <a:latin typeface="Lucida Sans"/>
                <a:cs typeface="Lucida Sans"/>
              </a:rPr>
              <a:t>Jackhmmer</a:t>
            </a:r>
            <a:endParaRPr sz="400">
              <a:latin typeface="Lucida Sans"/>
              <a:cs typeface="Lucida Sans"/>
            </a:endParaRPr>
          </a:p>
          <a:p>
            <a:pPr marL="29845">
              <a:lnSpc>
                <a:spcPts val="475"/>
              </a:lnSpc>
            </a:pPr>
            <a:r>
              <a:rPr dirty="0" sz="400" spc="-10">
                <a:latin typeface="Lucida Sans"/>
                <a:cs typeface="Lucida Sans"/>
              </a:rPr>
              <a:t>HHblits</a:t>
            </a:r>
            <a:r>
              <a:rPr dirty="0" sz="400" spc="2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35" name="object 535" descr=""/>
          <p:cNvGrpSpPr/>
          <p:nvPr/>
        </p:nvGrpSpPr>
        <p:grpSpPr>
          <a:xfrm>
            <a:off x="3714257" y="1057587"/>
            <a:ext cx="572135" cy="483870"/>
            <a:chOff x="3714257" y="1057587"/>
            <a:chExt cx="572135" cy="483870"/>
          </a:xfrm>
        </p:grpSpPr>
        <p:sp>
          <p:nvSpPr>
            <p:cNvPr id="536" name="object 536" descr=""/>
            <p:cNvSpPr/>
            <p:nvPr/>
          </p:nvSpPr>
          <p:spPr>
            <a:xfrm>
              <a:off x="3724417" y="1082302"/>
              <a:ext cx="124460" cy="0"/>
            </a:xfrm>
            <a:custGeom>
              <a:avLst/>
              <a:gdLst/>
              <a:ahLst/>
              <a:cxnLst/>
              <a:rect l="l" t="t" r="r" b="b"/>
              <a:pathLst>
                <a:path w="124460" h="0">
                  <a:moveTo>
                    <a:pt x="0" y="0"/>
                  </a:moveTo>
                  <a:lnTo>
                    <a:pt x="12404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7" name="object 537" descr=""/>
            <p:cNvSpPr/>
            <p:nvPr/>
          </p:nvSpPr>
          <p:spPr>
            <a:xfrm>
              <a:off x="3830898" y="1057587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8" name="object 5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22065" y="1218196"/>
              <a:ext cx="326134" cy="323075"/>
            </a:xfrm>
            <a:prstGeom prst="rect">
              <a:avLst/>
            </a:prstGeom>
          </p:spPr>
        </p:pic>
        <p:sp>
          <p:nvSpPr>
            <p:cNvPr id="539" name="object 539" descr=""/>
            <p:cNvSpPr/>
            <p:nvPr/>
          </p:nvSpPr>
          <p:spPr>
            <a:xfrm>
              <a:off x="3948615" y="130909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" name="object 540" descr=""/>
            <p:cNvSpPr/>
            <p:nvPr/>
          </p:nvSpPr>
          <p:spPr>
            <a:xfrm>
              <a:off x="3948615" y="130909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1" name="object 541" descr=""/>
            <p:cNvSpPr/>
            <p:nvPr/>
          </p:nvSpPr>
          <p:spPr>
            <a:xfrm>
              <a:off x="3948615" y="1276264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" name="object 542" descr=""/>
            <p:cNvSpPr/>
            <p:nvPr/>
          </p:nvSpPr>
          <p:spPr>
            <a:xfrm>
              <a:off x="3948615" y="1276264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3" name="object 543" descr=""/>
            <p:cNvSpPr/>
            <p:nvPr/>
          </p:nvSpPr>
          <p:spPr>
            <a:xfrm>
              <a:off x="3948615" y="124269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" name="object 544" descr=""/>
            <p:cNvSpPr/>
            <p:nvPr/>
          </p:nvSpPr>
          <p:spPr>
            <a:xfrm>
              <a:off x="3948615" y="124269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 descr=""/>
            <p:cNvSpPr/>
            <p:nvPr/>
          </p:nvSpPr>
          <p:spPr>
            <a:xfrm>
              <a:off x="3948615" y="137364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" name="object 546" descr=""/>
            <p:cNvSpPr/>
            <p:nvPr/>
          </p:nvSpPr>
          <p:spPr>
            <a:xfrm>
              <a:off x="3948615" y="1373647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7" name="object 547" descr=""/>
            <p:cNvSpPr/>
            <p:nvPr/>
          </p:nvSpPr>
          <p:spPr>
            <a:xfrm>
              <a:off x="3948615" y="1340814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 descr=""/>
            <p:cNvSpPr/>
            <p:nvPr/>
          </p:nvSpPr>
          <p:spPr>
            <a:xfrm>
              <a:off x="3948615" y="1436751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" name="object 549" descr=""/>
            <p:cNvSpPr/>
            <p:nvPr/>
          </p:nvSpPr>
          <p:spPr>
            <a:xfrm>
              <a:off x="3948615" y="1436751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0" name="object 550" descr=""/>
            <p:cNvSpPr/>
            <p:nvPr/>
          </p:nvSpPr>
          <p:spPr>
            <a:xfrm>
              <a:off x="3948615" y="140391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 descr=""/>
            <p:cNvSpPr/>
            <p:nvPr/>
          </p:nvSpPr>
          <p:spPr>
            <a:xfrm>
              <a:off x="3948615" y="140391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4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2" name="object 552" descr=""/>
            <p:cNvSpPr/>
            <p:nvPr/>
          </p:nvSpPr>
          <p:spPr>
            <a:xfrm>
              <a:off x="3849675" y="1313573"/>
              <a:ext cx="436245" cy="85725"/>
            </a:xfrm>
            <a:custGeom>
              <a:avLst/>
              <a:gdLst/>
              <a:ahLst/>
              <a:cxnLst/>
              <a:rect l="l" t="t" r="r" b="b"/>
              <a:pathLst>
                <a:path w="436245" h="85725">
                  <a:moveTo>
                    <a:pt x="436092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36092" y="85369"/>
                  </a:lnTo>
                  <a:lnTo>
                    <a:pt x="436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3" name="object 553" descr=""/>
          <p:cNvSpPr txBox="1"/>
          <p:nvPr/>
        </p:nvSpPr>
        <p:spPr>
          <a:xfrm>
            <a:off x="3849674" y="1313579"/>
            <a:ext cx="43624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algn="ctr" marR="20955">
              <a:lnSpc>
                <a:spcPct val="100000"/>
              </a:lnSpc>
              <a:spcBef>
                <a:spcPts val="70"/>
              </a:spcBef>
            </a:pPr>
            <a:r>
              <a:rPr dirty="0" sz="400" spc="-25">
                <a:latin typeface="Lucida Sans"/>
                <a:cs typeface="Lucida Sans"/>
              </a:rPr>
              <a:t>BFD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54" name="object 554" descr=""/>
          <p:cNvGrpSpPr/>
          <p:nvPr/>
        </p:nvGrpSpPr>
        <p:grpSpPr>
          <a:xfrm>
            <a:off x="3834091" y="1769885"/>
            <a:ext cx="466725" cy="323215"/>
            <a:chOff x="3834091" y="1769885"/>
            <a:chExt cx="466725" cy="323215"/>
          </a:xfrm>
        </p:grpSpPr>
        <p:pic>
          <p:nvPicPr>
            <p:cNvPr id="555" name="object 55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25112" y="1769885"/>
              <a:ext cx="323086" cy="323075"/>
            </a:xfrm>
            <a:prstGeom prst="rect">
              <a:avLst/>
            </a:prstGeom>
          </p:spPr>
        </p:pic>
        <p:sp>
          <p:nvSpPr>
            <p:cNvPr id="556" name="object 556" descr=""/>
            <p:cNvSpPr/>
            <p:nvPr/>
          </p:nvSpPr>
          <p:spPr>
            <a:xfrm>
              <a:off x="3949776" y="186214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" name="object 557" descr=""/>
            <p:cNvSpPr/>
            <p:nvPr/>
          </p:nvSpPr>
          <p:spPr>
            <a:xfrm>
              <a:off x="3949776" y="186214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8" name="object 558" descr=""/>
            <p:cNvSpPr/>
            <p:nvPr/>
          </p:nvSpPr>
          <p:spPr>
            <a:xfrm>
              <a:off x="3949776" y="1829314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" name="object 559" descr=""/>
            <p:cNvSpPr/>
            <p:nvPr/>
          </p:nvSpPr>
          <p:spPr>
            <a:xfrm>
              <a:off x="3949776" y="1829314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 descr=""/>
            <p:cNvSpPr/>
            <p:nvPr/>
          </p:nvSpPr>
          <p:spPr>
            <a:xfrm>
              <a:off x="3949776" y="179574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" name="object 561" descr=""/>
            <p:cNvSpPr/>
            <p:nvPr/>
          </p:nvSpPr>
          <p:spPr>
            <a:xfrm>
              <a:off x="3949776" y="1795743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2" name="object 562" descr=""/>
            <p:cNvSpPr/>
            <p:nvPr/>
          </p:nvSpPr>
          <p:spPr>
            <a:xfrm>
              <a:off x="3949776" y="192669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 descr=""/>
            <p:cNvSpPr/>
            <p:nvPr/>
          </p:nvSpPr>
          <p:spPr>
            <a:xfrm>
              <a:off x="3949776" y="1926698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4" name="object 564" descr=""/>
            <p:cNvSpPr/>
            <p:nvPr/>
          </p:nvSpPr>
          <p:spPr>
            <a:xfrm>
              <a:off x="3949776" y="1989801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118554" y="0"/>
                  </a:moveTo>
                  <a:lnTo>
                    <a:pt x="72410" y="1656"/>
                  </a:lnTo>
                  <a:lnTo>
                    <a:pt x="34726" y="6172"/>
                  </a:lnTo>
                  <a:lnTo>
                    <a:pt x="9317" y="12869"/>
                  </a:lnTo>
                  <a:lnTo>
                    <a:pt x="0" y="21069"/>
                  </a:lnTo>
                  <a:lnTo>
                    <a:pt x="9317" y="29269"/>
                  </a:lnTo>
                  <a:lnTo>
                    <a:pt x="34726" y="35966"/>
                  </a:lnTo>
                  <a:lnTo>
                    <a:pt x="72410" y="40482"/>
                  </a:lnTo>
                  <a:lnTo>
                    <a:pt x="118554" y="42138"/>
                  </a:lnTo>
                  <a:lnTo>
                    <a:pt x="164703" y="40482"/>
                  </a:lnTo>
                  <a:lnTo>
                    <a:pt x="202387" y="35966"/>
                  </a:lnTo>
                  <a:lnTo>
                    <a:pt x="227793" y="29269"/>
                  </a:lnTo>
                  <a:lnTo>
                    <a:pt x="237109" y="21069"/>
                  </a:lnTo>
                  <a:lnTo>
                    <a:pt x="227793" y="12869"/>
                  </a:lnTo>
                  <a:lnTo>
                    <a:pt x="202387" y="6172"/>
                  </a:lnTo>
                  <a:lnTo>
                    <a:pt x="164703" y="1656"/>
                  </a:lnTo>
                  <a:lnTo>
                    <a:pt x="11855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" name="object 565" descr=""/>
            <p:cNvSpPr/>
            <p:nvPr/>
          </p:nvSpPr>
          <p:spPr>
            <a:xfrm>
              <a:off x="3949776" y="1989801"/>
              <a:ext cx="237490" cy="42545"/>
            </a:xfrm>
            <a:custGeom>
              <a:avLst/>
              <a:gdLst/>
              <a:ahLst/>
              <a:cxnLst/>
              <a:rect l="l" t="t" r="r" b="b"/>
              <a:pathLst>
                <a:path w="237489" h="42544">
                  <a:moveTo>
                    <a:pt x="237109" y="21069"/>
                  </a:moveTo>
                  <a:lnTo>
                    <a:pt x="227793" y="29269"/>
                  </a:lnTo>
                  <a:lnTo>
                    <a:pt x="202387" y="35966"/>
                  </a:lnTo>
                  <a:lnTo>
                    <a:pt x="164703" y="40482"/>
                  </a:lnTo>
                  <a:lnTo>
                    <a:pt x="118554" y="42138"/>
                  </a:lnTo>
                  <a:lnTo>
                    <a:pt x="72410" y="40482"/>
                  </a:lnTo>
                  <a:lnTo>
                    <a:pt x="34726" y="35966"/>
                  </a:lnTo>
                  <a:lnTo>
                    <a:pt x="9317" y="29269"/>
                  </a:lnTo>
                  <a:lnTo>
                    <a:pt x="0" y="21069"/>
                  </a:lnTo>
                  <a:lnTo>
                    <a:pt x="9317" y="12869"/>
                  </a:lnTo>
                  <a:lnTo>
                    <a:pt x="34726" y="6172"/>
                  </a:lnTo>
                  <a:lnTo>
                    <a:pt x="72410" y="1656"/>
                  </a:lnTo>
                  <a:lnTo>
                    <a:pt x="118554" y="0"/>
                  </a:lnTo>
                  <a:lnTo>
                    <a:pt x="164703" y="1656"/>
                  </a:lnTo>
                  <a:lnTo>
                    <a:pt x="202387" y="6172"/>
                  </a:lnTo>
                  <a:lnTo>
                    <a:pt x="227793" y="12869"/>
                  </a:lnTo>
                  <a:lnTo>
                    <a:pt x="237109" y="2106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6" name="object 566" descr=""/>
            <p:cNvSpPr/>
            <p:nvPr/>
          </p:nvSpPr>
          <p:spPr>
            <a:xfrm>
              <a:off x="3949776" y="195696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0"/>
                  </a:move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  <a:lnTo>
                    <a:pt x="237109" y="57403"/>
                  </a:lnTo>
                  <a:lnTo>
                    <a:pt x="237109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" name="object 567" descr=""/>
            <p:cNvSpPr/>
            <p:nvPr/>
          </p:nvSpPr>
          <p:spPr>
            <a:xfrm>
              <a:off x="3949776" y="1956968"/>
              <a:ext cx="237490" cy="57785"/>
            </a:xfrm>
            <a:custGeom>
              <a:avLst/>
              <a:gdLst/>
              <a:ahLst/>
              <a:cxnLst/>
              <a:rect l="l" t="t" r="r" b="b"/>
              <a:pathLst>
                <a:path w="237489" h="57785">
                  <a:moveTo>
                    <a:pt x="237109" y="57403"/>
                  </a:moveTo>
                  <a:lnTo>
                    <a:pt x="237109" y="0"/>
                  </a:lnTo>
                  <a:lnTo>
                    <a:pt x="227793" y="8199"/>
                  </a:lnTo>
                  <a:lnTo>
                    <a:pt x="202387" y="14897"/>
                  </a:lnTo>
                  <a:lnTo>
                    <a:pt x="164703" y="19413"/>
                  </a:lnTo>
                  <a:lnTo>
                    <a:pt x="118554" y="21069"/>
                  </a:lnTo>
                  <a:lnTo>
                    <a:pt x="72410" y="19413"/>
                  </a:lnTo>
                  <a:lnTo>
                    <a:pt x="34726" y="14897"/>
                  </a:lnTo>
                  <a:lnTo>
                    <a:pt x="9317" y="8199"/>
                  </a:lnTo>
                  <a:lnTo>
                    <a:pt x="0" y="0"/>
                  </a:lnTo>
                  <a:lnTo>
                    <a:pt x="0" y="57403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8" name="object 568" descr=""/>
            <p:cNvSpPr/>
            <p:nvPr/>
          </p:nvSpPr>
          <p:spPr>
            <a:xfrm>
              <a:off x="3834091" y="1870748"/>
              <a:ext cx="466725" cy="85725"/>
            </a:xfrm>
            <a:custGeom>
              <a:avLst/>
              <a:gdLst/>
              <a:ahLst/>
              <a:cxnLst/>
              <a:rect l="l" t="t" r="r" b="b"/>
              <a:pathLst>
                <a:path w="466725" h="85725">
                  <a:moveTo>
                    <a:pt x="466166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66166" y="85369"/>
                  </a:lnTo>
                  <a:lnTo>
                    <a:pt x="466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9" name="object 569" descr=""/>
          <p:cNvSpPr txBox="1"/>
          <p:nvPr/>
        </p:nvSpPr>
        <p:spPr>
          <a:xfrm>
            <a:off x="3834091" y="1870752"/>
            <a:ext cx="466725" cy="8572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wrap="square" lIns="0" tIns="8255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65"/>
              </a:spcBef>
            </a:pP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dirty="0" sz="400" spc="1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570" name="object 570" descr=""/>
          <p:cNvSpPr txBox="1"/>
          <p:nvPr/>
        </p:nvSpPr>
        <p:spPr>
          <a:xfrm>
            <a:off x="3879265" y="1588723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 marL="78740" marR="75565" indent="-1270">
              <a:lnSpc>
                <a:spcPts val="470"/>
              </a:lnSpc>
              <a:spcBef>
                <a:spcPts val="5"/>
              </a:spcBef>
            </a:pPr>
            <a:r>
              <a:rPr dirty="0" sz="400" spc="-10">
                <a:latin typeface="Lucida Sans"/>
                <a:cs typeface="Lucida Sans"/>
              </a:rPr>
              <a:t>HHblits3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>
                <a:latin typeface="Lucida Sans"/>
                <a:cs typeface="Lucida Sans"/>
              </a:rPr>
              <a:t>Raw</a:t>
            </a:r>
            <a:r>
              <a:rPr dirty="0" sz="400" spc="-25">
                <a:latin typeface="Lucida Sans"/>
                <a:cs typeface="Lucida Sans"/>
              </a:rPr>
              <a:t> </a:t>
            </a:r>
            <a:r>
              <a:rPr dirty="0" sz="400" spc="-2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71" name="object 571" descr=""/>
          <p:cNvGrpSpPr/>
          <p:nvPr/>
        </p:nvGrpSpPr>
        <p:grpSpPr>
          <a:xfrm>
            <a:off x="3898358" y="2330305"/>
            <a:ext cx="345440" cy="174625"/>
            <a:chOff x="3898358" y="2330305"/>
            <a:chExt cx="345440" cy="174625"/>
          </a:xfrm>
        </p:grpSpPr>
        <p:sp>
          <p:nvSpPr>
            <p:cNvPr id="572" name="object 572" descr=""/>
            <p:cNvSpPr/>
            <p:nvPr/>
          </p:nvSpPr>
          <p:spPr>
            <a:xfrm>
              <a:off x="3903438" y="2335385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79" h="164464">
                  <a:moveTo>
                    <a:pt x="168694" y="0"/>
                  </a:moveTo>
                  <a:lnTo>
                    <a:pt x="0" y="84645"/>
                  </a:lnTo>
                  <a:lnTo>
                    <a:pt x="166204" y="164401"/>
                  </a:lnTo>
                  <a:lnTo>
                    <a:pt x="334899" y="79743"/>
                  </a:lnTo>
                  <a:lnTo>
                    <a:pt x="16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" name="object 573" descr=""/>
            <p:cNvSpPr/>
            <p:nvPr/>
          </p:nvSpPr>
          <p:spPr>
            <a:xfrm>
              <a:off x="3903438" y="2335385"/>
              <a:ext cx="335280" cy="164465"/>
            </a:xfrm>
            <a:custGeom>
              <a:avLst/>
              <a:gdLst/>
              <a:ahLst/>
              <a:cxnLst/>
              <a:rect l="l" t="t" r="r" b="b"/>
              <a:pathLst>
                <a:path w="335279" h="164464">
                  <a:moveTo>
                    <a:pt x="334899" y="79743"/>
                  </a:moveTo>
                  <a:lnTo>
                    <a:pt x="166204" y="164401"/>
                  </a:lnTo>
                  <a:lnTo>
                    <a:pt x="0" y="84645"/>
                  </a:lnTo>
                  <a:lnTo>
                    <a:pt x="168694" y="0"/>
                  </a:lnTo>
                  <a:lnTo>
                    <a:pt x="334899" y="79743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4" name="object 574" descr=""/>
          <p:cNvSpPr txBox="1"/>
          <p:nvPr/>
        </p:nvSpPr>
        <p:spPr>
          <a:xfrm>
            <a:off x="3954825" y="2373623"/>
            <a:ext cx="228600" cy="85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" spc="-25">
                <a:latin typeface="Lucida Sans"/>
                <a:cs typeface="Lucida Sans"/>
              </a:rPr>
              <a:t>Ne</a:t>
            </a:r>
            <a:r>
              <a:rPr dirty="0" sz="400" spc="-50">
                <a:latin typeface="Lucida Sans"/>
                <a:cs typeface="Lucida Sans"/>
              </a:rPr>
              <a:t>・≥</a:t>
            </a:r>
            <a:r>
              <a:rPr dirty="0" sz="400" spc="-60">
                <a:latin typeface="Lucida Sans"/>
                <a:cs typeface="Lucida Sans"/>
              </a:rPr>
              <a:t>128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575" name="object 575" descr=""/>
          <p:cNvSpPr txBox="1"/>
          <p:nvPr/>
        </p:nvSpPr>
        <p:spPr>
          <a:xfrm>
            <a:off x="3879265" y="2113462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9700" marR="64769" indent="-48895">
              <a:lnSpc>
                <a:spcPct val="100000"/>
              </a:lnSpc>
            </a:pPr>
            <a:r>
              <a:rPr dirty="0" sz="400" spc="-20">
                <a:latin typeface="Lucida Sans"/>
                <a:cs typeface="Lucida Sans"/>
              </a:rPr>
              <a:t>HHblits2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576" name="object 576" descr=""/>
          <p:cNvGrpSpPr/>
          <p:nvPr/>
        </p:nvGrpSpPr>
        <p:grpSpPr>
          <a:xfrm>
            <a:off x="4039496" y="1128250"/>
            <a:ext cx="49530" cy="1499870"/>
            <a:chOff x="4039496" y="1128250"/>
            <a:chExt cx="49530" cy="1499870"/>
          </a:xfrm>
        </p:grpSpPr>
        <p:sp>
          <p:nvSpPr>
            <p:cNvPr id="577" name="object 577" descr=""/>
            <p:cNvSpPr/>
            <p:nvPr/>
          </p:nvSpPr>
          <p:spPr>
            <a:xfrm>
              <a:off x="4064210" y="1138410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w="0" h="60959">
                  <a:moveTo>
                    <a:pt x="0" y="0"/>
                  </a:moveTo>
                  <a:lnTo>
                    <a:pt x="0" y="60693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 descr=""/>
            <p:cNvSpPr/>
            <p:nvPr/>
          </p:nvSpPr>
          <p:spPr>
            <a:xfrm>
              <a:off x="4039496" y="1181542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" name="object 579" descr=""/>
            <p:cNvSpPr/>
            <p:nvPr/>
          </p:nvSpPr>
          <p:spPr>
            <a:xfrm>
              <a:off x="4064210" y="1478232"/>
              <a:ext cx="0" cy="75565"/>
            </a:xfrm>
            <a:custGeom>
              <a:avLst/>
              <a:gdLst/>
              <a:ahLst/>
              <a:cxnLst/>
              <a:rect l="l" t="t" r="r" b="b"/>
              <a:pathLst>
                <a:path w="0" h="75565">
                  <a:moveTo>
                    <a:pt x="0" y="0"/>
                  </a:moveTo>
                  <a:lnTo>
                    <a:pt x="0" y="7545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0" name="object 580" descr=""/>
            <p:cNvSpPr/>
            <p:nvPr/>
          </p:nvSpPr>
          <p:spPr>
            <a:xfrm>
              <a:off x="4039496" y="153611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" name="object 581" descr=""/>
            <p:cNvSpPr/>
            <p:nvPr/>
          </p:nvSpPr>
          <p:spPr>
            <a:xfrm>
              <a:off x="4064210" y="1712891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w="0" h="46355">
                  <a:moveTo>
                    <a:pt x="0" y="0"/>
                  </a:moveTo>
                  <a:lnTo>
                    <a:pt x="0" y="45885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2" name="object 582" descr=""/>
            <p:cNvSpPr/>
            <p:nvPr/>
          </p:nvSpPr>
          <p:spPr>
            <a:xfrm>
              <a:off x="4039496" y="1741213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" name="object 583" descr=""/>
            <p:cNvSpPr/>
            <p:nvPr/>
          </p:nvSpPr>
          <p:spPr>
            <a:xfrm>
              <a:off x="4064210" y="2026991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w="0" h="46355">
                  <a:moveTo>
                    <a:pt x="0" y="0"/>
                  </a:moveTo>
                  <a:lnTo>
                    <a:pt x="0" y="4577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4" name="object 584" descr=""/>
            <p:cNvSpPr/>
            <p:nvPr/>
          </p:nvSpPr>
          <p:spPr>
            <a:xfrm>
              <a:off x="4039496" y="2055200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" name="object 585" descr=""/>
            <p:cNvSpPr/>
            <p:nvPr/>
          </p:nvSpPr>
          <p:spPr>
            <a:xfrm>
              <a:off x="4064210" y="2236882"/>
              <a:ext cx="0" cy="62230"/>
            </a:xfrm>
            <a:custGeom>
              <a:avLst/>
              <a:gdLst/>
              <a:ahLst/>
              <a:cxnLst/>
              <a:rect l="l" t="t" r="r" b="b"/>
              <a:pathLst>
                <a:path w="0" h="62230">
                  <a:moveTo>
                    <a:pt x="0" y="0"/>
                  </a:moveTo>
                  <a:lnTo>
                    <a:pt x="0" y="61607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6" name="object 586" descr=""/>
            <p:cNvSpPr/>
            <p:nvPr/>
          </p:nvSpPr>
          <p:spPr>
            <a:xfrm>
              <a:off x="4039496" y="2280932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" name="object 587" descr=""/>
            <p:cNvSpPr/>
            <p:nvPr/>
          </p:nvSpPr>
          <p:spPr>
            <a:xfrm>
              <a:off x="4064210" y="2501938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w="0" h="83185">
                  <a:moveTo>
                    <a:pt x="0" y="0"/>
                  </a:moveTo>
                  <a:lnTo>
                    <a:pt x="0" y="8315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8" name="object 588" descr=""/>
            <p:cNvSpPr/>
            <p:nvPr/>
          </p:nvSpPr>
          <p:spPr>
            <a:xfrm>
              <a:off x="4039496" y="2567535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9" name="object 589" descr=""/>
          <p:cNvSpPr txBox="1"/>
          <p:nvPr/>
        </p:nvSpPr>
        <p:spPr>
          <a:xfrm>
            <a:off x="3790856" y="1148250"/>
            <a:ext cx="21336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HHblits3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590" name="object 590" descr=""/>
          <p:cNvGrpSpPr/>
          <p:nvPr/>
        </p:nvGrpSpPr>
        <p:grpSpPr>
          <a:xfrm>
            <a:off x="3638046" y="1883199"/>
            <a:ext cx="204470" cy="309880"/>
            <a:chOff x="3638046" y="1883199"/>
            <a:chExt cx="204470" cy="309880"/>
          </a:xfrm>
        </p:grpSpPr>
        <p:sp>
          <p:nvSpPr>
            <p:cNvPr id="591" name="object 591" descr=""/>
            <p:cNvSpPr/>
            <p:nvPr/>
          </p:nvSpPr>
          <p:spPr>
            <a:xfrm>
              <a:off x="3761803" y="191845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2" name="object 592" descr=""/>
            <p:cNvSpPr/>
            <p:nvPr/>
          </p:nvSpPr>
          <p:spPr>
            <a:xfrm>
              <a:off x="3784301" y="191845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3" name="object 593" descr=""/>
            <p:cNvSpPr/>
            <p:nvPr/>
          </p:nvSpPr>
          <p:spPr>
            <a:xfrm>
              <a:off x="3781938" y="1893744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" name="object 594" descr=""/>
            <p:cNvSpPr/>
            <p:nvPr/>
          </p:nvSpPr>
          <p:spPr>
            <a:xfrm>
              <a:off x="3648206" y="2179432"/>
              <a:ext cx="113664" cy="3175"/>
            </a:xfrm>
            <a:custGeom>
              <a:avLst/>
              <a:gdLst/>
              <a:ahLst/>
              <a:cxnLst/>
              <a:rect l="l" t="t" r="r" b="b"/>
              <a:pathLst>
                <a:path w="113664" h="3175">
                  <a:moveTo>
                    <a:pt x="0" y="3162"/>
                  </a:moveTo>
                  <a:lnTo>
                    <a:pt x="113601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5" name="object 595" descr=""/>
            <p:cNvSpPr/>
            <p:nvPr/>
          </p:nvSpPr>
          <p:spPr>
            <a:xfrm>
              <a:off x="3766916" y="1893359"/>
              <a:ext cx="0" cy="286385"/>
            </a:xfrm>
            <a:custGeom>
              <a:avLst/>
              <a:gdLst/>
              <a:ahLst/>
              <a:cxnLst/>
              <a:rect l="l" t="t" r="r" b="b"/>
              <a:pathLst>
                <a:path w="0" h="286385">
                  <a:moveTo>
                    <a:pt x="0" y="286067"/>
                  </a:moveTo>
                  <a:lnTo>
                    <a:pt x="0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6" name="object 596" descr=""/>
          <p:cNvSpPr txBox="1"/>
          <p:nvPr/>
        </p:nvSpPr>
        <p:spPr>
          <a:xfrm>
            <a:off x="3738962" y="1798853"/>
            <a:ext cx="21082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597" name="object 597" descr=""/>
          <p:cNvGrpSpPr/>
          <p:nvPr/>
        </p:nvGrpSpPr>
        <p:grpSpPr>
          <a:xfrm>
            <a:off x="4241925" y="1075239"/>
            <a:ext cx="114935" cy="1351915"/>
            <a:chOff x="4241925" y="1075239"/>
            <a:chExt cx="114935" cy="1351915"/>
          </a:xfrm>
        </p:grpSpPr>
        <p:sp>
          <p:nvSpPr>
            <p:cNvPr id="598" name="object 598" descr=""/>
            <p:cNvSpPr/>
            <p:nvPr/>
          </p:nvSpPr>
          <p:spPr>
            <a:xfrm>
              <a:off x="4346611" y="1075239"/>
              <a:ext cx="0" cy="1346835"/>
            </a:xfrm>
            <a:custGeom>
              <a:avLst/>
              <a:gdLst/>
              <a:ahLst/>
              <a:cxnLst/>
              <a:rect l="l" t="t" r="r" b="b"/>
              <a:pathLst>
                <a:path w="0" h="1346835">
                  <a:moveTo>
                    <a:pt x="0" y="0"/>
                  </a:moveTo>
                  <a:lnTo>
                    <a:pt x="0" y="134661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9" name="object 599" descr=""/>
            <p:cNvSpPr/>
            <p:nvPr/>
          </p:nvSpPr>
          <p:spPr>
            <a:xfrm>
              <a:off x="4241925" y="2416834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 h="0">
                  <a:moveTo>
                    <a:pt x="0" y="0"/>
                  </a:moveTo>
                  <a:lnTo>
                    <a:pt x="102133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0" name="object 600" descr=""/>
          <p:cNvSpPr txBox="1"/>
          <p:nvPr/>
        </p:nvSpPr>
        <p:spPr>
          <a:xfrm>
            <a:off x="4254220" y="2315410"/>
            <a:ext cx="82550" cy="977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25"/>
              </a:spcBef>
            </a:pPr>
            <a:r>
              <a:rPr dirty="0" sz="450" spc="-50">
                <a:latin typeface="Lucida Sans"/>
                <a:cs typeface="Lucida Sans"/>
              </a:rPr>
              <a:t>N</a:t>
            </a:r>
            <a:endParaRPr sz="450">
              <a:latin typeface="Lucida Sans"/>
              <a:cs typeface="Lucida Sans"/>
            </a:endParaRPr>
          </a:p>
        </p:txBody>
      </p:sp>
      <p:sp>
        <p:nvSpPr>
          <p:cNvPr id="601" name="object 601" descr=""/>
          <p:cNvSpPr txBox="1"/>
          <p:nvPr/>
        </p:nvSpPr>
        <p:spPr>
          <a:xfrm>
            <a:off x="4119605" y="2466258"/>
            <a:ext cx="62230" cy="977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" spc="-50">
                <a:latin typeface="Lucida Sans"/>
                <a:cs typeface="Lucida Sans"/>
              </a:rPr>
              <a:t>Y</a:t>
            </a:r>
            <a:endParaRPr sz="450">
              <a:latin typeface="Lucida Sans"/>
              <a:cs typeface="Lucida Sans"/>
            </a:endParaRPr>
          </a:p>
        </p:txBody>
      </p:sp>
      <p:grpSp>
        <p:nvGrpSpPr>
          <p:cNvPr id="602" name="object 602" descr=""/>
          <p:cNvGrpSpPr/>
          <p:nvPr/>
        </p:nvGrpSpPr>
        <p:grpSpPr>
          <a:xfrm>
            <a:off x="5109121" y="1184567"/>
            <a:ext cx="1967230" cy="1385570"/>
            <a:chOff x="5109121" y="1184567"/>
            <a:chExt cx="1967230" cy="1385570"/>
          </a:xfrm>
        </p:grpSpPr>
        <p:sp>
          <p:nvSpPr>
            <p:cNvPr id="603" name="object 603" descr=""/>
            <p:cNvSpPr/>
            <p:nvPr/>
          </p:nvSpPr>
          <p:spPr>
            <a:xfrm>
              <a:off x="6520421" y="1190155"/>
              <a:ext cx="556260" cy="1378585"/>
            </a:xfrm>
            <a:custGeom>
              <a:avLst/>
              <a:gdLst/>
              <a:ahLst/>
              <a:cxnLst/>
              <a:rect l="l" t="t" r="r" b="b"/>
              <a:pathLst>
                <a:path w="556259" h="1378585">
                  <a:moveTo>
                    <a:pt x="555790" y="0"/>
                  </a:moveTo>
                  <a:lnTo>
                    <a:pt x="0" y="0"/>
                  </a:lnTo>
                  <a:lnTo>
                    <a:pt x="0" y="1378343"/>
                  </a:lnTo>
                  <a:lnTo>
                    <a:pt x="555790" y="1378343"/>
                  </a:lnTo>
                  <a:lnTo>
                    <a:pt x="555790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" name="object 604" descr=""/>
            <p:cNvSpPr/>
            <p:nvPr/>
          </p:nvSpPr>
          <p:spPr>
            <a:xfrm>
              <a:off x="5904153" y="1191286"/>
              <a:ext cx="556260" cy="1378585"/>
            </a:xfrm>
            <a:custGeom>
              <a:avLst/>
              <a:gdLst/>
              <a:ahLst/>
              <a:cxnLst/>
              <a:rect l="l" t="t" r="r" b="b"/>
              <a:pathLst>
                <a:path w="556260" h="1378585">
                  <a:moveTo>
                    <a:pt x="555777" y="0"/>
                  </a:moveTo>
                  <a:lnTo>
                    <a:pt x="0" y="0"/>
                  </a:lnTo>
                  <a:lnTo>
                    <a:pt x="0" y="1378356"/>
                  </a:lnTo>
                  <a:lnTo>
                    <a:pt x="555777" y="1378356"/>
                  </a:lnTo>
                  <a:lnTo>
                    <a:pt x="555777" y="0"/>
                  </a:lnTo>
                  <a:close/>
                </a:path>
              </a:pathLst>
            </a:custGeom>
            <a:solidFill>
              <a:srgbClr val="00A44A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" name="object 605" descr=""/>
            <p:cNvSpPr/>
            <p:nvPr/>
          </p:nvSpPr>
          <p:spPr>
            <a:xfrm>
              <a:off x="5109121" y="1184567"/>
              <a:ext cx="737870" cy="1383665"/>
            </a:xfrm>
            <a:custGeom>
              <a:avLst/>
              <a:gdLst/>
              <a:ahLst/>
              <a:cxnLst/>
              <a:rect l="l" t="t" r="r" b="b"/>
              <a:pathLst>
                <a:path w="737870" h="1383664">
                  <a:moveTo>
                    <a:pt x="737285" y="0"/>
                  </a:moveTo>
                  <a:lnTo>
                    <a:pt x="0" y="0"/>
                  </a:lnTo>
                  <a:lnTo>
                    <a:pt x="0" y="1383271"/>
                  </a:lnTo>
                  <a:lnTo>
                    <a:pt x="737285" y="1383271"/>
                  </a:lnTo>
                  <a:lnTo>
                    <a:pt x="737285" y="0"/>
                  </a:lnTo>
                  <a:close/>
                </a:path>
              </a:pathLst>
            </a:custGeom>
            <a:solidFill>
              <a:srgbClr val="E6D123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6" name="object 606" descr=""/>
          <p:cNvSpPr txBox="1"/>
          <p:nvPr/>
        </p:nvSpPr>
        <p:spPr>
          <a:xfrm>
            <a:off x="5982614" y="973421"/>
            <a:ext cx="388620" cy="186055"/>
          </a:xfrm>
          <a:prstGeom prst="rect">
            <a:avLst/>
          </a:prstGeom>
          <a:solidFill>
            <a:srgbClr val="00A44A">
              <a:alpha val="29998"/>
            </a:srgbClr>
          </a:solidFill>
          <a:ln w="10134">
            <a:solidFill>
              <a:srgbClr val="000000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139065" marR="22225" indent="-109855">
              <a:lnSpc>
                <a:spcPct val="100000"/>
              </a:lnSpc>
              <a:spcBef>
                <a:spcPts val="260"/>
              </a:spcBef>
            </a:pPr>
            <a:r>
              <a:rPr dirty="0" sz="400">
                <a:latin typeface="Lucida Sans"/>
                <a:cs typeface="Lucida Sans"/>
              </a:rPr>
              <a:t>qMSA </a:t>
            </a:r>
            <a:r>
              <a:rPr dirty="0" sz="400" spc="-10">
                <a:latin typeface="Lucida Sans"/>
                <a:cs typeface="Lucida Sans"/>
              </a:rPr>
              <a:t>stage</a:t>
            </a:r>
            <a:r>
              <a:rPr dirty="0" sz="400">
                <a:latin typeface="Lucida Sans"/>
                <a:cs typeface="Lucida Sans"/>
              </a:rPr>
              <a:t> </a:t>
            </a:r>
            <a:r>
              <a:rPr dirty="0" sz="400" spc="-50">
                <a:latin typeface="Lucida Sans"/>
                <a:cs typeface="Lucida Sans"/>
              </a:rPr>
              <a:t>2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07" name="object 607" descr=""/>
          <p:cNvGrpSpPr/>
          <p:nvPr/>
        </p:nvGrpSpPr>
        <p:grpSpPr>
          <a:xfrm>
            <a:off x="5282653" y="973357"/>
            <a:ext cx="398780" cy="196215"/>
            <a:chOff x="5282653" y="973357"/>
            <a:chExt cx="398780" cy="196215"/>
          </a:xfrm>
        </p:grpSpPr>
        <p:sp>
          <p:nvSpPr>
            <p:cNvPr id="608" name="object 608" descr=""/>
            <p:cNvSpPr/>
            <p:nvPr/>
          </p:nvSpPr>
          <p:spPr>
            <a:xfrm>
              <a:off x="5287733" y="981558"/>
              <a:ext cx="388620" cy="182880"/>
            </a:xfrm>
            <a:custGeom>
              <a:avLst/>
              <a:gdLst/>
              <a:ahLst/>
              <a:cxnLst/>
              <a:rect l="l" t="t" r="r" b="b"/>
              <a:pathLst>
                <a:path w="388620" h="182880">
                  <a:moveTo>
                    <a:pt x="388302" y="0"/>
                  </a:moveTo>
                  <a:lnTo>
                    <a:pt x="0" y="0"/>
                  </a:lnTo>
                  <a:lnTo>
                    <a:pt x="0" y="182321"/>
                  </a:lnTo>
                  <a:lnTo>
                    <a:pt x="388302" y="182321"/>
                  </a:lnTo>
                  <a:lnTo>
                    <a:pt x="388302" y="0"/>
                  </a:lnTo>
                  <a:close/>
                </a:path>
              </a:pathLst>
            </a:custGeom>
            <a:solidFill>
              <a:srgbClr val="99005B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" name="object 609" descr=""/>
            <p:cNvSpPr/>
            <p:nvPr/>
          </p:nvSpPr>
          <p:spPr>
            <a:xfrm>
              <a:off x="5287733" y="978437"/>
              <a:ext cx="388620" cy="186055"/>
            </a:xfrm>
            <a:custGeom>
              <a:avLst/>
              <a:gdLst/>
              <a:ahLst/>
              <a:cxnLst/>
              <a:rect l="l" t="t" r="r" b="b"/>
              <a:pathLst>
                <a:path w="388620" h="186055">
                  <a:moveTo>
                    <a:pt x="388302" y="185445"/>
                  </a:moveTo>
                  <a:lnTo>
                    <a:pt x="0" y="185445"/>
                  </a:lnTo>
                  <a:lnTo>
                    <a:pt x="0" y="0"/>
                  </a:lnTo>
                  <a:lnTo>
                    <a:pt x="388302" y="0"/>
                  </a:lnTo>
                  <a:lnTo>
                    <a:pt x="388302" y="185445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0" name="object 610" descr=""/>
          <p:cNvSpPr txBox="1"/>
          <p:nvPr/>
        </p:nvSpPr>
        <p:spPr>
          <a:xfrm>
            <a:off x="5292801" y="999809"/>
            <a:ext cx="373380" cy="146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3985" marR="10795" indent="-111125">
              <a:lnSpc>
                <a:spcPct val="100000"/>
              </a:lnSpc>
              <a:spcBef>
                <a:spcPts val="95"/>
              </a:spcBef>
            </a:pPr>
            <a:r>
              <a:rPr dirty="0" sz="400">
                <a:latin typeface="Lucida Sans"/>
                <a:cs typeface="Lucida Sans"/>
              </a:rPr>
              <a:t>qMSA </a:t>
            </a:r>
            <a:r>
              <a:rPr dirty="0" sz="400" spc="-10">
                <a:latin typeface="Lucida Sans"/>
                <a:cs typeface="Lucida Sans"/>
              </a:rPr>
              <a:t>stage</a:t>
            </a:r>
            <a:r>
              <a:rPr dirty="0" sz="400">
                <a:latin typeface="Lucida Sans"/>
                <a:cs typeface="Lucida Sans"/>
              </a:rPr>
              <a:t> </a:t>
            </a:r>
            <a:r>
              <a:rPr dirty="0" sz="400" spc="-50">
                <a:latin typeface="Lucida Sans"/>
                <a:cs typeface="Lucida Sans"/>
              </a:rPr>
              <a:t>3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611" name="object 611" descr=""/>
          <p:cNvSpPr txBox="1"/>
          <p:nvPr/>
        </p:nvSpPr>
        <p:spPr>
          <a:xfrm>
            <a:off x="6602947" y="973421"/>
            <a:ext cx="388620" cy="186055"/>
          </a:xfrm>
          <a:prstGeom prst="rect">
            <a:avLst/>
          </a:prstGeom>
          <a:solidFill>
            <a:srgbClr val="00A44A">
              <a:alpha val="29998"/>
            </a:srgbClr>
          </a:solidFill>
          <a:ln w="10134">
            <a:solidFill>
              <a:srgbClr val="000000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139065" marR="22225" indent="-109855">
              <a:lnSpc>
                <a:spcPct val="100000"/>
              </a:lnSpc>
              <a:spcBef>
                <a:spcPts val="260"/>
              </a:spcBef>
            </a:pPr>
            <a:r>
              <a:rPr dirty="0" sz="400">
                <a:latin typeface="Lucida Sans"/>
                <a:cs typeface="Lucida Sans"/>
              </a:rPr>
              <a:t>dMSA </a:t>
            </a:r>
            <a:r>
              <a:rPr dirty="0" sz="400" spc="-10">
                <a:latin typeface="Lucida Sans"/>
                <a:cs typeface="Lucida Sans"/>
              </a:rPr>
              <a:t>stage</a:t>
            </a:r>
            <a:r>
              <a:rPr dirty="0" sz="400">
                <a:latin typeface="Lucida Sans"/>
                <a:cs typeface="Lucida Sans"/>
              </a:rPr>
              <a:t> </a:t>
            </a:r>
            <a:r>
              <a:rPr dirty="0" sz="400" spc="-50">
                <a:latin typeface="Lucida Sans"/>
                <a:cs typeface="Lucida Sans"/>
              </a:rPr>
              <a:t>2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12" name="object 612" descr=""/>
          <p:cNvGrpSpPr/>
          <p:nvPr/>
        </p:nvGrpSpPr>
        <p:grpSpPr>
          <a:xfrm>
            <a:off x="5284520" y="1492509"/>
            <a:ext cx="433070" cy="396240"/>
            <a:chOff x="5284520" y="1492509"/>
            <a:chExt cx="433070" cy="396240"/>
          </a:xfrm>
        </p:grpSpPr>
        <p:pic>
          <p:nvPicPr>
            <p:cNvPr id="613" name="object 61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84520" y="1492509"/>
              <a:ext cx="432803" cy="396234"/>
            </a:xfrm>
            <a:prstGeom prst="rect">
              <a:avLst/>
            </a:prstGeom>
          </p:spPr>
        </p:pic>
        <p:sp>
          <p:nvSpPr>
            <p:cNvPr id="614" name="object 614" descr=""/>
            <p:cNvSpPr/>
            <p:nvPr/>
          </p:nvSpPr>
          <p:spPr>
            <a:xfrm>
              <a:off x="5308649" y="1606240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173609" y="0"/>
                  </a:moveTo>
                  <a:lnTo>
                    <a:pt x="106031" y="2168"/>
                  </a:lnTo>
                  <a:lnTo>
                    <a:pt x="50847" y="8081"/>
                  </a:lnTo>
                  <a:lnTo>
                    <a:pt x="13642" y="16850"/>
                  </a:lnTo>
                  <a:lnTo>
                    <a:pt x="0" y="27584"/>
                  </a:lnTo>
                  <a:lnTo>
                    <a:pt x="13642" y="38318"/>
                  </a:lnTo>
                  <a:lnTo>
                    <a:pt x="50847" y="47086"/>
                  </a:lnTo>
                  <a:lnTo>
                    <a:pt x="106031" y="53000"/>
                  </a:lnTo>
                  <a:lnTo>
                    <a:pt x="173609" y="55168"/>
                  </a:lnTo>
                  <a:lnTo>
                    <a:pt x="241179" y="53000"/>
                  </a:lnTo>
                  <a:lnTo>
                    <a:pt x="296359" y="47086"/>
                  </a:lnTo>
                  <a:lnTo>
                    <a:pt x="333562" y="38318"/>
                  </a:lnTo>
                  <a:lnTo>
                    <a:pt x="347205" y="27584"/>
                  </a:lnTo>
                  <a:lnTo>
                    <a:pt x="333562" y="16850"/>
                  </a:lnTo>
                  <a:lnTo>
                    <a:pt x="296359" y="8081"/>
                  </a:lnTo>
                  <a:lnTo>
                    <a:pt x="241179" y="2168"/>
                  </a:lnTo>
                  <a:lnTo>
                    <a:pt x="1736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" name="object 615" descr=""/>
            <p:cNvSpPr/>
            <p:nvPr/>
          </p:nvSpPr>
          <p:spPr>
            <a:xfrm>
              <a:off x="5308649" y="1606240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347205" y="27584"/>
                  </a:moveTo>
                  <a:lnTo>
                    <a:pt x="333562" y="38318"/>
                  </a:lnTo>
                  <a:lnTo>
                    <a:pt x="296359" y="47086"/>
                  </a:lnTo>
                  <a:lnTo>
                    <a:pt x="241179" y="53000"/>
                  </a:lnTo>
                  <a:lnTo>
                    <a:pt x="173609" y="55168"/>
                  </a:lnTo>
                  <a:lnTo>
                    <a:pt x="106031" y="53000"/>
                  </a:lnTo>
                  <a:lnTo>
                    <a:pt x="50847" y="47086"/>
                  </a:lnTo>
                  <a:lnTo>
                    <a:pt x="13642" y="38318"/>
                  </a:lnTo>
                  <a:lnTo>
                    <a:pt x="0" y="27584"/>
                  </a:lnTo>
                  <a:lnTo>
                    <a:pt x="13642" y="16850"/>
                  </a:lnTo>
                  <a:lnTo>
                    <a:pt x="50847" y="8081"/>
                  </a:lnTo>
                  <a:lnTo>
                    <a:pt x="106031" y="2168"/>
                  </a:lnTo>
                  <a:lnTo>
                    <a:pt x="173609" y="0"/>
                  </a:lnTo>
                  <a:lnTo>
                    <a:pt x="241179" y="2168"/>
                  </a:lnTo>
                  <a:lnTo>
                    <a:pt x="296359" y="8081"/>
                  </a:lnTo>
                  <a:lnTo>
                    <a:pt x="333562" y="16850"/>
                  </a:lnTo>
                  <a:lnTo>
                    <a:pt x="347205" y="27584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6" name="object 616" descr=""/>
            <p:cNvSpPr/>
            <p:nvPr/>
          </p:nvSpPr>
          <p:spPr>
            <a:xfrm>
              <a:off x="5308649" y="1563262"/>
              <a:ext cx="347345" cy="75565"/>
            </a:xfrm>
            <a:custGeom>
              <a:avLst/>
              <a:gdLst/>
              <a:ahLst/>
              <a:cxnLst/>
              <a:rect l="l" t="t" r="r" b="b"/>
              <a:pathLst>
                <a:path w="347345" h="75564">
                  <a:moveTo>
                    <a:pt x="347205" y="0"/>
                  </a:moveTo>
                  <a:lnTo>
                    <a:pt x="333562" y="10734"/>
                  </a:lnTo>
                  <a:lnTo>
                    <a:pt x="296359" y="19502"/>
                  </a:lnTo>
                  <a:lnTo>
                    <a:pt x="241179" y="25415"/>
                  </a:lnTo>
                  <a:lnTo>
                    <a:pt x="173609" y="27584"/>
                  </a:lnTo>
                  <a:lnTo>
                    <a:pt x="106031" y="25415"/>
                  </a:lnTo>
                  <a:lnTo>
                    <a:pt x="50847" y="19502"/>
                  </a:lnTo>
                  <a:lnTo>
                    <a:pt x="13642" y="10734"/>
                  </a:lnTo>
                  <a:lnTo>
                    <a:pt x="0" y="0"/>
                  </a:lnTo>
                  <a:lnTo>
                    <a:pt x="0" y="75145"/>
                  </a:lnTo>
                  <a:lnTo>
                    <a:pt x="347205" y="75145"/>
                  </a:lnTo>
                  <a:lnTo>
                    <a:pt x="347205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" name="object 617" descr=""/>
            <p:cNvSpPr/>
            <p:nvPr/>
          </p:nvSpPr>
          <p:spPr>
            <a:xfrm>
              <a:off x="5308649" y="1563262"/>
              <a:ext cx="347345" cy="75565"/>
            </a:xfrm>
            <a:custGeom>
              <a:avLst/>
              <a:gdLst/>
              <a:ahLst/>
              <a:cxnLst/>
              <a:rect l="l" t="t" r="r" b="b"/>
              <a:pathLst>
                <a:path w="347345" h="75564">
                  <a:moveTo>
                    <a:pt x="347205" y="75145"/>
                  </a:moveTo>
                  <a:lnTo>
                    <a:pt x="347205" y="0"/>
                  </a:lnTo>
                  <a:lnTo>
                    <a:pt x="333562" y="10734"/>
                  </a:lnTo>
                  <a:lnTo>
                    <a:pt x="296359" y="19502"/>
                  </a:lnTo>
                  <a:lnTo>
                    <a:pt x="241179" y="25415"/>
                  </a:lnTo>
                  <a:lnTo>
                    <a:pt x="173609" y="27584"/>
                  </a:lnTo>
                  <a:lnTo>
                    <a:pt x="106031" y="25415"/>
                  </a:lnTo>
                  <a:lnTo>
                    <a:pt x="50847" y="19502"/>
                  </a:lnTo>
                  <a:lnTo>
                    <a:pt x="13642" y="10734"/>
                  </a:lnTo>
                  <a:lnTo>
                    <a:pt x="0" y="0"/>
                  </a:lnTo>
                  <a:lnTo>
                    <a:pt x="0" y="7514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8" name="object 618" descr=""/>
            <p:cNvSpPr/>
            <p:nvPr/>
          </p:nvSpPr>
          <p:spPr>
            <a:xfrm>
              <a:off x="5308649" y="1519318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173609" y="0"/>
                  </a:moveTo>
                  <a:lnTo>
                    <a:pt x="106031" y="2168"/>
                  </a:lnTo>
                  <a:lnTo>
                    <a:pt x="50847" y="8081"/>
                  </a:lnTo>
                  <a:lnTo>
                    <a:pt x="13642" y="16850"/>
                  </a:lnTo>
                  <a:lnTo>
                    <a:pt x="0" y="27584"/>
                  </a:lnTo>
                  <a:lnTo>
                    <a:pt x="13642" y="38318"/>
                  </a:lnTo>
                  <a:lnTo>
                    <a:pt x="50847" y="47086"/>
                  </a:lnTo>
                  <a:lnTo>
                    <a:pt x="106031" y="53000"/>
                  </a:lnTo>
                  <a:lnTo>
                    <a:pt x="173609" y="55168"/>
                  </a:lnTo>
                  <a:lnTo>
                    <a:pt x="241179" y="53000"/>
                  </a:lnTo>
                  <a:lnTo>
                    <a:pt x="296359" y="47086"/>
                  </a:lnTo>
                  <a:lnTo>
                    <a:pt x="333562" y="38318"/>
                  </a:lnTo>
                  <a:lnTo>
                    <a:pt x="347205" y="27584"/>
                  </a:lnTo>
                  <a:lnTo>
                    <a:pt x="333562" y="16850"/>
                  </a:lnTo>
                  <a:lnTo>
                    <a:pt x="296359" y="8081"/>
                  </a:lnTo>
                  <a:lnTo>
                    <a:pt x="241179" y="2168"/>
                  </a:lnTo>
                  <a:lnTo>
                    <a:pt x="1736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" name="object 619" descr=""/>
            <p:cNvSpPr/>
            <p:nvPr/>
          </p:nvSpPr>
          <p:spPr>
            <a:xfrm>
              <a:off x="5308649" y="1519318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347205" y="27584"/>
                  </a:moveTo>
                  <a:lnTo>
                    <a:pt x="333562" y="38318"/>
                  </a:lnTo>
                  <a:lnTo>
                    <a:pt x="296359" y="47086"/>
                  </a:lnTo>
                  <a:lnTo>
                    <a:pt x="241179" y="53000"/>
                  </a:lnTo>
                  <a:lnTo>
                    <a:pt x="173609" y="55168"/>
                  </a:lnTo>
                  <a:lnTo>
                    <a:pt x="106031" y="53000"/>
                  </a:lnTo>
                  <a:lnTo>
                    <a:pt x="50847" y="47086"/>
                  </a:lnTo>
                  <a:lnTo>
                    <a:pt x="13642" y="38318"/>
                  </a:lnTo>
                  <a:lnTo>
                    <a:pt x="0" y="27584"/>
                  </a:lnTo>
                  <a:lnTo>
                    <a:pt x="13642" y="16850"/>
                  </a:lnTo>
                  <a:lnTo>
                    <a:pt x="50847" y="8081"/>
                  </a:lnTo>
                  <a:lnTo>
                    <a:pt x="106031" y="2168"/>
                  </a:lnTo>
                  <a:lnTo>
                    <a:pt x="173609" y="0"/>
                  </a:lnTo>
                  <a:lnTo>
                    <a:pt x="241179" y="2168"/>
                  </a:lnTo>
                  <a:lnTo>
                    <a:pt x="296359" y="8081"/>
                  </a:lnTo>
                  <a:lnTo>
                    <a:pt x="333562" y="16850"/>
                  </a:lnTo>
                  <a:lnTo>
                    <a:pt x="347205" y="27584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0" name="object 620" descr=""/>
            <p:cNvSpPr/>
            <p:nvPr/>
          </p:nvSpPr>
          <p:spPr>
            <a:xfrm>
              <a:off x="5308649" y="1690733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173609" y="0"/>
                  </a:moveTo>
                  <a:lnTo>
                    <a:pt x="106031" y="2168"/>
                  </a:lnTo>
                  <a:lnTo>
                    <a:pt x="50847" y="8081"/>
                  </a:lnTo>
                  <a:lnTo>
                    <a:pt x="13642" y="16850"/>
                  </a:lnTo>
                  <a:lnTo>
                    <a:pt x="0" y="27584"/>
                  </a:lnTo>
                  <a:lnTo>
                    <a:pt x="13642" y="38318"/>
                  </a:lnTo>
                  <a:lnTo>
                    <a:pt x="50847" y="47086"/>
                  </a:lnTo>
                  <a:lnTo>
                    <a:pt x="106031" y="53000"/>
                  </a:lnTo>
                  <a:lnTo>
                    <a:pt x="173609" y="55168"/>
                  </a:lnTo>
                  <a:lnTo>
                    <a:pt x="241179" y="53000"/>
                  </a:lnTo>
                  <a:lnTo>
                    <a:pt x="296359" y="47086"/>
                  </a:lnTo>
                  <a:lnTo>
                    <a:pt x="333562" y="38318"/>
                  </a:lnTo>
                  <a:lnTo>
                    <a:pt x="347205" y="27584"/>
                  </a:lnTo>
                  <a:lnTo>
                    <a:pt x="333562" y="16850"/>
                  </a:lnTo>
                  <a:lnTo>
                    <a:pt x="296359" y="8081"/>
                  </a:lnTo>
                  <a:lnTo>
                    <a:pt x="241179" y="2168"/>
                  </a:lnTo>
                  <a:lnTo>
                    <a:pt x="1736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" name="object 621" descr=""/>
            <p:cNvSpPr/>
            <p:nvPr/>
          </p:nvSpPr>
          <p:spPr>
            <a:xfrm>
              <a:off x="5308649" y="1690733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347205" y="27584"/>
                  </a:moveTo>
                  <a:lnTo>
                    <a:pt x="333562" y="38318"/>
                  </a:lnTo>
                  <a:lnTo>
                    <a:pt x="296359" y="47086"/>
                  </a:lnTo>
                  <a:lnTo>
                    <a:pt x="241179" y="53000"/>
                  </a:lnTo>
                  <a:lnTo>
                    <a:pt x="173609" y="55168"/>
                  </a:lnTo>
                  <a:lnTo>
                    <a:pt x="106031" y="53000"/>
                  </a:lnTo>
                  <a:lnTo>
                    <a:pt x="50847" y="47086"/>
                  </a:lnTo>
                  <a:lnTo>
                    <a:pt x="13642" y="38318"/>
                  </a:lnTo>
                  <a:lnTo>
                    <a:pt x="0" y="27584"/>
                  </a:lnTo>
                  <a:lnTo>
                    <a:pt x="13642" y="16850"/>
                  </a:lnTo>
                  <a:lnTo>
                    <a:pt x="50847" y="8081"/>
                  </a:lnTo>
                  <a:lnTo>
                    <a:pt x="106031" y="2168"/>
                  </a:lnTo>
                  <a:lnTo>
                    <a:pt x="173609" y="0"/>
                  </a:lnTo>
                  <a:lnTo>
                    <a:pt x="241179" y="2168"/>
                  </a:lnTo>
                  <a:lnTo>
                    <a:pt x="296359" y="8081"/>
                  </a:lnTo>
                  <a:lnTo>
                    <a:pt x="333562" y="16850"/>
                  </a:lnTo>
                  <a:lnTo>
                    <a:pt x="347205" y="27584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2" name="object 622" descr=""/>
            <p:cNvSpPr/>
            <p:nvPr/>
          </p:nvSpPr>
          <p:spPr>
            <a:xfrm>
              <a:off x="5308649" y="1773335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173609" y="0"/>
                  </a:moveTo>
                  <a:lnTo>
                    <a:pt x="106031" y="2168"/>
                  </a:lnTo>
                  <a:lnTo>
                    <a:pt x="50847" y="8081"/>
                  </a:lnTo>
                  <a:lnTo>
                    <a:pt x="13642" y="16850"/>
                  </a:lnTo>
                  <a:lnTo>
                    <a:pt x="0" y="27584"/>
                  </a:lnTo>
                  <a:lnTo>
                    <a:pt x="13642" y="38318"/>
                  </a:lnTo>
                  <a:lnTo>
                    <a:pt x="50847" y="47086"/>
                  </a:lnTo>
                  <a:lnTo>
                    <a:pt x="106031" y="53000"/>
                  </a:lnTo>
                  <a:lnTo>
                    <a:pt x="173609" y="55168"/>
                  </a:lnTo>
                  <a:lnTo>
                    <a:pt x="241179" y="53000"/>
                  </a:lnTo>
                  <a:lnTo>
                    <a:pt x="296359" y="47086"/>
                  </a:lnTo>
                  <a:lnTo>
                    <a:pt x="333562" y="38318"/>
                  </a:lnTo>
                  <a:lnTo>
                    <a:pt x="347205" y="27584"/>
                  </a:lnTo>
                  <a:lnTo>
                    <a:pt x="333562" y="16850"/>
                  </a:lnTo>
                  <a:lnTo>
                    <a:pt x="296359" y="8081"/>
                  </a:lnTo>
                  <a:lnTo>
                    <a:pt x="241179" y="2168"/>
                  </a:lnTo>
                  <a:lnTo>
                    <a:pt x="173609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" name="object 623" descr=""/>
            <p:cNvSpPr/>
            <p:nvPr/>
          </p:nvSpPr>
          <p:spPr>
            <a:xfrm>
              <a:off x="5308649" y="1773335"/>
              <a:ext cx="347345" cy="55244"/>
            </a:xfrm>
            <a:custGeom>
              <a:avLst/>
              <a:gdLst/>
              <a:ahLst/>
              <a:cxnLst/>
              <a:rect l="l" t="t" r="r" b="b"/>
              <a:pathLst>
                <a:path w="347345" h="55244">
                  <a:moveTo>
                    <a:pt x="347205" y="27584"/>
                  </a:moveTo>
                  <a:lnTo>
                    <a:pt x="333562" y="38318"/>
                  </a:lnTo>
                  <a:lnTo>
                    <a:pt x="296359" y="47086"/>
                  </a:lnTo>
                  <a:lnTo>
                    <a:pt x="241179" y="53000"/>
                  </a:lnTo>
                  <a:lnTo>
                    <a:pt x="173609" y="55168"/>
                  </a:lnTo>
                  <a:lnTo>
                    <a:pt x="106031" y="53000"/>
                  </a:lnTo>
                  <a:lnTo>
                    <a:pt x="50847" y="47086"/>
                  </a:lnTo>
                  <a:lnTo>
                    <a:pt x="13642" y="38318"/>
                  </a:lnTo>
                  <a:lnTo>
                    <a:pt x="0" y="27584"/>
                  </a:lnTo>
                  <a:lnTo>
                    <a:pt x="13642" y="16850"/>
                  </a:lnTo>
                  <a:lnTo>
                    <a:pt x="50847" y="8081"/>
                  </a:lnTo>
                  <a:lnTo>
                    <a:pt x="106031" y="2168"/>
                  </a:lnTo>
                  <a:lnTo>
                    <a:pt x="173609" y="0"/>
                  </a:lnTo>
                  <a:lnTo>
                    <a:pt x="241179" y="2168"/>
                  </a:lnTo>
                  <a:lnTo>
                    <a:pt x="296359" y="8081"/>
                  </a:lnTo>
                  <a:lnTo>
                    <a:pt x="333562" y="16850"/>
                  </a:lnTo>
                  <a:lnTo>
                    <a:pt x="347205" y="27584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4" name="object 624" descr=""/>
            <p:cNvSpPr/>
            <p:nvPr/>
          </p:nvSpPr>
          <p:spPr>
            <a:xfrm>
              <a:off x="5308649" y="1730356"/>
              <a:ext cx="347345" cy="75565"/>
            </a:xfrm>
            <a:custGeom>
              <a:avLst/>
              <a:gdLst/>
              <a:ahLst/>
              <a:cxnLst/>
              <a:rect l="l" t="t" r="r" b="b"/>
              <a:pathLst>
                <a:path w="347345" h="75564">
                  <a:moveTo>
                    <a:pt x="347205" y="0"/>
                  </a:moveTo>
                  <a:lnTo>
                    <a:pt x="333562" y="10734"/>
                  </a:lnTo>
                  <a:lnTo>
                    <a:pt x="296359" y="19502"/>
                  </a:lnTo>
                  <a:lnTo>
                    <a:pt x="241179" y="25415"/>
                  </a:lnTo>
                  <a:lnTo>
                    <a:pt x="173609" y="27584"/>
                  </a:lnTo>
                  <a:lnTo>
                    <a:pt x="106031" y="25415"/>
                  </a:lnTo>
                  <a:lnTo>
                    <a:pt x="50847" y="19502"/>
                  </a:lnTo>
                  <a:lnTo>
                    <a:pt x="13642" y="10734"/>
                  </a:lnTo>
                  <a:lnTo>
                    <a:pt x="0" y="0"/>
                  </a:lnTo>
                  <a:lnTo>
                    <a:pt x="0" y="75145"/>
                  </a:lnTo>
                  <a:lnTo>
                    <a:pt x="347205" y="75145"/>
                  </a:lnTo>
                  <a:lnTo>
                    <a:pt x="347205" y="0"/>
                  </a:lnTo>
                  <a:close/>
                </a:path>
              </a:pathLst>
            </a:custGeom>
            <a:solidFill>
              <a:srgbClr val="0092C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" name="object 625" descr=""/>
            <p:cNvSpPr/>
            <p:nvPr/>
          </p:nvSpPr>
          <p:spPr>
            <a:xfrm>
              <a:off x="5308649" y="1730356"/>
              <a:ext cx="347345" cy="75565"/>
            </a:xfrm>
            <a:custGeom>
              <a:avLst/>
              <a:gdLst/>
              <a:ahLst/>
              <a:cxnLst/>
              <a:rect l="l" t="t" r="r" b="b"/>
              <a:pathLst>
                <a:path w="347345" h="75564">
                  <a:moveTo>
                    <a:pt x="347205" y="75145"/>
                  </a:moveTo>
                  <a:lnTo>
                    <a:pt x="347205" y="0"/>
                  </a:lnTo>
                  <a:lnTo>
                    <a:pt x="333562" y="10734"/>
                  </a:lnTo>
                  <a:lnTo>
                    <a:pt x="296359" y="19502"/>
                  </a:lnTo>
                  <a:lnTo>
                    <a:pt x="241179" y="25415"/>
                  </a:lnTo>
                  <a:lnTo>
                    <a:pt x="173609" y="27584"/>
                  </a:lnTo>
                  <a:lnTo>
                    <a:pt x="106031" y="25415"/>
                  </a:lnTo>
                  <a:lnTo>
                    <a:pt x="50847" y="19502"/>
                  </a:lnTo>
                  <a:lnTo>
                    <a:pt x="13642" y="10734"/>
                  </a:lnTo>
                  <a:lnTo>
                    <a:pt x="0" y="0"/>
                  </a:lnTo>
                  <a:lnTo>
                    <a:pt x="0" y="7514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6" name="object 626" descr=""/>
          <p:cNvSpPr txBox="1"/>
          <p:nvPr/>
        </p:nvSpPr>
        <p:spPr>
          <a:xfrm>
            <a:off x="5145067" y="1165441"/>
            <a:ext cx="248285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HMMbuild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627" name="object 627" descr=""/>
          <p:cNvSpPr txBox="1"/>
          <p:nvPr/>
        </p:nvSpPr>
        <p:spPr>
          <a:xfrm>
            <a:off x="5131307" y="1421936"/>
            <a:ext cx="28194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HMMsearch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628" name="object 628" descr=""/>
          <p:cNvSpPr/>
          <p:nvPr/>
        </p:nvSpPr>
        <p:spPr>
          <a:xfrm>
            <a:off x="5207088" y="1595997"/>
            <a:ext cx="554355" cy="139065"/>
          </a:xfrm>
          <a:custGeom>
            <a:avLst/>
            <a:gdLst/>
            <a:ahLst/>
            <a:cxnLst/>
            <a:rect l="l" t="t" r="r" b="b"/>
            <a:pathLst>
              <a:path w="554354" h="139064">
                <a:moveTo>
                  <a:pt x="554202" y="0"/>
                </a:moveTo>
                <a:lnTo>
                  <a:pt x="0" y="0"/>
                </a:lnTo>
                <a:lnTo>
                  <a:pt x="0" y="138912"/>
                </a:lnTo>
                <a:lnTo>
                  <a:pt x="554202" y="138912"/>
                </a:lnTo>
                <a:lnTo>
                  <a:pt x="5542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 descr=""/>
          <p:cNvSpPr txBox="1"/>
          <p:nvPr/>
        </p:nvSpPr>
        <p:spPr>
          <a:xfrm>
            <a:off x="5207090" y="1596000"/>
            <a:ext cx="554355" cy="139065"/>
          </a:xfrm>
          <a:prstGeom prst="rect">
            <a:avLst/>
          </a:prstGeom>
          <a:ln w="10134">
            <a:solidFill>
              <a:srgbClr val="0000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 marL="99695" marR="68580" indent="-7620">
              <a:lnSpc>
                <a:spcPct val="100000"/>
              </a:lnSpc>
              <a:spcBef>
                <a:spcPts val="15"/>
              </a:spcBef>
            </a:pPr>
            <a:r>
              <a:rPr dirty="0" sz="400" spc="-10">
                <a:latin typeface="Lucida Sans"/>
                <a:cs typeface="Lucida Sans"/>
              </a:rPr>
              <a:t>IMG/M;</a:t>
            </a:r>
            <a:r>
              <a:rPr dirty="0" sz="400" spc="-15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Tara</a:t>
            </a:r>
            <a:r>
              <a:rPr dirty="0" sz="400" spc="-1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DB;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>
                <a:latin typeface="Lucida Sans"/>
                <a:cs typeface="Lucida Sans"/>
              </a:rPr>
              <a:t>MetaSource</a:t>
            </a:r>
            <a:r>
              <a:rPr dirty="0" sz="400" spc="-15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DB</a:t>
            </a:r>
            <a:endParaRPr sz="400">
              <a:latin typeface="Lucida Sans"/>
              <a:cs typeface="Lucida Sans"/>
            </a:endParaRPr>
          </a:p>
        </p:txBody>
      </p:sp>
      <p:pic>
        <p:nvPicPr>
          <p:cNvPr id="630" name="object 630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194350" y="1241810"/>
            <a:ext cx="564337" cy="194995"/>
          </a:xfrm>
          <a:prstGeom prst="rect">
            <a:avLst/>
          </a:prstGeom>
        </p:spPr>
      </p:pic>
      <p:sp>
        <p:nvSpPr>
          <p:cNvPr id="631" name="object 631" descr=""/>
          <p:cNvSpPr txBox="1"/>
          <p:nvPr/>
        </p:nvSpPr>
        <p:spPr>
          <a:xfrm>
            <a:off x="5608293" y="1237934"/>
            <a:ext cx="150495" cy="85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" spc="-25">
                <a:latin typeface="Lucida Sans"/>
                <a:cs typeface="Lucida Sans"/>
              </a:rPr>
              <a:t>HMM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32" name="object 632" descr=""/>
          <p:cNvGrpSpPr/>
          <p:nvPr/>
        </p:nvGrpSpPr>
        <p:grpSpPr>
          <a:xfrm>
            <a:off x="5281472" y="1151782"/>
            <a:ext cx="429895" cy="1236980"/>
            <a:chOff x="5281472" y="1151782"/>
            <a:chExt cx="429895" cy="1236980"/>
          </a:xfrm>
        </p:grpSpPr>
        <p:sp>
          <p:nvSpPr>
            <p:cNvPr id="633" name="object 633" descr=""/>
            <p:cNvSpPr/>
            <p:nvPr/>
          </p:nvSpPr>
          <p:spPr>
            <a:xfrm>
              <a:off x="5477694" y="1435998"/>
              <a:ext cx="0" cy="38735"/>
            </a:xfrm>
            <a:custGeom>
              <a:avLst/>
              <a:gdLst/>
              <a:ahLst/>
              <a:cxnLst/>
              <a:rect l="l" t="t" r="r" b="b"/>
              <a:pathLst>
                <a:path w="0" h="38734">
                  <a:moveTo>
                    <a:pt x="0" y="0"/>
                  </a:moveTo>
                  <a:lnTo>
                    <a:pt x="0" y="38188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4" name="object 634" descr=""/>
            <p:cNvSpPr/>
            <p:nvPr/>
          </p:nvSpPr>
          <p:spPr>
            <a:xfrm>
              <a:off x="5452980" y="145662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" name="object 635" descr=""/>
            <p:cNvSpPr/>
            <p:nvPr/>
          </p:nvSpPr>
          <p:spPr>
            <a:xfrm>
              <a:off x="5480781" y="1161942"/>
              <a:ext cx="0" cy="38735"/>
            </a:xfrm>
            <a:custGeom>
              <a:avLst/>
              <a:gdLst/>
              <a:ahLst/>
              <a:cxnLst/>
              <a:rect l="l" t="t" r="r" b="b"/>
              <a:pathLst>
                <a:path w="0" h="38734">
                  <a:moveTo>
                    <a:pt x="0" y="0"/>
                  </a:moveTo>
                  <a:lnTo>
                    <a:pt x="0" y="38188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6" name="object 636" descr=""/>
            <p:cNvSpPr/>
            <p:nvPr/>
          </p:nvSpPr>
          <p:spPr>
            <a:xfrm>
              <a:off x="5456067" y="1182575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7" name="object 6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81472" y="2086869"/>
              <a:ext cx="429766" cy="301746"/>
            </a:xfrm>
            <a:prstGeom prst="rect">
              <a:avLst/>
            </a:prstGeom>
          </p:spPr>
        </p:pic>
        <p:sp>
          <p:nvSpPr>
            <p:cNvPr id="638" name="object 638" descr=""/>
            <p:cNvSpPr/>
            <p:nvPr/>
          </p:nvSpPr>
          <p:spPr>
            <a:xfrm>
              <a:off x="5305744" y="2172350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504" y="0"/>
                  </a:moveTo>
                  <a:lnTo>
                    <a:pt x="105356" y="1507"/>
                  </a:lnTo>
                  <a:lnTo>
                    <a:pt x="50523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56"/>
                  </a:lnTo>
                  <a:lnTo>
                    <a:pt x="50523" y="32756"/>
                  </a:lnTo>
                  <a:lnTo>
                    <a:pt x="105356" y="36870"/>
                  </a:lnTo>
                  <a:lnTo>
                    <a:pt x="172504" y="38379"/>
                  </a:lnTo>
                  <a:lnTo>
                    <a:pt x="239644" y="36870"/>
                  </a:lnTo>
                  <a:lnTo>
                    <a:pt x="294473" y="32756"/>
                  </a:lnTo>
                  <a:lnTo>
                    <a:pt x="331440" y="26656"/>
                  </a:lnTo>
                  <a:lnTo>
                    <a:pt x="344995" y="19189"/>
                  </a:lnTo>
                  <a:lnTo>
                    <a:pt x="331440" y="11717"/>
                  </a:lnTo>
                  <a:lnTo>
                    <a:pt x="294473" y="5618"/>
                  </a:lnTo>
                  <a:lnTo>
                    <a:pt x="239644" y="1507"/>
                  </a:lnTo>
                  <a:lnTo>
                    <a:pt x="17250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" name="object 639" descr=""/>
            <p:cNvSpPr/>
            <p:nvPr/>
          </p:nvSpPr>
          <p:spPr>
            <a:xfrm>
              <a:off x="5305744" y="2172350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40" y="26656"/>
                  </a:lnTo>
                  <a:lnTo>
                    <a:pt x="294473" y="32756"/>
                  </a:lnTo>
                  <a:lnTo>
                    <a:pt x="239644" y="36870"/>
                  </a:lnTo>
                  <a:lnTo>
                    <a:pt x="172504" y="38379"/>
                  </a:lnTo>
                  <a:lnTo>
                    <a:pt x="105356" y="36870"/>
                  </a:lnTo>
                  <a:lnTo>
                    <a:pt x="50523" y="32756"/>
                  </a:lnTo>
                  <a:lnTo>
                    <a:pt x="13555" y="26656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3" y="5618"/>
                  </a:lnTo>
                  <a:lnTo>
                    <a:pt x="105356" y="1507"/>
                  </a:lnTo>
                  <a:lnTo>
                    <a:pt x="172504" y="0"/>
                  </a:lnTo>
                  <a:lnTo>
                    <a:pt x="239644" y="1507"/>
                  </a:lnTo>
                  <a:lnTo>
                    <a:pt x="294473" y="5618"/>
                  </a:lnTo>
                  <a:lnTo>
                    <a:pt x="331440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0" name="object 640" descr=""/>
            <p:cNvSpPr/>
            <p:nvPr/>
          </p:nvSpPr>
          <p:spPr>
            <a:xfrm>
              <a:off x="5305744" y="2142443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0"/>
                  </a:moveTo>
                  <a:lnTo>
                    <a:pt x="331440" y="7466"/>
                  </a:lnTo>
                  <a:lnTo>
                    <a:pt x="294473" y="13566"/>
                  </a:lnTo>
                  <a:lnTo>
                    <a:pt x="239644" y="17680"/>
                  </a:lnTo>
                  <a:lnTo>
                    <a:pt x="172504" y="19189"/>
                  </a:lnTo>
                  <a:lnTo>
                    <a:pt x="105356" y="17680"/>
                  </a:lnTo>
                  <a:lnTo>
                    <a:pt x="50523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" name="object 641" descr=""/>
            <p:cNvSpPr/>
            <p:nvPr/>
          </p:nvSpPr>
          <p:spPr>
            <a:xfrm>
              <a:off x="5305744" y="2142443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40" y="7466"/>
                  </a:lnTo>
                  <a:lnTo>
                    <a:pt x="294473" y="13566"/>
                  </a:lnTo>
                  <a:lnTo>
                    <a:pt x="239644" y="17680"/>
                  </a:lnTo>
                  <a:lnTo>
                    <a:pt x="172504" y="19189"/>
                  </a:lnTo>
                  <a:lnTo>
                    <a:pt x="105356" y="17680"/>
                  </a:lnTo>
                  <a:lnTo>
                    <a:pt x="50523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2" name="object 642" descr=""/>
            <p:cNvSpPr/>
            <p:nvPr/>
          </p:nvSpPr>
          <p:spPr>
            <a:xfrm>
              <a:off x="5305744" y="2111869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504" y="0"/>
                  </a:moveTo>
                  <a:lnTo>
                    <a:pt x="105356" y="1508"/>
                  </a:lnTo>
                  <a:lnTo>
                    <a:pt x="50523" y="5622"/>
                  </a:lnTo>
                  <a:lnTo>
                    <a:pt x="13555" y="11722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3" y="32761"/>
                  </a:lnTo>
                  <a:lnTo>
                    <a:pt x="105356" y="36872"/>
                  </a:lnTo>
                  <a:lnTo>
                    <a:pt x="172504" y="38379"/>
                  </a:lnTo>
                  <a:lnTo>
                    <a:pt x="239644" y="36872"/>
                  </a:lnTo>
                  <a:lnTo>
                    <a:pt x="294473" y="32761"/>
                  </a:lnTo>
                  <a:lnTo>
                    <a:pt x="331440" y="26661"/>
                  </a:lnTo>
                  <a:lnTo>
                    <a:pt x="344995" y="19189"/>
                  </a:lnTo>
                  <a:lnTo>
                    <a:pt x="331440" y="11722"/>
                  </a:lnTo>
                  <a:lnTo>
                    <a:pt x="294473" y="5622"/>
                  </a:lnTo>
                  <a:lnTo>
                    <a:pt x="239644" y="1508"/>
                  </a:lnTo>
                  <a:lnTo>
                    <a:pt x="17250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" name="object 643" descr=""/>
            <p:cNvSpPr/>
            <p:nvPr/>
          </p:nvSpPr>
          <p:spPr>
            <a:xfrm>
              <a:off x="5305744" y="2111869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40" y="26661"/>
                  </a:lnTo>
                  <a:lnTo>
                    <a:pt x="294473" y="32761"/>
                  </a:lnTo>
                  <a:lnTo>
                    <a:pt x="239644" y="36872"/>
                  </a:lnTo>
                  <a:lnTo>
                    <a:pt x="172504" y="38379"/>
                  </a:lnTo>
                  <a:lnTo>
                    <a:pt x="105356" y="36872"/>
                  </a:lnTo>
                  <a:lnTo>
                    <a:pt x="50523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22"/>
                  </a:lnTo>
                  <a:lnTo>
                    <a:pt x="50523" y="5622"/>
                  </a:lnTo>
                  <a:lnTo>
                    <a:pt x="105356" y="1508"/>
                  </a:lnTo>
                  <a:lnTo>
                    <a:pt x="172504" y="0"/>
                  </a:lnTo>
                  <a:lnTo>
                    <a:pt x="239644" y="1508"/>
                  </a:lnTo>
                  <a:lnTo>
                    <a:pt x="294473" y="5622"/>
                  </a:lnTo>
                  <a:lnTo>
                    <a:pt x="331440" y="11722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4" name="object 644" descr=""/>
            <p:cNvSpPr/>
            <p:nvPr/>
          </p:nvSpPr>
          <p:spPr>
            <a:xfrm>
              <a:off x="5305744" y="2231141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504" y="0"/>
                  </a:moveTo>
                  <a:lnTo>
                    <a:pt x="105356" y="1507"/>
                  </a:lnTo>
                  <a:lnTo>
                    <a:pt x="50523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3" y="32761"/>
                  </a:lnTo>
                  <a:lnTo>
                    <a:pt x="105356" y="36872"/>
                  </a:lnTo>
                  <a:lnTo>
                    <a:pt x="172504" y="38379"/>
                  </a:lnTo>
                  <a:lnTo>
                    <a:pt x="239644" y="36872"/>
                  </a:lnTo>
                  <a:lnTo>
                    <a:pt x="294473" y="32761"/>
                  </a:lnTo>
                  <a:lnTo>
                    <a:pt x="331440" y="26661"/>
                  </a:lnTo>
                  <a:lnTo>
                    <a:pt x="344995" y="19189"/>
                  </a:lnTo>
                  <a:lnTo>
                    <a:pt x="331440" y="11717"/>
                  </a:lnTo>
                  <a:lnTo>
                    <a:pt x="294473" y="5618"/>
                  </a:lnTo>
                  <a:lnTo>
                    <a:pt x="239644" y="1507"/>
                  </a:lnTo>
                  <a:lnTo>
                    <a:pt x="17250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" name="object 645" descr=""/>
            <p:cNvSpPr/>
            <p:nvPr/>
          </p:nvSpPr>
          <p:spPr>
            <a:xfrm>
              <a:off x="5305744" y="2231141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40" y="26661"/>
                  </a:lnTo>
                  <a:lnTo>
                    <a:pt x="294473" y="32761"/>
                  </a:lnTo>
                  <a:lnTo>
                    <a:pt x="239644" y="36872"/>
                  </a:lnTo>
                  <a:lnTo>
                    <a:pt x="172504" y="38379"/>
                  </a:lnTo>
                  <a:lnTo>
                    <a:pt x="105356" y="36872"/>
                  </a:lnTo>
                  <a:lnTo>
                    <a:pt x="50523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3" y="5618"/>
                  </a:lnTo>
                  <a:lnTo>
                    <a:pt x="105356" y="1507"/>
                  </a:lnTo>
                  <a:lnTo>
                    <a:pt x="172504" y="0"/>
                  </a:lnTo>
                  <a:lnTo>
                    <a:pt x="239644" y="1507"/>
                  </a:lnTo>
                  <a:lnTo>
                    <a:pt x="294473" y="5618"/>
                  </a:lnTo>
                  <a:lnTo>
                    <a:pt x="331440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6" name="object 646" descr=""/>
            <p:cNvSpPr/>
            <p:nvPr/>
          </p:nvSpPr>
          <p:spPr>
            <a:xfrm>
              <a:off x="5305744" y="2288616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504" y="0"/>
                  </a:moveTo>
                  <a:lnTo>
                    <a:pt x="105356" y="1508"/>
                  </a:lnTo>
                  <a:lnTo>
                    <a:pt x="50523" y="5622"/>
                  </a:lnTo>
                  <a:lnTo>
                    <a:pt x="13555" y="11722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3" y="32761"/>
                  </a:lnTo>
                  <a:lnTo>
                    <a:pt x="105356" y="36872"/>
                  </a:lnTo>
                  <a:lnTo>
                    <a:pt x="172504" y="38379"/>
                  </a:lnTo>
                  <a:lnTo>
                    <a:pt x="239644" y="36872"/>
                  </a:lnTo>
                  <a:lnTo>
                    <a:pt x="294473" y="32761"/>
                  </a:lnTo>
                  <a:lnTo>
                    <a:pt x="331440" y="26661"/>
                  </a:lnTo>
                  <a:lnTo>
                    <a:pt x="344995" y="19189"/>
                  </a:lnTo>
                  <a:lnTo>
                    <a:pt x="331440" y="11722"/>
                  </a:lnTo>
                  <a:lnTo>
                    <a:pt x="294473" y="5622"/>
                  </a:lnTo>
                  <a:lnTo>
                    <a:pt x="239644" y="1508"/>
                  </a:lnTo>
                  <a:lnTo>
                    <a:pt x="172504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" name="object 647" descr=""/>
            <p:cNvSpPr/>
            <p:nvPr/>
          </p:nvSpPr>
          <p:spPr>
            <a:xfrm>
              <a:off x="5305744" y="2288616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40" y="26661"/>
                  </a:lnTo>
                  <a:lnTo>
                    <a:pt x="294473" y="32761"/>
                  </a:lnTo>
                  <a:lnTo>
                    <a:pt x="239644" y="36872"/>
                  </a:lnTo>
                  <a:lnTo>
                    <a:pt x="172504" y="38379"/>
                  </a:lnTo>
                  <a:lnTo>
                    <a:pt x="105356" y="36872"/>
                  </a:lnTo>
                  <a:lnTo>
                    <a:pt x="50523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22"/>
                  </a:lnTo>
                  <a:lnTo>
                    <a:pt x="50523" y="5622"/>
                  </a:lnTo>
                  <a:lnTo>
                    <a:pt x="105356" y="1508"/>
                  </a:lnTo>
                  <a:lnTo>
                    <a:pt x="172504" y="0"/>
                  </a:lnTo>
                  <a:lnTo>
                    <a:pt x="239644" y="1508"/>
                  </a:lnTo>
                  <a:lnTo>
                    <a:pt x="294473" y="5622"/>
                  </a:lnTo>
                  <a:lnTo>
                    <a:pt x="331440" y="11722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8" name="object 648" descr=""/>
            <p:cNvSpPr/>
            <p:nvPr/>
          </p:nvSpPr>
          <p:spPr>
            <a:xfrm>
              <a:off x="5305744" y="2258709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0"/>
                  </a:moveTo>
                  <a:lnTo>
                    <a:pt x="331440" y="7466"/>
                  </a:lnTo>
                  <a:lnTo>
                    <a:pt x="294473" y="13566"/>
                  </a:lnTo>
                  <a:lnTo>
                    <a:pt x="239644" y="17680"/>
                  </a:lnTo>
                  <a:lnTo>
                    <a:pt x="172504" y="19189"/>
                  </a:lnTo>
                  <a:lnTo>
                    <a:pt x="105356" y="17680"/>
                  </a:lnTo>
                  <a:lnTo>
                    <a:pt x="50523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" name="object 649" descr=""/>
            <p:cNvSpPr/>
            <p:nvPr/>
          </p:nvSpPr>
          <p:spPr>
            <a:xfrm>
              <a:off x="5305744" y="2258709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40" y="7466"/>
                  </a:lnTo>
                  <a:lnTo>
                    <a:pt x="294473" y="13566"/>
                  </a:lnTo>
                  <a:lnTo>
                    <a:pt x="239644" y="17680"/>
                  </a:lnTo>
                  <a:lnTo>
                    <a:pt x="172504" y="19189"/>
                  </a:lnTo>
                  <a:lnTo>
                    <a:pt x="105356" y="17680"/>
                  </a:lnTo>
                  <a:lnTo>
                    <a:pt x="50523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0" name="object 650" descr=""/>
          <p:cNvSpPr txBox="1"/>
          <p:nvPr/>
        </p:nvSpPr>
        <p:spPr>
          <a:xfrm>
            <a:off x="5288203" y="1904559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 marL="70485" marR="46990" indent="-41275">
              <a:lnSpc>
                <a:spcPts val="470"/>
              </a:lnSpc>
              <a:spcBef>
                <a:spcPts val="20"/>
              </a:spcBef>
            </a:pPr>
            <a:r>
              <a:rPr dirty="0" sz="400" spc="-10">
                <a:latin typeface="Lucida Sans"/>
                <a:cs typeface="Lucida Sans"/>
              </a:rPr>
              <a:t>HMMsearch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>
                <a:latin typeface="Lucida Sans"/>
                <a:cs typeface="Lucida Sans"/>
              </a:rPr>
              <a:t>Raw</a:t>
            </a:r>
            <a:r>
              <a:rPr dirty="0" sz="400" spc="-25">
                <a:latin typeface="Lucida Sans"/>
                <a:cs typeface="Lucida Sans"/>
              </a:rPr>
              <a:t> </a:t>
            </a:r>
            <a:r>
              <a:rPr dirty="0" sz="400" spc="-20">
                <a:latin typeface="Lucida Sans"/>
                <a:cs typeface="Lucida Sans"/>
              </a:rPr>
              <a:t>Hits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51" name="object 651" descr=""/>
          <p:cNvGrpSpPr/>
          <p:nvPr/>
        </p:nvGrpSpPr>
        <p:grpSpPr>
          <a:xfrm>
            <a:off x="5451045" y="1045980"/>
            <a:ext cx="363220" cy="1198245"/>
            <a:chOff x="5451045" y="1045980"/>
            <a:chExt cx="363220" cy="1198245"/>
          </a:xfrm>
        </p:grpSpPr>
        <p:sp>
          <p:nvSpPr>
            <p:cNvPr id="652" name="object 652" descr=""/>
            <p:cNvSpPr/>
            <p:nvPr/>
          </p:nvSpPr>
          <p:spPr>
            <a:xfrm>
              <a:off x="5475759" y="1823328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w="0" h="40639">
                  <a:moveTo>
                    <a:pt x="0" y="0"/>
                  </a:moveTo>
                  <a:lnTo>
                    <a:pt x="0" y="4043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3" name="object 653" descr=""/>
            <p:cNvSpPr/>
            <p:nvPr/>
          </p:nvSpPr>
          <p:spPr>
            <a:xfrm>
              <a:off x="5451045" y="184620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" name="object 654" descr=""/>
            <p:cNvSpPr/>
            <p:nvPr/>
          </p:nvSpPr>
          <p:spPr>
            <a:xfrm>
              <a:off x="5475759" y="2031305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w="0" h="35560">
                  <a:moveTo>
                    <a:pt x="0" y="0"/>
                  </a:moveTo>
                  <a:lnTo>
                    <a:pt x="0" y="3547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5" name="object 655" descr=""/>
            <p:cNvSpPr/>
            <p:nvPr/>
          </p:nvSpPr>
          <p:spPr>
            <a:xfrm>
              <a:off x="5451045" y="204921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" name="object 656" descr=""/>
            <p:cNvSpPr/>
            <p:nvPr/>
          </p:nvSpPr>
          <p:spPr>
            <a:xfrm>
              <a:off x="5803729" y="1056140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w="0" h="15240">
                  <a:moveTo>
                    <a:pt x="0" y="0"/>
                  </a:moveTo>
                  <a:lnTo>
                    <a:pt x="0" y="1520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7" name="object 657" descr=""/>
            <p:cNvSpPr/>
            <p:nvPr/>
          </p:nvSpPr>
          <p:spPr>
            <a:xfrm>
              <a:off x="5803729" y="1102073"/>
              <a:ext cx="0" cy="1091565"/>
            </a:xfrm>
            <a:custGeom>
              <a:avLst/>
              <a:gdLst/>
              <a:ahLst/>
              <a:cxnLst/>
              <a:rect l="l" t="t" r="r" b="b"/>
              <a:pathLst>
                <a:path w="0" h="1091564">
                  <a:moveTo>
                    <a:pt x="0" y="0"/>
                  </a:moveTo>
                  <a:lnTo>
                    <a:pt x="0" y="1091044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8" name="object 658" descr=""/>
            <p:cNvSpPr/>
            <p:nvPr/>
          </p:nvSpPr>
          <p:spPr>
            <a:xfrm>
              <a:off x="5793595" y="2208490"/>
              <a:ext cx="20320" cy="15240"/>
            </a:xfrm>
            <a:custGeom>
              <a:avLst/>
              <a:gdLst/>
              <a:ahLst/>
              <a:cxnLst/>
              <a:rect l="l" t="t" r="r" b="b"/>
              <a:pathLst>
                <a:path w="20320" h="15239">
                  <a:moveTo>
                    <a:pt x="0" y="15201"/>
                  </a:moveTo>
                  <a:lnTo>
                    <a:pt x="20269" y="15201"/>
                  </a:lnTo>
                  <a:lnTo>
                    <a:pt x="20269" y="0"/>
                  </a:lnTo>
                  <a:lnTo>
                    <a:pt x="0" y="0"/>
                  </a:lnTo>
                  <a:lnTo>
                    <a:pt x="0" y="15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" name="object 659" descr=""/>
            <p:cNvSpPr/>
            <p:nvPr/>
          </p:nvSpPr>
          <p:spPr>
            <a:xfrm>
              <a:off x="5754752" y="221898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0" name="object 660" descr=""/>
            <p:cNvSpPr/>
            <p:nvPr/>
          </p:nvSpPr>
          <p:spPr>
            <a:xfrm>
              <a:off x="5798756" y="2208846"/>
              <a:ext cx="15240" cy="20320"/>
            </a:xfrm>
            <a:custGeom>
              <a:avLst/>
              <a:gdLst/>
              <a:ahLst/>
              <a:cxnLst/>
              <a:rect l="l" t="t" r="r" b="b"/>
              <a:pathLst>
                <a:path w="15239" h="20319">
                  <a:moveTo>
                    <a:pt x="0" y="20269"/>
                  </a:moveTo>
                  <a:lnTo>
                    <a:pt x="15201" y="20269"/>
                  </a:lnTo>
                  <a:lnTo>
                    <a:pt x="15201" y="0"/>
                  </a:lnTo>
                  <a:lnTo>
                    <a:pt x="0" y="0"/>
                  </a:lnTo>
                  <a:lnTo>
                    <a:pt x="0" y="20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" name="object 661" descr=""/>
            <p:cNvSpPr/>
            <p:nvPr/>
          </p:nvSpPr>
          <p:spPr>
            <a:xfrm>
              <a:off x="5711827" y="2194266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60490" y="0"/>
                  </a:moveTo>
                  <a:lnTo>
                    <a:pt x="0" y="24714"/>
                  </a:lnTo>
                  <a:lnTo>
                    <a:pt x="60490" y="49428"/>
                  </a:lnTo>
                  <a:lnTo>
                    <a:pt x="46139" y="24714"/>
                  </a:lnTo>
                  <a:lnTo>
                    <a:pt x="604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" name="object 662" descr=""/>
            <p:cNvSpPr/>
            <p:nvPr/>
          </p:nvSpPr>
          <p:spPr>
            <a:xfrm>
              <a:off x="5676034" y="106865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3" name="object 663" descr=""/>
            <p:cNvSpPr/>
            <p:nvPr/>
          </p:nvSpPr>
          <p:spPr>
            <a:xfrm>
              <a:off x="5723665" y="1068657"/>
              <a:ext cx="48895" cy="0"/>
            </a:xfrm>
            <a:custGeom>
              <a:avLst/>
              <a:gdLst/>
              <a:ahLst/>
              <a:cxnLst/>
              <a:rect l="l" t="t" r="r" b="b"/>
              <a:pathLst>
                <a:path w="48895" h="0">
                  <a:moveTo>
                    <a:pt x="0" y="0"/>
                  </a:moveTo>
                  <a:lnTo>
                    <a:pt x="48653" y="0"/>
                  </a:lnTo>
                </a:path>
              </a:pathLst>
            </a:custGeom>
            <a:ln w="2026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 descr=""/>
            <p:cNvSpPr/>
            <p:nvPr/>
          </p:nvSpPr>
          <p:spPr>
            <a:xfrm>
              <a:off x="5788530" y="106865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5" name="object 665" descr=""/>
          <p:cNvSpPr txBox="1"/>
          <p:nvPr/>
        </p:nvSpPr>
        <p:spPr>
          <a:xfrm>
            <a:off x="5717608" y="1971991"/>
            <a:ext cx="88265" cy="207645"/>
          </a:xfrm>
          <a:prstGeom prst="rect">
            <a:avLst/>
          </a:prstGeom>
        </p:spPr>
        <p:txBody>
          <a:bodyPr wrap="square" lIns="0" tIns="190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350" spc="-1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666" name="object 666" descr=""/>
          <p:cNvSpPr txBox="1"/>
          <p:nvPr/>
        </p:nvSpPr>
        <p:spPr>
          <a:xfrm>
            <a:off x="5302973" y="2418033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6830" marR="24765">
              <a:lnSpc>
                <a:spcPts val="470"/>
              </a:lnSpc>
            </a:pPr>
            <a:r>
              <a:rPr dirty="0" sz="400" spc="-10">
                <a:latin typeface="Lucida Sans"/>
                <a:cs typeface="Lucida Sans"/>
              </a:rPr>
              <a:t>HMMsearch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10">
                <a:latin typeface="Lucida Sans"/>
                <a:cs typeface="Lucida Sans"/>
              </a:rPr>
              <a:t>HHblits</a:t>
            </a:r>
            <a:r>
              <a:rPr dirty="0" sz="400" spc="2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67" name="object 667" descr=""/>
          <p:cNvGrpSpPr/>
          <p:nvPr/>
        </p:nvGrpSpPr>
        <p:grpSpPr>
          <a:xfrm>
            <a:off x="5448438" y="1568709"/>
            <a:ext cx="967105" cy="1067435"/>
            <a:chOff x="5448438" y="1568709"/>
            <a:chExt cx="967105" cy="1067435"/>
          </a:xfrm>
        </p:grpSpPr>
        <p:sp>
          <p:nvSpPr>
            <p:cNvPr id="668" name="object 668" descr=""/>
            <p:cNvSpPr/>
            <p:nvPr/>
          </p:nvSpPr>
          <p:spPr>
            <a:xfrm>
              <a:off x="5473152" y="2331594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w="0" h="40639">
                  <a:moveTo>
                    <a:pt x="0" y="0"/>
                  </a:moveTo>
                  <a:lnTo>
                    <a:pt x="0" y="40436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9" name="object 669" descr=""/>
            <p:cNvSpPr/>
            <p:nvPr/>
          </p:nvSpPr>
          <p:spPr>
            <a:xfrm>
              <a:off x="5448438" y="2354473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" name="object 670" descr=""/>
            <p:cNvSpPr/>
            <p:nvPr/>
          </p:nvSpPr>
          <p:spPr>
            <a:xfrm>
              <a:off x="5473152" y="253577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w="0" h="57150">
                  <a:moveTo>
                    <a:pt x="0" y="0"/>
                  </a:moveTo>
                  <a:lnTo>
                    <a:pt x="0" y="5709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 descr=""/>
            <p:cNvSpPr/>
            <p:nvPr/>
          </p:nvSpPr>
          <p:spPr>
            <a:xfrm>
              <a:off x="5448438" y="2575311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2" name="object 67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85560" y="1568709"/>
              <a:ext cx="429766" cy="301746"/>
            </a:xfrm>
            <a:prstGeom prst="rect">
              <a:avLst/>
            </a:prstGeom>
          </p:spPr>
        </p:pic>
        <p:sp>
          <p:nvSpPr>
            <p:cNvPr id="673" name="object 673" descr=""/>
            <p:cNvSpPr/>
            <p:nvPr/>
          </p:nvSpPr>
          <p:spPr>
            <a:xfrm>
              <a:off x="6009765" y="1654502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2" y="32761"/>
                  </a:lnTo>
                  <a:lnTo>
                    <a:pt x="105350" y="36872"/>
                  </a:lnTo>
                  <a:lnTo>
                    <a:pt x="172491" y="38379"/>
                  </a:lnTo>
                  <a:lnTo>
                    <a:pt x="239639" y="36872"/>
                  </a:lnTo>
                  <a:lnTo>
                    <a:pt x="294471" y="32761"/>
                  </a:lnTo>
                  <a:lnTo>
                    <a:pt x="331439" y="26661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 descr=""/>
            <p:cNvSpPr/>
            <p:nvPr/>
          </p:nvSpPr>
          <p:spPr>
            <a:xfrm>
              <a:off x="6009765" y="1654502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39" y="26661"/>
                  </a:lnTo>
                  <a:lnTo>
                    <a:pt x="294471" y="32761"/>
                  </a:lnTo>
                  <a:lnTo>
                    <a:pt x="239639" y="36872"/>
                  </a:lnTo>
                  <a:lnTo>
                    <a:pt x="172491" y="38379"/>
                  </a:lnTo>
                  <a:lnTo>
                    <a:pt x="105350" y="36872"/>
                  </a:lnTo>
                  <a:lnTo>
                    <a:pt x="50522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 descr=""/>
            <p:cNvSpPr/>
            <p:nvPr/>
          </p:nvSpPr>
          <p:spPr>
            <a:xfrm>
              <a:off x="6009765" y="1624595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0"/>
                  </a:move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 descr=""/>
            <p:cNvSpPr/>
            <p:nvPr/>
          </p:nvSpPr>
          <p:spPr>
            <a:xfrm>
              <a:off x="6009765" y="1624595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7" name="object 677" descr=""/>
            <p:cNvSpPr/>
            <p:nvPr/>
          </p:nvSpPr>
          <p:spPr>
            <a:xfrm>
              <a:off x="6009765" y="1594023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56"/>
                  </a:lnTo>
                  <a:lnTo>
                    <a:pt x="50522" y="32756"/>
                  </a:lnTo>
                  <a:lnTo>
                    <a:pt x="105350" y="36870"/>
                  </a:lnTo>
                  <a:lnTo>
                    <a:pt x="172491" y="38379"/>
                  </a:lnTo>
                  <a:lnTo>
                    <a:pt x="239639" y="36870"/>
                  </a:lnTo>
                  <a:lnTo>
                    <a:pt x="294471" y="32756"/>
                  </a:lnTo>
                  <a:lnTo>
                    <a:pt x="331439" y="26656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" name="object 678" descr=""/>
            <p:cNvSpPr/>
            <p:nvPr/>
          </p:nvSpPr>
          <p:spPr>
            <a:xfrm>
              <a:off x="6009765" y="1594023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39" y="26656"/>
                  </a:lnTo>
                  <a:lnTo>
                    <a:pt x="294471" y="32756"/>
                  </a:lnTo>
                  <a:lnTo>
                    <a:pt x="239639" y="36870"/>
                  </a:lnTo>
                  <a:lnTo>
                    <a:pt x="172491" y="38379"/>
                  </a:lnTo>
                  <a:lnTo>
                    <a:pt x="105350" y="36870"/>
                  </a:lnTo>
                  <a:lnTo>
                    <a:pt x="50522" y="32756"/>
                  </a:lnTo>
                  <a:lnTo>
                    <a:pt x="13555" y="26656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 descr=""/>
            <p:cNvSpPr/>
            <p:nvPr/>
          </p:nvSpPr>
          <p:spPr>
            <a:xfrm>
              <a:off x="6009765" y="171329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2" y="32761"/>
                  </a:lnTo>
                  <a:lnTo>
                    <a:pt x="105350" y="36872"/>
                  </a:lnTo>
                  <a:lnTo>
                    <a:pt x="172491" y="38379"/>
                  </a:lnTo>
                  <a:lnTo>
                    <a:pt x="239639" y="36872"/>
                  </a:lnTo>
                  <a:lnTo>
                    <a:pt x="294471" y="32761"/>
                  </a:lnTo>
                  <a:lnTo>
                    <a:pt x="331439" y="26661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" name="object 680" descr=""/>
            <p:cNvSpPr/>
            <p:nvPr/>
          </p:nvSpPr>
          <p:spPr>
            <a:xfrm>
              <a:off x="6009765" y="171329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39" y="26661"/>
                  </a:lnTo>
                  <a:lnTo>
                    <a:pt x="294471" y="32761"/>
                  </a:lnTo>
                  <a:lnTo>
                    <a:pt x="239639" y="36872"/>
                  </a:lnTo>
                  <a:lnTo>
                    <a:pt x="172491" y="38379"/>
                  </a:lnTo>
                  <a:lnTo>
                    <a:pt x="105350" y="36872"/>
                  </a:lnTo>
                  <a:lnTo>
                    <a:pt x="50522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1" name="object 681" descr=""/>
            <p:cNvSpPr/>
            <p:nvPr/>
          </p:nvSpPr>
          <p:spPr>
            <a:xfrm>
              <a:off x="6009765" y="1770770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56"/>
                  </a:lnTo>
                  <a:lnTo>
                    <a:pt x="50522" y="32756"/>
                  </a:lnTo>
                  <a:lnTo>
                    <a:pt x="105350" y="36870"/>
                  </a:lnTo>
                  <a:lnTo>
                    <a:pt x="172491" y="38379"/>
                  </a:lnTo>
                  <a:lnTo>
                    <a:pt x="239639" y="36870"/>
                  </a:lnTo>
                  <a:lnTo>
                    <a:pt x="294471" y="32756"/>
                  </a:lnTo>
                  <a:lnTo>
                    <a:pt x="331439" y="26656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" name="object 682" descr=""/>
            <p:cNvSpPr/>
            <p:nvPr/>
          </p:nvSpPr>
          <p:spPr>
            <a:xfrm>
              <a:off x="6009765" y="1770770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39" h="38735">
                  <a:moveTo>
                    <a:pt x="344995" y="19189"/>
                  </a:moveTo>
                  <a:lnTo>
                    <a:pt x="331439" y="26656"/>
                  </a:lnTo>
                  <a:lnTo>
                    <a:pt x="294471" y="32756"/>
                  </a:lnTo>
                  <a:lnTo>
                    <a:pt x="239639" y="36870"/>
                  </a:lnTo>
                  <a:lnTo>
                    <a:pt x="172491" y="38379"/>
                  </a:lnTo>
                  <a:lnTo>
                    <a:pt x="105350" y="36870"/>
                  </a:lnTo>
                  <a:lnTo>
                    <a:pt x="50522" y="32756"/>
                  </a:lnTo>
                  <a:lnTo>
                    <a:pt x="13555" y="26656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3" name="object 683" descr=""/>
            <p:cNvSpPr/>
            <p:nvPr/>
          </p:nvSpPr>
          <p:spPr>
            <a:xfrm>
              <a:off x="6009765" y="1740862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0"/>
                  </a:move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" name="object 684" descr=""/>
            <p:cNvSpPr/>
            <p:nvPr/>
          </p:nvSpPr>
          <p:spPr>
            <a:xfrm>
              <a:off x="6009765" y="1740862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39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5" name="object 685" descr=""/>
          <p:cNvSpPr txBox="1"/>
          <p:nvPr/>
        </p:nvSpPr>
        <p:spPr>
          <a:xfrm>
            <a:off x="6003226" y="2410870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6830" marR="24765">
              <a:lnSpc>
                <a:spcPts val="470"/>
              </a:lnSpc>
            </a:pPr>
            <a:r>
              <a:rPr dirty="0" sz="400" spc="-10">
                <a:latin typeface="Lucida Sans"/>
                <a:cs typeface="Lucida Sans"/>
              </a:rPr>
              <a:t>HMMsearch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10">
                <a:latin typeface="Lucida Sans"/>
                <a:cs typeface="Lucida Sans"/>
              </a:rPr>
              <a:t>HHblits</a:t>
            </a:r>
            <a:r>
              <a:rPr dirty="0" sz="400" spc="20">
                <a:latin typeface="Lucida Sans"/>
                <a:cs typeface="Lucida Sans"/>
              </a:rPr>
              <a:t> </a:t>
            </a:r>
            <a:r>
              <a:rPr dirty="0" sz="400" spc="-25"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686" name="object 686" descr=""/>
          <p:cNvGrpSpPr/>
          <p:nvPr/>
        </p:nvGrpSpPr>
        <p:grpSpPr>
          <a:xfrm>
            <a:off x="5244820" y="1565661"/>
            <a:ext cx="1789430" cy="1062990"/>
            <a:chOff x="5244820" y="1565661"/>
            <a:chExt cx="1789430" cy="1062990"/>
          </a:xfrm>
        </p:grpSpPr>
        <p:sp>
          <p:nvSpPr>
            <p:cNvPr id="687" name="object 687" descr=""/>
            <p:cNvSpPr/>
            <p:nvPr/>
          </p:nvSpPr>
          <p:spPr>
            <a:xfrm>
              <a:off x="6173400" y="180664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w="0" h="558800">
                  <a:moveTo>
                    <a:pt x="0" y="0"/>
                  </a:moveTo>
                  <a:lnTo>
                    <a:pt x="0" y="55824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 descr=""/>
            <p:cNvSpPr/>
            <p:nvPr/>
          </p:nvSpPr>
          <p:spPr>
            <a:xfrm>
              <a:off x="6148686" y="2347318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 descr=""/>
            <p:cNvSpPr/>
            <p:nvPr/>
          </p:nvSpPr>
          <p:spPr>
            <a:xfrm>
              <a:off x="6173400" y="2528623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w="0" h="57150">
                  <a:moveTo>
                    <a:pt x="0" y="0"/>
                  </a:moveTo>
                  <a:lnTo>
                    <a:pt x="0" y="5709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 descr=""/>
            <p:cNvSpPr/>
            <p:nvPr/>
          </p:nvSpPr>
          <p:spPr>
            <a:xfrm>
              <a:off x="6148686" y="256815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1" name="object 69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01256" y="1565661"/>
              <a:ext cx="432803" cy="301746"/>
            </a:xfrm>
            <a:prstGeom prst="rect">
              <a:avLst/>
            </a:prstGeom>
          </p:spPr>
        </p:pic>
        <p:sp>
          <p:nvSpPr>
            <p:cNvPr id="692" name="object 692" descr=""/>
            <p:cNvSpPr/>
            <p:nvPr/>
          </p:nvSpPr>
          <p:spPr>
            <a:xfrm>
              <a:off x="6626325" y="165208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2" y="32761"/>
                  </a:lnTo>
                  <a:lnTo>
                    <a:pt x="105350" y="36872"/>
                  </a:lnTo>
                  <a:lnTo>
                    <a:pt x="172491" y="38379"/>
                  </a:lnTo>
                  <a:lnTo>
                    <a:pt x="239639" y="36872"/>
                  </a:lnTo>
                  <a:lnTo>
                    <a:pt x="294471" y="32761"/>
                  </a:lnTo>
                  <a:lnTo>
                    <a:pt x="331439" y="26661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 descr=""/>
            <p:cNvSpPr/>
            <p:nvPr/>
          </p:nvSpPr>
          <p:spPr>
            <a:xfrm>
              <a:off x="6626325" y="165208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344995" y="19189"/>
                  </a:moveTo>
                  <a:lnTo>
                    <a:pt x="331439" y="26661"/>
                  </a:lnTo>
                  <a:lnTo>
                    <a:pt x="294471" y="32761"/>
                  </a:lnTo>
                  <a:lnTo>
                    <a:pt x="239639" y="36872"/>
                  </a:lnTo>
                  <a:lnTo>
                    <a:pt x="172491" y="38379"/>
                  </a:lnTo>
                  <a:lnTo>
                    <a:pt x="105350" y="36872"/>
                  </a:lnTo>
                  <a:lnTo>
                    <a:pt x="50522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 descr=""/>
            <p:cNvSpPr/>
            <p:nvPr/>
          </p:nvSpPr>
          <p:spPr>
            <a:xfrm>
              <a:off x="6626325" y="1622176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40" h="52705">
                  <a:moveTo>
                    <a:pt x="344995" y="0"/>
                  </a:move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 descr=""/>
            <p:cNvSpPr/>
            <p:nvPr/>
          </p:nvSpPr>
          <p:spPr>
            <a:xfrm>
              <a:off x="6626325" y="1622176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40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 descr=""/>
            <p:cNvSpPr/>
            <p:nvPr/>
          </p:nvSpPr>
          <p:spPr>
            <a:xfrm>
              <a:off x="6626325" y="1591603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56"/>
                  </a:lnTo>
                  <a:lnTo>
                    <a:pt x="50522" y="32756"/>
                  </a:lnTo>
                  <a:lnTo>
                    <a:pt x="105350" y="36870"/>
                  </a:lnTo>
                  <a:lnTo>
                    <a:pt x="172491" y="38379"/>
                  </a:lnTo>
                  <a:lnTo>
                    <a:pt x="239639" y="36870"/>
                  </a:lnTo>
                  <a:lnTo>
                    <a:pt x="294471" y="32756"/>
                  </a:lnTo>
                  <a:lnTo>
                    <a:pt x="331439" y="26656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 descr=""/>
            <p:cNvSpPr/>
            <p:nvPr/>
          </p:nvSpPr>
          <p:spPr>
            <a:xfrm>
              <a:off x="6626325" y="1591603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344995" y="19189"/>
                  </a:moveTo>
                  <a:lnTo>
                    <a:pt x="331439" y="26656"/>
                  </a:lnTo>
                  <a:lnTo>
                    <a:pt x="294471" y="32756"/>
                  </a:lnTo>
                  <a:lnTo>
                    <a:pt x="239639" y="36870"/>
                  </a:lnTo>
                  <a:lnTo>
                    <a:pt x="172491" y="38379"/>
                  </a:lnTo>
                  <a:lnTo>
                    <a:pt x="105350" y="36870"/>
                  </a:lnTo>
                  <a:lnTo>
                    <a:pt x="50522" y="32756"/>
                  </a:lnTo>
                  <a:lnTo>
                    <a:pt x="13555" y="26656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 descr=""/>
            <p:cNvSpPr/>
            <p:nvPr/>
          </p:nvSpPr>
          <p:spPr>
            <a:xfrm>
              <a:off x="6626325" y="171087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172491" y="0"/>
                  </a:moveTo>
                  <a:lnTo>
                    <a:pt x="105350" y="1508"/>
                  </a:lnTo>
                  <a:lnTo>
                    <a:pt x="50522" y="5622"/>
                  </a:lnTo>
                  <a:lnTo>
                    <a:pt x="13555" y="11722"/>
                  </a:lnTo>
                  <a:lnTo>
                    <a:pt x="0" y="19189"/>
                  </a:lnTo>
                  <a:lnTo>
                    <a:pt x="13555" y="26661"/>
                  </a:lnTo>
                  <a:lnTo>
                    <a:pt x="50522" y="32761"/>
                  </a:lnTo>
                  <a:lnTo>
                    <a:pt x="105350" y="36872"/>
                  </a:lnTo>
                  <a:lnTo>
                    <a:pt x="172491" y="38379"/>
                  </a:lnTo>
                  <a:lnTo>
                    <a:pt x="239639" y="36872"/>
                  </a:lnTo>
                  <a:lnTo>
                    <a:pt x="294471" y="32761"/>
                  </a:lnTo>
                  <a:lnTo>
                    <a:pt x="331439" y="26661"/>
                  </a:lnTo>
                  <a:lnTo>
                    <a:pt x="344995" y="19189"/>
                  </a:lnTo>
                  <a:lnTo>
                    <a:pt x="331439" y="11722"/>
                  </a:lnTo>
                  <a:lnTo>
                    <a:pt x="294471" y="5622"/>
                  </a:lnTo>
                  <a:lnTo>
                    <a:pt x="239639" y="1508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9" name="object 699" descr=""/>
            <p:cNvSpPr/>
            <p:nvPr/>
          </p:nvSpPr>
          <p:spPr>
            <a:xfrm>
              <a:off x="6626325" y="1710875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344995" y="19189"/>
                  </a:moveTo>
                  <a:lnTo>
                    <a:pt x="331439" y="26661"/>
                  </a:lnTo>
                  <a:lnTo>
                    <a:pt x="294471" y="32761"/>
                  </a:lnTo>
                  <a:lnTo>
                    <a:pt x="239639" y="36872"/>
                  </a:lnTo>
                  <a:lnTo>
                    <a:pt x="172491" y="38379"/>
                  </a:lnTo>
                  <a:lnTo>
                    <a:pt x="105350" y="36872"/>
                  </a:lnTo>
                  <a:lnTo>
                    <a:pt x="50522" y="32761"/>
                  </a:lnTo>
                  <a:lnTo>
                    <a:pt x="13555" y="26661"/>
                  </a:lnTo>
                  <a:lnTo>
                    <a:pt x="0" y="19189"/>
                  </a:lnTo>
                  <a:lnTo>
                    <a:pt x="13555" y="11722"/>
                  </a:lnTo>
                  <a:lnTo>
                    <a:pt x="50522" y="5622"/>
                  </a:lnTo>
                  <a:lnTo>
                    <a:pt x="105350" y="1508"/>
                  </a:lnTo>
                  <a:lnTo>
                    <a:pt x="172491" y="0"/>
                  </a:lnTo>
                  <a:lnTo>
                    <a:pt x="239639" y="1508"/>
                  </a:lnTo>
                  <a:lnTo>
                    <a:pt x="294471" y="5622"/>
                  </a:lnTo>
                  <a:lnTo>
                    <a:pt x="331439" y="11722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0" name="object 700" descr=""/>
            <p:cNvSpPr/>
            <p:nvPr/>
          </p:nvSpPr>
          <p:spPr>
            <a:xfrm>
              <a:off x="6626325" y="1768352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172491" y="0"/>
                  </a:moveTo>
                  <a:lnTo>
                    <a:pt x="105350" y="1507"/>
                  </a:lnTo>
                  <a:lnTo>
                    <a:pt x="50522" y="5618"/>
                  </a:lnTo>
                  <a:lnTo>
                    <a:pt x="13555" y="11717"/>
                  </a:lnTo>
                  <a:lnTo>
                    <a:pt x="0" y="19189"/>
                  </a:lnTo>
                  <a:lnTo>
                    <a:pt x="13555" y="26656"/>
                  </a:lnTo>
                  <a:lnTo>
                    <a:pt x="50522" y="32756"/>
                  </a:lnTo>
                  <a:lnTo>
                    <a:pt x="105350" y="36870"/>
                  </a:lnTo>
                  <a:lnTo>
                    <a:pt x="172491" y="38379"/>
                  </a:lnTo>
                  <a:lnTo>
                    <a:pt x="239639" y="36870"/>
                  </a:lnTo>
                  <a:lnTo>
                    <a:pt x="294471" y="32756"/>
                  </a:lnTo>
                  <a:lnTo>
                    <a:pt x="331439" y="26656"/>
                  </a:lnTo>
                  <a:lnTo>
                    <a:pt x="344995" y="19189"/>
                  </a:lnTo>
                  <a:lnTo>
                    <a:pt x="331439" y="11717"/>
                  </a:lnTo>
                  <a:lnTo>
                    <a:pt x="294471" y="5618"/>
                  </a:lnTo>
                  <a:lnTo>
                    <a:pt x="239639" y="150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 descr=""/>
            <p:cNvSpPr/>
            <p:nvPr/>
          </p:nvSpPr>
          <p:spPr>
            <a:xfrm>
              <a:off x="6626325" y="1768352"/>
              <a:ext cx="345440" cy="38735"/>
            </a:xfrm>
            <a:custGeom>
              <a:avLst/>
              <a:gdLst/>
              <a:ahLst/>
              <a:cxnLst/>
              <a:rect l="l" t="t" r="r" b="b"/>
              <a:pathLst>
                <a:path w="345440" h="38735">
                  <a:moveTo>
                    <a:pt x="344995" y="19189"/>
                  </a:moveTo>
                  <a:lnTo>
                    <a:pt x="331439" y="26656"/>
                  </a:lnTo>
                  <a:lnTo>
                    <a:pt x="294471" y="32756"/>
                  </a:lnTo>
                  <a:lnTo>
                    <a:pt x="239639" y="36870"/>
                  </a:lnTo>
                  <a:lnTo>
                    <a:pt x="172491" y="38379"/>
                  </a:lnTo>
                  <a:lnTo>
                    <a:pt x="105350" y="36870"/>
                  </a:lnTo>
                  <a:lnTo>
                    <a:pt x="50522" y="32756"/>
                  </a:lnTo>
                  <a:lnTo>
                    <a:pt x="13555" y="26656"/>
                  </a:lnTo>
                  <a:lnTo>
                    <a:pt x="0" y="19189"/>
                  </a:lnTo>
                  <a:lnTo>
                    <a:pt x="13555" y="11717"/>
                  </a:lnTo>
                  <a:lnTo>
                    <a:pt x="50522" y="5618"/>
                  </a:lnTo>
                  <a:lnTo>
                    <a:pt x="105350" y="1507"/>
                  </a:lnTo>
                  <a:lnTo>
                    <a:pt x="172491" y="0"/>
                  </a:lnTo>
                  <a:lnTo>
                    <a:pt x="239639" y="1507"/>
                  </a:lnTo>
                  <a:lnTo>
                    <a:pt x="294471" y="5618"/>
                  </a:lnTo>
                  <a:lnTo>
                    <a:pt x="331439" y="11717"/>
                  </a:lnTo>
                  <a:lnTo>
                    <a:pt x="344995" y="1918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 descr=""/>
            <p:cNvSpPr/>
            <p:nvPr/>
          </p:nvSpPr>
          <p:spPr>
            <a:xfrm>
              <a:off x="6626325" y="1738445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40" h="52705">
                  <a:moveTo>
                    <a:pt x="344995" y="0"/>
                  </a:move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  <a:lnTo>
                    <a:pt x="344995" y="52285"/>
                  </a:lnTo>
                  <a:lnTo>
                    <a:pt x="344995" y="0"/>
                  </a:lnTo>
                  <a:close/>
                </a:path>
              </a:pathLst>
            </a:custGeom>
            <a:solidFill>
              <a:srgbClr val="D7242C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 descr=""/>
            <p:cNvSpPr/>
            <p:nvPr/>
          </p:nvSpPr>
          <p:spPr>
            <a:xfrm>
              <a:off x="6626325" y="1738445"/>
              <a:ext cx="345440" cy="52705"/>
            </a:xfrm>
            <a:custGeom>
              <a:avLst/>
              <a:gdLst/>
              <a:ahLst/>
              <a:cxnLst/>
              <a:rect l="l" t="t" r="r" b="b"/>
              <a:pathLst>
                <a:path w="345440" h="52705">
                  <a:moveTo>
                    <a:pt x="344995" y="52285"/>
                  </a:moveTo>
                  <a:lnTo>
                    <a:pt x="344995" y="0"/>
                  </a:lnTo>
                  <a:lnTo>
                    <a:pt x="331439" y="7466"/>
                  </a:lnTo>
                  <a:lnTo>
                    <a:pt x="294471" y="13566"/>
                  </a:lnTo>
                  <a:lnTo>
                    <a:pt x="239639" y="17680"/>
                  </a:lnTo>
                  <a:lnTo>
                    <a:pt x="172491" y="19189"/>
                  </a:lnTo>
                  <a:lnTo>
                    <a:pt x="105350" y="17680"/>
                  </a:lnTo>
                  <a:lnTo>
                    <a:pt x="50522" y="13566"/>
                  </a:lnTo>
                  <a:lnTo>
                    <a:pt x="13555" y="7466"/>
                  </a:lnTo>
                  <a:lnTo>
                    <a:pt x="0" y="0"/>
                  </a:lnTo>
                  <a:lnTo>
                    <a:pt x="0" y="52285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 descr=""/>
            <p:cNvSpPr/>
            <p:nvPr/>
          </p:nvSpPr>
          <p:spPr>
            <a:xfrm>
              <a:off x="5244820" y="2171814"/>
              <a:ext cx="463550" cy="85725"/>
            </a:xfrm>
            <a:custGeom>
              <a:avLst/>
              <a:gdLst/>
              <a:ahLst/>
              <a:cxnLst/>
              <a:rect l="l" t="t" r="r" b="b"/>
              <a:pathLst>
                <a:path w="463550" h="85725">
                  <a:moveTo>
                    <a:pt x="463397" y="0"/>
                  </a:moveTo>
                  <a:lnTo>
                    <a:pt x="0" y="0"/>
                  </a:lnTo>
                  <a:lnTo>
                    <a:pt x="0" y="85369"/>
                  </a:lnTo>
                  <a:lnTo>
                    <a:pt x="463397" y="85369"/>
                  </a:lnTo>
                  <a:lnTo>
                    <a:pt x="463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5" name="object 705" descr=""/>
          <p:cNvSpPr txBox="1"/>
          <p:nvPr/>
        </p:nvSpPr>
        <p:spPr>
          <a:xfrm>
            <a:off x="5244825" y="2172101"/>
            <a:ext cx="463550" cy="85090"/>
          </a:xfrm>
          <a:prstGeom prst="rect">
            <a:avLst/>
          </a:prstGeom>
          <a:ln w="10134">
            <a:solidFill>
              <a:srgbClr val="02090B"/>
            </a:solidFill>
          </a:ln>
        </p:spPr>
        <p:txBody>
          <a:bodyPr wrap="square" lIns="0" tIns="825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65"/>
              </a:spcBef>
            </a:pP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dirty="0" sz="400" spc="1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706" name="object 706" descr=""/>
          <p:cNvSpPr/>
          <p:nvPr/>
        </p:nvSpPr>
        <p:spPr>
          <a:xfrm>
            <a:off x="5948845" y="1653972"/>
            <a:ext cx="463550" cy="85725"/>
          </a:xfrm>
          <a:custGeom>
            <a:avLst/>
            <a:gdLst/>
            <a:ahLst/>
            <a:cxnLst/>
            <a:rect l="l" t="t" r="r" b="b"/>
            <a:pathLst>
              <a:path w="463550" h="85725">
                <a:moveTo>
                  <a:pt x="463397" y="0"/>
                </a:moveTo>
                <a:lnTo>
                  <a:pt x="0" y="0"/>
                </a:lnTo>
                <a:lnTo>
                  <a:pt x="0" y="85369"/>
                </a:lnTo>
                <a:lnTo>
                  <a:pt x="463397" y="85369"/>
                </a:lnTo>
                <a:lnTo>
                  <a:pt x="4633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7" name="object 707" descr=""/>
          <p:cNvSpPr txBox="1"/>
          <p:nvPr/>
        </p:nvSpPr>
        <p:spPr>
          <a:xfrm>
            <a:off x="5948845" y="1654254"/>
            <a:ext cx="463550" cy="85090"/>
          </a:xfrm>
          <a:prstGeom prst="rect">
            <a:avLst/>
          </a:prstGeom>
          <a:ln w="10134">
            <a:solidFill>
              <a:srgbClr val="02090B"/>
            </a:solidFill>
          </a:ln>
        </p:spPr>
        <p:txBody>
          <a:bodyPr wrap="square" lIns="0" tIns="825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65"/>
              </a:spcBef>
            </a:pP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dirty="0" sz="400" spc="1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708" name="object 708" descr=""/>
          <p:cNvSpPr/>
          <p:nvPr/>
        </p:nvSpPr>
        <p:spPr>
          <a:xfrm>
            <a:off x="6565404" y="1651546"/>
            <a:ext cx="463550" cy="85725"/>
          </a:xfrm>
          <a:custGeom>
            <a:avLst/>
            <a:gdLst/>
            <a:ahLst/>
            <a:cxnLst/>
            <a:rect l="l" t="t" r="r" b="b"/>
            <a:pathLst>
              <a:path w="463550" h="85725">
                <a:moveTo>
                  <a:pt x="463397" y="0"/>
                </a:moveTo>
                <a:lnTo>
                  <a:pt x="0" y="0"/>
                </a:lnTo>
                <a:lnTo>
                  <a:pt x="0" y="85382"/>
                </a:lnTo>
                <a:lnTo>
                  <a:pt x="463397" y="85382"/>
                </a:lnTo>
                <a:lnTo>
                  <a:pt x="4633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 descr=""/>
          <p:cNvSpPr txBox="1"/>
          <p:nvPr/>
        </p:nvSpPr>
        <p:spPr>
          <a:xfrm>
            <a:off x="6565403" y="1651835"/>
            <a:ext cx="463550" cy="85090"/>
          </a:xfrm>
          <a:prstGeom prst="rect">
            <a:avLst/>
          </a:prstGeom>
          <a:ln w="10134">
            <a:solidFill>
              <a:srgbClr val="02090B"/>
            </a:solidFill>
          </a:ln>
        </p:spPr>
        <p:txBody>
          <a:bodyPr wrap="square" lIns="0" tIns="825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65"/>
              </a:spcBef>
            </a:pP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Custom</a:t>
            </a:r>
            <a:r>
              <a:rPr dirty="0" sz="400" spc="1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database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710" name="object 710" descr=""/>
          <p:cNvSpPr txBox="1"/>
          <p:nvPr/>
        </p:nvSpPr>
        <p:spPr>
          <a:xfrm>
            <a:off x="6623602" y="2419737"/>
            <a:ext cx="370205" cy="121920"/>
          </a:xfrm>
          <a:prstGeom prst="rect">
            <a:avLst/>
          </a:prstGeom>
          <a:solidFill>
            <a:srgbClr val="FFFFFF"/>
          </a:solidFill>
          <a:ln w="10134">
            <a:solidFill>
              <a:srgbClr val="02090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6830" marR="24765">
              <a:lnSpc>
                <a:spcPts val="470"/>
              </a:lnSpc>
            </a:pP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HMMsearch</a:t>
            </a:r>
            <a:r>
              <a:rPr dirty="0" sz="400" spc="50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10">
                <a:solidFill>
                  <a:srgbClr val="02090B"/>
                </a:solidFill>
                <a:latin typeface="Lucida Sans"/>
                <a:cs typeface="Lucida Sans"/>
              </a:rPr>
              <a:t>HHblits</a:t>
            </a:r>
            <a:r>
              <a:rPr dirty="0" sz="400" spc="20">
                <a:solidFill>
                  <a:srgbClr val="02090B"/>
                </a:solidFill>
                <a:latin typeface="Lucida Sans"/>
                <a:cs typeface="Lucida Sans"/>
              </a:rPr>
              <a:t> </a:t>
            </a:r>
            <a:r>
              <a:rPr dirty="0" sz="400" spc="-25">
                <a:solidFill>
                  <a:srgbClr val="02090B"/>
                </a:solidFill>
                <a:latin typeface="Lucida Sans"/>
                <a:cs typeface="Lucida Sans"/>
              </a:rPr>
              <a:t>MSA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711" name="object 711" descr=""/>
          <p:cNvGrpSpPr/>
          <p:nvPr/>
        </p:nvGrpSpPr>
        <p:grpSpPr>
          <a:xfrm>
            <a:off x="6148685" y="1154003"/>
            <a:ext cx="669925" cy="1483995"/>
            <a:chOff x="6148685" y="1154003"/>
            <a:chExt cx="669925" cy="1483995"/>
          </a:xfrm>
        </p:grpSpPr>
        <p:sp>
          <p:nvSpPr>
            <p:cNvPr id="712" name="object 712" descr=""/>
            <p:cNvSpPr/>
            <p:nvPr/>
          </p:nvSpPr>
          <p:spPr>
            <a:xfrm>
              <a:off x="6793777" y="253748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w="0" h="57150">
                  <a:moveTo>
                    <a:pt x="0" y="0"/>
                  </a:moveTo>
                  <a:lnTo>
                    <a:pt x="0" y="57099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3" name="object 713" descr=""/>
            <p:cNvSpPr/>
            <p:nvPr/>
          </p:nvSpPr>
          <p:spPr>
            <a:xfrm>
              <a:off x="6769063" y="2577019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4" name="object 714" descr=""/>
            <p:cNvSpPr/>
            <p:nvPr/>
          </p:nvSpPr>
          <p:spPr>
            <a:xfrm>
              <a:off x="6173400" y="1164163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w="0" h="393700">
                  <a:moveTo>
                    <a:pt x="0" y="0"/>
                  </a:moveTo>
                  <a:lnTo>
                    <a:pt x="0" y="393572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5" name="object 715" descr=""/>
            <p:cNvSpPr/>
            <p:nvPr/>
          </p:nvSpPr>
          <p:spPr>
            <a:xfrm>
              <a:off x="6148685" y="1540171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6" name="object 716" descr=""/>
          <p:cNvSpPr txBox="1"/>
          <p:nvPr/>
        </p:nvSpPr>
        <p:spPr>
          <a:xfrm>
            <a:off x="5936137" y="1505538"/>
            <a:ext cx="21082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graphicFrame>
        <p:nvGraphicFramePr>
          <p:cNvPr id="717" name="object 717" descr=""/>
          <p:cNvGraphicFramePr>
            <a:graphicFrameLocks noGrp="1"/>
          </p:cNvGraphicFramePr>
          <p:nvPr/>
        </p:nvGraphicFramePr>
        <p:xfrm>
          <a:off x="758304" y="2628306"/>
          <a:ext cx="6417310" cy="18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3075"/>
                <a:gridCol w="47625"/>
                <a:gridCol w="549275"/>
                <a:gridCol w="41909"/>
                <a:gridCol w="609600"/>
                <a:gridCol w="150494"/>
                <a:gridCol w="474980"/>
                <a:gridCol w="45719"/>
                <a:gridCol w="549275"/>
                <a:gridCol w="52705"/>
                <a:gridCol w="570864"/>
                <a:gridCol w="44450"/>
                <a:gridCol w="610870"/>
                <a:gridCol w="131445"/>
                <a:gridCol w="738504"/>
                <a:gridCol w="60960"/>
                <a:gridCol w="572135"/>
                <a:gridCol w="46989"/>
                <a:gridCol w="572135"/>
              </a:tblGrid>
              <a:tr h="96520">
                <a:tc>
                  <a:txBody>
                    <a:bodyPr/>
                    <a:lstStyle/>
                    <a:p>
                      <a:pPr algn="ctr" marL="10795">
                        <a:lnSpc>
                          <a:spcPts val="385"/>
                        </a:lnSpc>
                        <a:spcBef>
                          <a:spcPts val="260"/>
                        </a:spcBef>
                      </a:pPr>
                      <a:r>
                        <a:rPr dirty="0" sz="400">
                          <a:latin typeface="Lucida Sans"/>
                          <a:cs typeface="Lucida Sans"/>
                        </a:rPr>
                        <a:t>dMSA </a:t>
                      </a:r>
                      <a:r>
                        <a:rPr dirty="0" sz="400" spc="-1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dirty="0" sz="400"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400" spc="-50">
                          <a:latin typeface="Lucida Sans"/>
                          <a:cs typeface="Lucida Sans"/>
                        </a:rPr>
                        <a:t>1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385"/>
                        </a:lnSpc>
                        <a:spcBef>
                          <a:spcPts val="260"/>
                        </a:spcBef>
                      </a:pPr>
                      <a:r>
                        <a:rPr dirty="0" sz="400">
                          <a:latin typeface="Lucida Sans"/>
                          <a:cs typeface="Lucida Sans"/>
                        </a:rPr>
                        <a:t>dMSA </a:t>
                      </a:r>
                      <a:r>
                        <a:rPr dirty="0" sz="400" spc="-1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dirty="0" sz="400"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400" spc="-50">
                          <a:latin typeface="Lucida Sans"/>
                          <a:cs typeface="Lucida Sans"/>
                        </a:rPr>
                        <a:t>2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44A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27940">
                        <a:lnSpc>
                          <a:spcPts val="385"/>
                        </a:lnSpc>
                        <a:spcBef>
                          <a:spcPts val="260"/>
                        </a:spcBef>
                      </a:pPr>
                      <a:r>
                        <a:rPr dirty="0" sz="400">
                          <a:latin typeface="Lucida Sans"/>
                          <a:cs typeface="Lucida Sans"/>
                        </a:rPr>
                        <a:t>dMSA </a:t>
                      </a:r>
                      <a:r>
                        <a:rPr dirty="0" sz="400" spc="-1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dirty="0" sz="400"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400" spc="-50">
                          <a:latin typeface="Lucida Sans"/>
                          <a:cs typeface="Lucida Sans"/>
                        </a:rPr>
                        <a:t>3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92C6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345"/>
                        </a:lnSpc>
                        <a:spcBef>
                          <a:spcPts val="260"/>
                        </a:spcBef>
                      </a:pPr>
                      <a:r>
                        <a:rPr dirty="0" sz="400">
                          <a:latin typeface="Lucida Sans"/>
                          <a:cs typeface="Lucida Sans"/>
                        </a:rPr>
                        <a:t>qMSA </a:t>
                      </a:r>
                      <a:r>
                        <a:rPr dirty="0" sz="400" spc="-1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dirty="0" sz="400"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400" spc="-50">
                          <a:latin typeface="Lucida Sans"/>
                          <a:cs typeface="Lucida Sans"/>
                        </a:rPr>
                        <a:t>1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345"/>
                        </a:lnSpc>
                        <a:spcBef>
                          <a:spcPts val="260"/>
                        </a:spcBef>
                      </a:pPr>
                      <a:r>
                        <a:rPr dirty="0" sz="400">
                          <a:latin typeface="Lucida Sans"/>
                          <a:cs typeface="Lucida Sans"/>
                        </a:rPr>
                        <a:t>qMSA </a:t>
                      </a:r>
                      <a:r>
                        <a:rPr dirty="0" sz="400" spc="-1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dirty="0" sz="400"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400" spc="-50">
                          <a:latin typeface="Lucida Sans"/>
                          <a:cs typeface="Lucida Sans"/>
                        </a:rPr>
                        <a:t>2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A44A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375"/>
                        </a:lnSpc>
                        <a:spcBef>
                          <a:spcPts val="260"/>
                        </a:spcBef>
                      </a:pPr>
                      <a:r>
                        <a:rPr dirty="0" sz="400">
                          <a:latin typeface="Lucida Sans"/>
                          <a:cs typeface="Lucida Sans"/>
                        </a:rPr>
                        <a:t>qMSA </a:t>
                      </a:r>
                      <a:r>
                        <a:rPr dirty="0" sz="400" spc="-1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dirty="0" sz="400"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400" spc="-50">
                          <a:latin typeface="Lucida Sans"/>
                          <a:cs typeface="Lucida Sans"/>
                        </a:rPr>
                        <a:t>3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005B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27940">
                        <a:lnSpc>
                          <a:spcPts val="345"/>
                        </a:lnSpc>
                        <a:spcBef>
                          <a:spcPts val="260"/>
                        </a:spcBef>
                      </a:pPr>
                      <a:r>
                        <a:rPr dirty="0" sz="400">
                          <a:latin typeface="Lucida Sans"/>
                          <a:cs typeface="Lucida Sans"/>
                        </a:rPr>
                        <a:t>qMSA </a:t>
                      </a:r>
                      <a:r>
                        <a:rPr dirty="0" sz="400" spc="-10">
                          <a:latin typeface="Lucida Sans"/>
                          <a:cs typeface="Lucida Sans"/>
                        </a:rPr>
                        <a:t>stage</a:t>
                      </a:r>
                      <a:r>
                        <a:rPr dirty="0" sz="400"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400" spc="-50">
                          <a:latin typeface="Lucida Sans"/>
                          <a:cs typeface="Lucida Sans"/>
                        </a:rPr>
                        <a:t>4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92C6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ts val="355"/>
                        </a:lnSpc>
                        <a:spcBef>
                          <a:spcPts val="260"/>
                        </a:spcBef>
                      </a:pPr>
                      <a:r>
                        <a:rPr dirty="0" sz="400">
                          <a:latin typeface="Lucida Sans"/>
                          <a:cs typeface="Lucida Sans"/>
                        </a:rPr>
                        <a:t>mMSA</a:t>
                      </a:r>
                      <a:r>
                        <a:rPr dirty="0" sz="400" spc="-10">
                          <a:latin typeface="Lucida Sans"/>
                          <a:cs typeface="Lucida Sans"/>
                        </a:rPr>
                        <a:t> stage</a:t>
                      </a:r>
                      <a:r>
                        <a:rPr dirty="0" sz="400" spc="-5"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400" spc="-50">
                          <a:latin typeface="Lucida Sans"/>
                          <a:cs typeface="Lucida Sans"/>
                        </a:rPr>
                        <a:t>1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5"/>
                        </a:lnSpc>
                        <a:spcBef>
                          <a:spcPts val="275"/>
                        </a:spcBef>
                      </a:pPr>
                      <a:r>
                        <a:rPr dirty="0" sz="400">
                          <a:latin typeface="Lucida Sans"/>
                          <a:cs typeface="Lucida Sans"/>
                        </a:rPr>
                        <a:t>mMSA</a:t>
                      </a:r>
                      <a:r>
                        <a:rPr dirty="0" sz="400" spc="-10">
                          <a:latin typeface="Lucida Sans"/>
                          <a:cs typeface="Lucida Sans"/>
                        </a:rPr>
                        <a:t> stage</a:t>
                      </a:r>
                      <a:r>
                        <a:rPr dirty="0" sz="400" spc="-5"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400" spc="-50">
                          <a:latin typeface="Lucida Sans"/>
                          <a:cs typeface="Lucida Sans"/>
                        </a:rPr>
                        <a:t>2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8741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5"/>
                        </a:lnSpc>
                        <a:spcBef>
                          <a:spcPts val="275"/>
                        </a:spcBef>
                      </a:pPr>
                      <a:r>
                        <a:rPr dirty="0" sz="400">
                          <a:latin typeface="Lucida Sans"/>
                          <a:cs typeface="Lucida Sans"/>
                        </a:rPr>
                        <a:t>mMSA</a:t>
                      </a:r>
                      <a:r>
                        <a:rPr dirty="0" sz="400" spc="-10">
                          <a:latin typeface="Lucida Sans"/>
                          <a:cs typeface="Lucida Sans"/>
                        </a:rPr>
                        <a:t> stage</a:t>
                      </a:r>
                      <a:r>
                        <a:rPr dirty="0" sz="400" spc="-5">
                          <a:latin typeface="Lucida Sans"/>
                          <a:cs typeface="Lucida Sans"/>
                        </a:rPr>
                        <a:t> </a:t>
                      </a:r>
                      <a:r>
                        <a:rPr dirty="0" sz="400" spc="-50">
                          <a:latin typeface="Lucida Sans"/>
                          <a:cs typeface="Lucida Sans"/>
                        </a:rPr>
                        <a:t>3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92C6">
                        <a:alpha val="29998"/>
                      </a:srgbClr>
                    </a:solidFill>
                  </a:tcPr>
                </a:tc>
              </a:tr>
              <a:tr h="90170">
                <a:tc>
                  <a:txBody>
                    <a:bodyPr/>
                    <a:lstStyle/>
                    <a:p>
                      <a:pPr algn="ctr" marL="10160">
                        <a:lnSpc>
                          <a:spcPts val="470"/>
                        </a:lnSpc>
                      </a:pPr>
                      <a:r>
                        <a:rPr dirty="0" sz="400" spc="-25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ts val="470"/>
                        </a:lnSpc>
                      </a:pPr>
                      <a:r>
                        <a:rPr dirty="0" sz="400" spc="-25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44A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ts val="470"/>
                        </a:lnSpc>
                      </a:pPr>
                      <a:r>
                        <a:rPr dirty="0" sz="400" spc="-25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2C6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400" spc="-25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400" spc="-25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44A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400" spc="-25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005B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400" spc="-25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2C6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400" spc="-25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D123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400" spc="-25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8741">
                        <a:alpha val="29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5"/>
                        </a:lnSpc>
                      </a:pPr>
                      <a:r>
                        <a:rPr dirty="0" sz="400" spc="-25">
                          <a:latin typeface="Lucida Sans"/>
                          <a:cs typeface="Lucida Sans"/>
                        </a:rPr>
                        <a:t>MSA</a:t>
                      </a:r>
                      <a:endParaRPr sz="400">
                        <a:latin typeface="Lucida Sans"/>
                        <a:cs typeface="Lucida San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2C6">
                        <a:alpha val="29998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718" name="object 718" descr=""/>
          <p:cNvGrpSpPr/>
          <p:nvPr/>
        </p:nvGrpSpPr>
        <p:grpSpPr>
          <a:xfrm>
            <a:off x="5643162" y="1165717"/>
            <a:ext cx="1180465" cy="1243965"/>
            <a:chOff x="5643162" y="1165717"/>
            <a:chExt cx="1180465" cy="1243965"/>
          </a:xfrm>
        </p:grpSpPr>
        <p:sp>
          <p:nvSpPr>
            <p:cNvPr id="719" name="object 719" descr=""/>
            <p:cNvSpPr/>
            <p:nvPr/>
          </p:nvSpPr>
          <p:spPr>
            <a:xfrm>
              <a:off x="5861150" y="170257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 h="0">
                  <a:moveTo>
                    <a:pt x="0" y="0"/>
                  </a:moveTo>
                  <a:lnTo>
                    <a:pt x="47332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0" name="object 720" descr=""/>
            <p:cNvSpPr/>
            <p:nvPr/>
          </p:nvSpPr>
          <p:spPr>
            <a:xfrm>
              <a:off x="5890914" y="167786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1" name="object 721" descr=""/>
            <p:cNvSpPr/>
            <p:nvPr/>
          </p:nvSpPr>
          <p:spPr>
            <a:xfrm>
              <a:off x="5653297" y="2275587"/>
              <a:ext cx="208279" cy="6985"/>
            </a:xfrm>
            <a:custGeom>
              <a:avLst/>
              <a:gdLst/>
              <a:ahLst/>
              <a:cxnLst/>
              <a:rect l="l" t="t" r="r" b="b"/>
              <a:pathLst>
                <a:path w="208279" h="6985">
                  <a:moveTo>
                    <a:pt x="0" y="6451"/>
                  </a:moveTo>
                  <a:lnTo>
                    <a:pt x="207848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2" name="object 722" descr=""/>
            <p:cNvSpPr/>
            <p:nvPr/>
          </p:nvSpPr>
          <p:spPr>
            <a:xfrm>
              <a:off x="5870506" y="1702605"/>
              <a:ext cx="0" cy="583565"/>
            </a:xfrm>
            <a:custGeom>
              <a:avLst/>
              <a:gdLst/>
              <a:ahLst/>
              <a:cxnLst/>
              <a:rect l="l" t="t" r="r" b="b"/>
              <a:pathLst>
                <a:path w="0" h="583564">
                  <a:moveTo>
                    <a:pt x="0" y="583018"/>
                  </a:moveTo>
                  <a:lnTo>
                    <a:pt x="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3" name="object 723" descr=""/>
            <p:cNvSpPr/>
            <p:nvPr/>
          </p:nvSpPr>
          <p:spPr>
            <a:xfrm>
              <a:off x="6417100" y="1695045"/>
              <a:ext cx="105410" cy="0"/>
            </a:xfrm>
            <a:custGeom>
              <a:avLst/>
              <a:gdLst/>
              <a:ahLst/>
              <a:cxnLst/>
              <a:rect l="l" t="t" r="r" b="b"/>
              <a:pathLst>
                <a:path w="105409" h="0">
                  <a:moveTo>
                    <a:pt x="0" y="0"/>
                  </a:moveTo>
                  <a:lnTo>
                    <a:pt x="10537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4" name="object 724" descr=""/>
            <p:cNvSpPr/>
            <p:nvPr/>
          </p:nvSpPr>
          <p:spPr>
            <a:xfrm>
              <a:off x="6504916" y="1670331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59" h="49530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5" name="object 725" descr=""/>
            <p:cNvSpPr/>
            <p:nvPr/>
          </p:nvSpPr>
          <p:spPr>
            <a:xfrm>
              <a:off x="6798319" y="1808194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w="0" h="558800">
                  <a:moveTo>
                    <a:pt x="0" y="0"/>
                  </a:moveTo>
                  <a:lnTo>
                    <a:pt x="0" y="558241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6" name="object 726" descr=""/>
            <p:cNvSpPr/>
            <p:nvPr/>
          </p:nvSpPr>
          <p:spPr>
            <a:xfrm>
              <a:off x="6773604" y="2348874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7" name="object 727" descr=""/>
            <p:cNvSpPr/>
            <p:nvPr/>
          </p:nvSpPr>
          <p:spPr>
            <a:xfrm>
              <a:off x="6798319" y="1165717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w="0" h="393700">
                  <a:moveTo>
                    <a:pt x="0" y="0"/>
                  </a:moveTo>
                  <a:lnTo>
                    <a:pt x="0" y="393572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8" name="object 728" descr=""/>
            <p:cNvSpPr/>
            <p:nvPr/>
          </p:nvSpPr>
          <p:spPr>
            <a:xfrm>
              <a:off x="6773604" y="1541726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29" h="60959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9" name="object 729" descr=""/>
          <p:cNvSpPr txBox="1"/>
          <p:nvPr/>
        </p:nvSpPr>
        <p:spPr>
          <a:xfrm>
            <a:off x="6550995" y="1502089"/>
            <a:ext cx="21082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HHblits2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730" name="object 730" descr=""/>
          <p:cNvSpPr txBox="1"/>
          <p:nvPr/>
        </p:nvSpPr>
        <p:spPr>
          <a:xfrm>
            <a:off x="5998037" y="835795"/>
            <a:ext cx="259079" cy="116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00" spc="-20">
                <a:latin typeface="Lucida Sans"/>
                <a:cs typeface="Lucida Sans"/>
              </a:rPr>
              <a:t>mMSA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731" name="object 731" descr=""/>
          <p:cNvSpPr txBox="1"/>
          <p:nvPr/>
        </p:nvSpPr>
        <p:spPr>
          <a:xfrm>
            <a:off x="564918" y="1119055"/>
            <a:ext cx="131445" cy="1513205"/>
          </a:xfrm>
          <a:prstGeom prst="rect">
            <a:avLst/>
          </a:prstGeom>
        </p:spPr>
        <p:txBody>
          <a:bodyPr wrap="square" lIns="0" tIns="2286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600" spc="-10">
                <a:latin typeface="Lucida Sans"/>
                <a:cs typeface="Lucida Sans"/>
              </a:rPr>
              <a:t>Multiple</a:t>
            </a:r>
            <a:r>
              <a:rPr dirty="0" sz="600" spc="15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sequence</a:t>
            </a:r>
            <a:r>
              <a:rPr dirty="0" sz="600" spc="15">
                <a:latin typeface="Lucida Sans"/>
                <a:cs typeface="Lucida Sans"/>
              </a:rPr>
              <a:t> </a:t>
            </a:r>
            <a:r>
              <a:rPr dirty="0" sz="600" spc="-20">
                <a:latin typeface="Lucida Sans"/>
                <a:cs typeface="Lucida Sans"/>
              </a:rPr>
              <a:t>alignments</a:t>
            </a:r>
            <a:r>
              <a:rPr dirty="0" sz="600" spc="20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generation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732" name="object 732" descr=""/>
          <p:cNvSpPr txBox="1"/>
          <p:nvPr/>
        </p:nvSpPr>
        <p:spPr>
          <a:xfrm>
            <a:off x="522696" y="3106123"/>
            <a:ext cx="222885" cy="770890"/>
          </a:xfrm>
          <a:prstGeom prst="rect">
            <a:avLst/>
          </a:prstGeom>
        </p:spPr>
        <p:txBody>
          <a:bodyPr wrap="square" lIns="0" tIns="22860" rIns="0" bIns="0" rtlCol="0" vert="vert270">
            <a:spAutoFit/>
          </a:bodyPr>
          <a:lstStyle/>
          <a:p>
            <a:pPr marL="12700" marR="5080" indent="41910">
              <a:lnSpc>
                <a:spcPct val="100000"/>
              </a:lnSpc>
              <a:spcBef>
                <a:spcPts val="180"/>
              </a:spcBef>
            </a:pPr>
            <a:r>
              <a:rPr dirty="0" sz="600" spc="-10">
                <a:latin typeface="Lucida Sans"/>
                <a:cs typeface="Lucida Sans"/>
              </a:rPr>
              <a:t>Multiple</a:t>
            </a:r>
            <a:r>
              <a:rPr dirty="0" sz="600" spc="-5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sequence</a:t>
            </a:r>
            <a:r>
              <a:rPr dirty="0" sz="600" spc="500">
                <a:latin typeface="Lucida Sans"/>
                <a:cs typeface="Lucida Sans"/>
              </a:rPr>
              <a:t> </a:t>
            </a:r>
            <a:r>
              <a:rPr dirty="0" sz="600" spc="-20">
                <a:latin typeface="Lucida Sans"/>
                <a:cs typeface="Lucida Sans"/>
              </a:rPr>
              <a:t>alignments</a:t>
            </a:r>
            <a:r>
              <a:rPr dirty="0" sz="600" spc="35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selection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733" name="object 733" descr=""/>
          <p:cNvGrpSpPr/>
          <p:nvPr/>
        </p:nvGrpSpPr>
        <p:grpSpPr>
          <a:xfrm>
            <a:off x="763209" y="3002255"/>
            <a:ext cx="2087880" cy="923290"/>
            <a:chOff x="763209" y="3002255"/>
            <a:chExt cx="2087880" cy="923290"/>
          </a:xfrm>
        </p:grpSpPr>
        <p:sp>
          <p:nvSpPr>
            <p:cNvPr id="734" name="object 734" descr=""/>
            <p:cNvSpPr/>
            <p:nvPr/>
          </p:nvSpPr>
          <p:spPr>
            <a:xfrm>
              <a:off x="765898" y="3002255"/>
              <a:ext cx="2085339" cy="923290"/>
            </a:xfrm>
            <a:custGeom>
              <a:avLst/>
              <a:gdLst/>
              <a:ahLst/>
              <a:cxnLst/>
              <a:rect l="l" t="t" r="r" b="b"/>
              <a:pathLst>
                <a:path w="2085339" h="923289">
                  <a:moveTo>
                    <a:pt x="2084984" y="0"/>
                  </a:moveTo>
                  <a:lnTo>
                    <a:pt x="0" y="0"/>
                  </a:lnTo>
                  <a:lnTo>
                    <a:pt x="0" y="922832"/>
                  </a:lnTo>
                  <a:lnTo>
                    <a:pt x="2084984" y="922832"/>
                  </a:lnTo>
                  <a:lnTo>
                    <a:pt x="2084984" y="0"/>
                  </a:lnTo>
                  <a:close/>
                </a:path>
              </a:pathLst>
            </a:custGeom>
            <a:solidFill>
              <a:srgbClr val="BBBDBF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5" name="object 735" descr=""/>
            <p:cNvSpPr/>
            <p:nvPr/>
          </p:nvSpPr>
          <p:spPr>
            <a:xfrm>
              <a:off x="770829" y="3372213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59" h="635">
                  <a:moveTo>
                    <a:pt x="35077" y="457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6" name="object 736" descr=""/>
            <p:cNvSpPr/>
            <p:nvPr/>
          </p:nvSpPr>
          <p:spPr>
            <a:xfrm>
              <a:off x="792494" y="3353964"/>
              <a:ext cx="45720" cy="37465"/>
            </a:xfrm>
            <a:custGeom>
              <a:avLst/>
              <a:gdLst/>
              <a:ahLst/>
              <a:cxnLst/>
              <a:rect l="l" t="t" r="r" b="b"/>
              <a:pathLst>
                <a:path w="45719" h="37464">
                  <a:moveTo>
                    <a:pt x="482" y="0"/>
                  </a:moveTo>
                  <a:lnTo>
                    <a:pt x="11010" y="18681"/>
                  </a:lnTo>
                  <a:lnTo>
                    <a:pt x="0" y="37071"/>
                  </a:lnTo>
                  <a:lnTo>
                    <a:pt x="45605" y="19126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7" name="object 737" descr=""/>
            <p:cNvSpPr/>
            <p:nvPr/>
          </p:nvSpPr>
          <p:spPr>
            <a:xfrm>
              <a:off x="832755" y="3253433"/>
              <a:ext cx="0" cy="315595"/>
            </a:xfrm>
            <a:custGeom>
              <a:avLst/>
              <a:gdLst/>
              <a:ahLst/>
              <a:cxnLst/>
              <a:rect l="l" t="t" r="r" b="b"/>
              <a:pathLst>
                <a:path w="0" h="315595">
                  <a:moveTo>
                    <a:pt x="0" y="31529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8" name="object 738" descr=""/>
            <p:cNvSpPr/>
            <p:nvPr/>
          </p:nvSpPr>
          <p:spPr>
            <a:xfrm>
              <a:off x="1410449" y="3158795"/>
              <a:ext cx="349885" cy="415290"/>
            </a:xfrm>
            <a:custGeom>
              <a:avLst/>
              <a:gdLst/>
              <a:ahLst/>
              <a:cxnLst/>
              <a:rect l="l" t="t" r="r" b="b"/>
              <a:pathLst>
                <a:path w="349885" h="415289">
                  <a:moveTo>
                    <a:pt x="349542" y="0"/>
                  </a:moveTo>
                  <a:lnTo>
                    <a:pt x="0" y="0"/>
                  </a:lnTo>
                  <a:lnTo>
                    <a:pt x="0" y="414959"/>
                  </a:lnTo>
                  <a:lnTo>
                    <a:pt x="349542" y="414959"/>
                  </a:lnTo>
                  <a:lnTo>
                    <a:pt x="349542" y="0"/>
                  </a:lnTo>
                  <a:close/>
                </a:path>
              </a:pathLst>
            </a:custGeom>
            <a:solidFill>
              <a:srgbClr val="E0E1E2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9" name="object 739" descr=""/>
            <p:cNvSpPr/>
            <p:nvPr/>
          </p:nvSpPr>
          <p:spPr>
            <a:xfrm>
              <a:off x="1744797" y="315879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0" y="0"/>
                  </a:moveTo>
                  <a:lnTo>
                    <a:pt x="15201" y="0"/>
                  </a:lnTo>
                  <a:lnTo>
                    <a:pt x="15201" y="15201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0" name="object 740" descr=""/>
            <p:cNvSpPr/>
            <p:nvPr/>
          </p:nvSpPr>
          <p:spPr>
            <a:xfrm>
              <a:off x="1759995" y="3203571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w="0" h="340360">
                  <a:moveTo>
                    <a:pt x="0" y="0"/>
                  </a:moveTo>
                  <a:lnTo>
                    <a:pt x="0" y="340182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1" name="object 741" descr=""/>
            <p:cNvSpPr/>
            <p:nvPr/>
          </p:nvSpPr>
          <p:spPr>
            <a:xfrm>
              <a:off x="1744793" y="3558544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01" y="0"/>
                  </a:moveTo>
                  <a:lnTo>
                    <a:pt x="15201" y="15201"/>
                  </a:lnTo>
                  <a:lnTo>
                    <a:pt x="0" y="15201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2" name="object 742" descr=""/>
            <p:cNvSpPr/>
            <p:nvPr/>
          </p:nvSpPr>
          <p:spPr>
            <a:xfrm>
              <a:off x="1440168" y="3573743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275615" y="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3" name="object 743" descr=""/>
            <p:cNvSpPr/>
            <p:nvPr/>
          </p:nvSpPr>
          <p:spPr>
            <a:xfrm>
              <a:off x="1410456" y="355854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5201" y="15201"/>
                  </a:moveTo>
                  <a:lnTo>
                    <a:pt x="0" y="15201"/>
                  </a:ln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4" name="object 744" descr=""/>
            <p:cNvSpPr/>
            <p:nvPr/>
          </p:nvSpPr>
          <p:spPr>
            <a:xfrm>
              <a:off x="1410459" y="3188781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w="0" h="340360">
                  <a:moveTo>
                    <a:pt x="0" y="340182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5" name="object 745" descr=""/>
            <p:cNvSpPr/>
            <p:nvPr/>
          </p:nvSpPr>
          <p:spPr>
            <a:xfrm>
              <a:off x="1410459" y="31587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0" y="15201"/>
                  </a:moveTo>
                  <a:lnTo>
                    <a:pt x="0" y="0"/>
                  </a:lnTo>
                  <a:lnTo>
                    <a:pt x="15201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 descr=""/>
            <p:cNvSpPr/>
            <p:nvPr/>
          </p:nvSpPr>
          <p:spPr>
            <a:xfrm>
              <a:off x="1454671" y="3158791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0" y="0"/>
                  </a:moveTo>
                  <a:lnTo>
                    <a:pt x="275615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 descr=""/>
            <p:cNvSpPr/>
            <p:nvPr/>
          </p:nvSpPr>
          <p:spPr>
            <a:xfrm>
              <a:off x="1306597" y="3039897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w="0" h="170180">
                  <a:moveTo>
                    <a:pt x="0" y="0"/>
                  </a:moveTo>
                  <a:lnTo>
                    <a:pt x="0" y="169976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8" name="object 748" descr=""/>
            <p:cNvSpPr/>
            <p:nvPr/>
          </p:nvSpPr>
          <p:spPr>
            <a:xfrm>
              <a:off x="959872" y="3035879"/>
              <a:ext cx="346710" cy="0"/>
            </a:xfrm>
            <a:custGeom>
              <a:avLst/>
              <a:gdLst/>
              <a:ahLst/>
              <a:cxnLst/>
              <a:rect l="l" t="t" r="r" b="b"/>
              <a:pathLst>
                <a:path w="346709" h="0">
                  <a:moveTo>
                    <a:pt x="0" y="0"/>
                  </a:moveTo>
                  <a:lnTo>
                    <a:pt x="346227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9" name="object 749" descr=""/>
            <p:cNvSpPr/>
            <p:nvPr/>
          </p:nvSpPr>
          <p:spPr>
            <a:xfrm>
              <a:off x="858989" y="3203070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40" h="170179">
                  <a:moveTo>
                    <a:pt x="345224" y="169976"/>
                  </a:moveTo>
                  <a:lnTo>
                    <a:pt x="0" y="169976"/>
                  </a:lnTo>
                  <a:lnTo>
                    <a:pt x="0" y="0"/>
                  </a:lnTo>
                  <a:lnTo>
                    <a:pt x="345224" y="0"/>
                  </a:lnTo>
                  <a:lnTo>
                    <a:pt x="345224" y="169976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0" name="object 750" descr=""/>
            <p:cNvSpPr/>
            <p:nvPr/>
          </p:nvSpPr>
          <p:spPr>
            <a:xfrm>
              <a:off x="854834" y="3035195"/>
              <a:ext cx="450850" cy="172085"/>
            </a:xfrm>
            <a:custGeom>
              <a:avLst/>
              <a:gdLst/>
              <a:ahLst/>
              <a:cxnLst/>
              <a:rect l="l" t="t" r="r" b="b"/>
              <a:pathLst>
                <a:path w="450850" h="172085">
                  <a:moveTo>
                    <a:pt x="449071" y="3187"/>
                  </a:moveTo>
                  <a:lnTo>
                    <a:pt x="103593" y="3187"/>
                  </a:lnTo>
                  <a:lnTo>
                    <a:pt x="495" y="166903"/>
                  </a:lnTo>
                  <a:lnTo>
                    <a:pt x="0" y="171894"/>
                  </a:lnTo>
                  <a:lnTo>
                    <a:pt x="346227" y="171894"/>
                  </a:lnTo>
                  <a:lnTo>
                    <a:pt x="345566" y="170370"/>
                  </a:lnTo>
                  <a:lnTo>
                    <a:pt x="450672" y="3467"/>
                  </a:lnTo>
                  <a:lnTo>
                    <a:pt x="449071" y="3187"/>
                  </a:lnTo>
                  <a:close/>
                </a:path>
                <a:path w="450850" h="172085">
                  <a:moveTo>
                    <a:pt x="105600" y="0"/>
                  </a:moveTo>
                  <a:lnTo>
                    <a:pt x="102844" y="3187"/>
                  </a:lnTo>
                  <a:lnTo>
                    <a:pt x="103593" y="3187"/>
                  </a:lnTo>
                  <a:lnTo>
                    <a:pt x="105600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1" name="object 751" descr=""/>
            <p:cNvSpPr/>
            <p:nvPr/>
          </p:nvSpPr>
          <p:spPr>
            <a:xfrm>
              <a:off x="854834" y="3035195"/>
              <a:ext cx="450850" cy="172085"/>
            </a:xfrm>
            <a:custGeom>
              <a:avLst/>
              <a:gdLst/>
              <a:ahLst/>
              <a:cxnLst/>
              <a:rect l="l" t="t" r="r" b="b"/>
              <a:pathLst>
                <a:path w="450850" h="172085">
                  <a:moveTo>
                    <a:pt x="102844" y="3187"/>
                  </a:moveTo>
                  <a:lnTo>
                    <a:pt x="449071" y="3187"/>
                  </a:lnTo>
                  <a:lnTo>
                    <a:pt x="450672" y="3467"/>
                  </a:lnTo>
                  <a:lnTo>
                    <a:pt x="345566" y="170370"/>
                  </a:lnTo>
                  <a:lnTo>
                    <a:pt x="346227" y="171894"/>
                  </a:lnTo>
                  <a:lnTo>
                    <a:pt x="0" y="171894"/>
                  </a:lnTo>
                  <a:lnTo>
                    <a:pt x="495" y="166903"/>
                  </a:lnTo>
                  <a:lnTo>
                    <a:pt x="10560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2" name="object 752" descr=""/>
            <p:cNvSpPr/>
            <p:nvPr/>
          </p:nvSpPr>
          <p:spPr>
            <a:xfrm>
              <a:off x="857516" y="3204311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40" h="170179">
                  <a:moveTo>
                    <a:pt x="345224" y="0"/>
                  </a:moveTo>
                  <a:lnTo>
                    <a:pt x="0" y="0"/>
                  </a:lnTo>
                  <a:lnTo>
                    <a:pt x="0" y="169976"/>
                  </a:lnTo>
                  <a:lnTo>
                    <a:pt x="345224" y="169976"/>
                  </a:lnTo>
                  <a:lnTo>
                    <a:pt x="345224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3" name="object 753" descr=""/>
            <p:cNvSpPr/>
            <p:nvPr/>
          </p:nvSpPr>
          <p:spPr>
            <a:xfrm>
              <a:off x="857516" y="3204315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40" h="170179">
                  <a:moveTo>
                    <a:pt x="345224" y="169976"/>
                  </a:moveTo>
                  <a:lnTo>
                    <a:pt x="0" y="169976"/>
                  </a:lnTo>
                  <a:lnTo>
                    <a:pt x="0" y="0"/>
                  </a:lnTo>
                  <a:lnTo>
                    <a:pt x="345224" y="0"/>
                  </a:lnTo>
                  <a:lnTo>
                    <a:pt x="345224" y="169976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4" name="object 754" descr=""/>
            <p:cNvSpPr/>
            <p:nvPr/>
          </p:nvSpPr>
          <p:spPr>
            <a:xfrm>
              <a:off x="1204436" y="3041148"/>
              <a:ext cx="103505" cy="334010"/>
            </a:xfrm>
            <a:custGeom>
              <a:avLst/>
              <a:gdLst/>
              <a:ahLst/>
              <a:cxnLst/>
              <a:rect l="l" t="t" r="r" b="b"/>
              <a:pathLst>
                <a:path w="103505" h="334010">
                  <a:moveTo>
                    <a:pt x="102882" y="0"/>
                  </a:moveTo>
                  <a:lnTo>
                    <a:pt x="0" y="163995"/>
                  </a:lnTo>
                  <a:lnTo>
                    <a:pt x="0" y="333984"/>
                  </a:lnTo>
                  <a:lnTo>
                    <a:pt x="102882" y="169976"/>
                  </a:lnTo>
                  <a:lnTo>
                    <a:pt x="102882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5" name="object 755" descr=""/>
            <p:cNvSpPr/>
            <p:nvPr/>
          </p:nvSpPr>
          <p:spPr>
            <a:xfrm>
              <a:off x="1204436" y="3041147"/>
              <a:ext cx="103505" cy="334010"/>
            </a:xfrm>
            <a:custGeom>
              <a:avLst/>
              <a:gdLst/>
              <a:ahLst/>
              <a:cxnLst/>
              <a:rect l="l" t="t" r="r" b="b"/>
              <a:pathLst>
                <a:path w="103505" h="334010">
                  <a:moveTo>
                    <a:pt x="102882" y="0"/>
                  </a:moveTo>
                  <a:lnTo>
                    <a:pt x="102882" y="169976"/>
                  </a:lnTo>
                  <a:lnTo>
                    <a:pt x="0" y="333984"/>
                  </a:lnTo>
                  <a:lnTo>
                    <a:pt x="0" y="163995"/>
                  </a:lnTo>
                  <a:lnTo>
                    <a:pt x="102882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6" name="object 756" descr=""/>
            <p:cNvSpPr/>
            <p:nvPr/>
          </p:nvSpPr>
          <p:spPr>
            <a:xfrm>
              <a:off x="1204215" y="3033661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09" h="167005">
                  <a:moveTo>
                    <a:pt x="0" y="166903"/>
                  </a:moveTo>
                  <a:lnTo>
                    <a:pt x="10510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7" name="object 757" descr=""/>
            <p:cNvSpPr/>
            <p:nvPr/>
          </p:nvSpPr>
          <p:spPr>
            <a:xfrm>
              <a:off x="859139" y="3030199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09" h="167005">
                  <a:moveTo>
                    <a:pt x="0" y="166903"/>
                  </a:moveTo>
                  <a:lnTo>
                    <a:pt x="105092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8" name="object 758" descr=""/>
            <p:cNvSpPr/>
            <p:nvPr/>
          </p:nvSpPr>
          <p:spPr>
            <a:xfrm>
              <a:off x="858649" y="3196989"/>
              <a:ext cx="346710" cy="15240"/>
            </a:xfrm>
            <a:custGeom>
              <a:avLst/>
              <a:gdLst/>
              <a:ahLst/>
              <a:cxnLst/>
              <a:rect l="l" t="t" r="r" b="b"/>
              <a:pathLst>
                <a:path w="346709" h="15239">
                  <a:moveTo>
                    <a:pt x="0" y="15201"/>
                  </a:moveTo>
                  <a:lnTo>
                    <a:pt x="346227" y="15201"/>
                  </a:lnTo>
                  <a:lnTo>
                    <a:pt x="346227" y="0"/>
                  </a:lnTo>
                  <a:lnTo>
                    <a:pt x="0" y="0"/>
                  </a:lnTo>
                  <a:lnTo>
                    <a:pt x="0" y="15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9" name="object 759" descr=""/>
            <p:cNvSpPr/>
            <p:nvPr/>
          </p:nvSpPr>
          <p:spPr>
            <a:xfrm>
              <a:off x="1203327" y="3214648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09" h="167004">
                  <a:moveTo>
                    <a:pt x="0" y="166903"/>
                  </a:moveTo>
                  <a:lnTo>
                    <a:pt x="10510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0" name="object 760" descr=""/>
            <p:cNvSpPr/>
            <p:nvPr/>
          </p:nvSpPr>
          <p:spPr>
            <a:xfrm>
              <a:off x="864831" y="3464382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40" h="220979">
                  <a:moveTo>
                    <a:pt x="357873" y="0"/>
                  </a:moveTo>
                  <a:lnTo>
                    <a:pt x="0" y="0"/>
                  </a:lnTo>
                  <a:lnTo>
                    <a:pt x="0" y="220599"/>
                  </a:lnTo>
                  <a:lnTo>
                    <a:pt x="357873" y="220599"/>
                  </a:lnTo>
                  <a:lnTo>
                    <a:pt x="357873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1" name="object 761" descr=""/>
            <p:cNvSpPr/>
            <p:nvPr/>
          </p:nvSpPr>
          <p:spPr>
            <a:xfrm>
              <a:off x="864831" y="3464386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40" h="220979">
                  <a:moveTo>
                    <a:pt x="357873" y="220599"/>
                  </a:moveTo>
                  <a:lnTo>
                    <a:pt x="0" y="220599"/>
                  </a:lnTo>
                  <a:lnTo>
                    <a:pt x="0" y="0"/>
                  </a:lnTo>
                  <a:lnTo>
                    <a:pt x="357873" y="0"/>
                  </a:lnTo>
                  <a:lnTo>
                    <a:pt x="357873" y="220599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2" name="object 762" descr=""/>
            <p:cNvSpPr/>
            <p:nvPr/>
          </p:nvSpPr>
          <p:spPr>
            <a:xfrm>
              <a:off x="832817" y="3563753"/>
              <a:ext cx="26670" cy="1270"/>
            </a:xfrm>
            <a:custGeom>
              <a:avLst/>
              <a:gdLst/>
              <a:ahLst/>
              <a:cxnLst/>
              <a:rect l="l" t="t" r="r" b="b"/>
              <a:pathLst>
                <a:path w="26669" h="1270">
                  <a:moveTo>
                    <a:pt x="26441" y="113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3" name="object 763" descr=""/>
            <p:cNvSpPr/>
            <p:nvPr/>
          </p:nvSpPr>
          <p:spPr>
            <a:xfrm>
              <a:off x="828987" y="3255945"/>
              <a:ext cx="36195" cy="635"/>
            </a:xfrm>
            <a:custGeom>
              <a:avLst/>
              <a:gdLst/>
              <a:ahLst/>
              <a:cxnLst/>
              <a:rect l="l" t="t" r="r" b="b"/>
              <a:pathLst>
                <a:path w="36194" h="635">
                  <a:moveTo>
                    <a:pt x="35839" y="469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 descr=""/>
            <p:cNvSpPr/>
            <p:nvPr/>
          </p:nvSpPr>
          <p:spPr>
            <a:xfrm>
              <a:off x="1329754" y="3371845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80" h="0">
                  <a:moveTo>
                    <a:pt x="0" y="0"/>
                  </a:moveTo>
                  <a:lnTo>
                    <a:pt x="106081" y="0"/>
                  </a:lnTo>
                </a:path>
              </a:pathLst>
            </a:custGeom>
            <a:ln w="164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 descr=""/>
            <p:cNvSpPr/>
            <p:nvPr/>
          </p:nvSpPr>
          <p:spPr>
            <a:xfrm>
              <a:off x="1344639" y="3243622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w="0" h="313689">
                  <a:moveTo>
                    <a:pt x="0" y="313334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6" name="object 766" descr=""/>
            <p:cNvSpPr/>
            <p:nvPr/>
          </p:nvSpPr>
          <p:spPr>
            <a:xfrm>
              <a:off x="1226545" y="3556225"/>
              <a:ext cx="118110" cy="2540"/>
            </a:xfrm>
            <a:custGeom>
              <a:avLst/>
              <a:gdLst/>
              <a:ahLst/>
              <a:cxnLst/>
              <a:rect l="l" t="t" r="r" b="b"/>
              <a:pathLst>
                <a:path w="118109" h="2539">
                  <a:moveTo>
                    <a:pt x="0" y="1968"/>
                  </a:moveTo>
                  <a:lnTo>
                    <a:pt x="118084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7" name="object 767" descr=""/>
            <p:cNvSpPr/>
            <p:nvPr/>
          </p:nvSpPr>
          <p:spPr>
            <a:xfrm>
              <a:off x="1268958" y="3243105"/>
              <a:ext cx="78740" cy="1270"/>
            </a:xfrm>
            <a:custGeom>
              <a:avLst/>
              <a:gdLst/>
              <a:ahLst/>
              <a:cxnLst/>
              <a:rect l="l" t="t" r="r" b="b"/>
              <a:pathLst>
                <a:path w="78740" h="1269">
                  <a:moveTo>
                    <a:pt x="0" y="1028"/>
                  </a:moveTo>
                  <a:lnTo>
                    <a:pt x="7862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8" name="object 768" descr=""/>
          <p:cNvSpPr txBox="1"/>
          <p:nvPr/>
        </p:nvSpPr>
        <p:spPr>
          <a:xfrm>
            <a:off x="974963" y="3209346"/>
            <a:ext cx="106045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20">
                <a:latin typeface="Lucida Sans"/>
                <a:cs typeface="Lucida Sans"/>
              </a:rPr>
              <a:t>Pair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769" name="object 769" descr=""/>
          <p:cNvSpPr txBox="1"/>
          <p:nvPr/>
        </p:nvSpPr>
        <p:spPr>
          <a:xfrm>
            <a:off x="857613" y="3254528"/>
            <a:ext cx="340995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-10">
                <a:latin typeface="Lucida Sans"/>
                <a:cs typeface="Lucida Sans"/>
              </a:rPr>
              <a:t>representation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770" name="object 770" descr=""/>
          <p:cNvSpPr txBox="1"/>
          <p:nvPr/>
        </p:nvSpPr>
        <p:spPr>
          <a:xfrm>
            <a:off x="876803" y="3501625"/>
            <a:ext cx="340995" cy="1250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390"/>
              </a:lnSpc>
              <a:spcBef>
                <a:spcPts val="105"/>
              </a:spcBef>
            </a:pPr>
            <a:r>
              <a:rPr dirty="0" sz="350" spc="-25">
                <a:latin typeface="Lucida Sans"/>
                <a:cs typeface="Lucida Sans"/>
              </a:rPr>
              <a:t>MSA</a:t>
            </a:r>
            <a:endParaRPr sz="350">
              <a:latin typeface="Lucida Sans"/>
              <a:cs typeface="Lucida Sans"/>
            </a:endParaRPr>
          </a:p>
          <a:p>
            <a:pPr algn="ctr">
              <a:lnSpc>
                <a:spcPts val="390"/>
              </a:lnSpc>
            </a:pPr>
            <a:r>
              <a:rPr dirty="0" sz="350" spc="-10">
                <a:latin typeface="Lucida Sans"/>
                <a:cs typeface="Lucida Sans"/>
              </a:rPr>
              <a:t>representation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771" name="object 771" descr=""/>
          <p:cNvGrpSpPr/>
          <p:nvPr/>
        </p:nvGrpSpPr>
        <p:grpSpPr>
          <a:xfrm>
            <a:off x="1428216" y="3177126"/>
            <a:ext cx="105410" cy="367030"/>
            <a:chOff x="1428216" y="3177126"/>
            <a:chExt cx="105410" cy="367030"/>
          </a:xfrm>
        </p:grpSpPr>
        <p:sp>
          <p:nvSpPr>
            <p:cNvPr id="772" name="object 772" descr=""/>
            <p:cNvSpPr/>
            <p:nvPr/>
          </p:nvSpPr>
          <p:spPr>
            <a:xfrm>
              <a:off x="1435836" y="3184741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89852" y="0"/>
                  </a:moveTo>
                  <a:lnTo>
                    <a:pt x="0" y="0"/>
                  </a:lnTo>
                  <a:lnTo>
                    <a:pt x="0" y="351485"/>
                  </a:lnTo>
                  <a:lnTo>
                    <a:pt x="89852" y="35148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rgbClr val="BBBDB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3" name="object 773" descr=""/>
            <p:cNvSpPr/>
            <p:nvPr/>
          </p:nvSpPr>
          <p:spPr>
            <a:xfrm>
              <a:off x="1435836" y="3184746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0" y="0"/>
                  </a:moveTo>
                  <a:lnTo>
                    <a:pt x="89852" y="0"/>
                  </a:lnTo>
                  <a:lnTo>
                    <a:pt x="89852" y="351485"/>
                  </a:lnTo>
                  <a:lnTo>
                    <a:pt x="0" y="351485"/>
                  </a:lnTo>
                  <a:lnTo>
                    <a:pt x="0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4" name="object 774" descr=""/>
          <p:cNvSpPr txBox="1"/>
          <p:nvPr/>
        </p:nvSpPr>
        <p:spPr>
          <a:xfrm>
            <a:off x="1525615" y="3253712"/>
            <a:ext cx="120650" cy="1581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50" spc="-25">
                <a:latin typeface="Lucida Sans"/>
                <a:cs typeface="Lucida Sans"/>
              </a:rPr>
              <a:t>...</a:t>
            </a:r>
            <a:endParaRPr sz="850">
              <a:latin typeface="Lucida Sans"/>
              <a:cs typeface="Lucida Sans"/>
            </a:endParaRPr>
          </a:p>
        </p:txBody>
      </p:sp>
      <p:sp>
        <p:nvSpPr>
          <p:cNvPr id="775" name="object 775" descr=""/>
          <p:cNvSpPr txBox="1"/>
          <p:nvPr/>
        </p:nvSpPr>
        <p:spPr>
          <a:xfrm>
            <a:off x="1407793" y="3051405"/>
            <a:ext cx="358775" cy="85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">
                <a:latin typeface="Lucida Sans"/>
                <a:cs typeface="Lucida Sans"/>
              </a:rPr>
              <a:t>48</a:t>
            </a:r>
            <a:r>
              <a:rPr dirty="0" sz="400" spc="-35">
                <a:latin typeface="Lucida Sans"/>
                <a:cs typeface="Lucida Sans"/>
              </a:rPr>
              <a:t> </a:t>
            </a:r>
            <a:r>
              <a:rPr dirty="0" sz="400">
                <a:latin typeface="Lucida Sans"/>
                <a:cs typeface="Lucida Sans"/>
              </a:rPr>
              <a:t>Evo</a:t>
            </a:r>
            <a:r>
              <a:rPr dirty="0" sz="400" spc="-30">
                <a:latin typeface="Lucida Sans"/>
                <a:cs typeface="Lucida Sans"/>
              </a:rPr>
              <a:t> </a:t>
            </a:r>
            <a:r>
              <a:rPr dirty="0" sz="400" spc="-10">
                <a:latin typeface="Lucida Sans"/>
                <a:cs typeface="Lucida Sans"/>
              </a:rPr>
              <a:t>blocks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776" name="object 776" descr=""/>
          <p:cNvSpPr txBox="1"/>
          <p:nvPr/>
        </p:nvSpPr>
        <p:spPr>
          <a:xfrm>
            <a:off x="1435814" y="3562358"/>
            <a:ext cx="297815" cy="146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 marR="5080" indent="-13335">
              <a:lnSpc>
                <a:spcPct val="100000"/>
              </a:lnSpc>
              <a:spcBef>
                <a:spcPts val="95"/>
              </a:spcBef>
            </a:pPr>
            <a:r>
              <a:rPr dirty="0" sz="400" spc="-10">
                <a:latin typeface="Lucida Sans"/>
                <a:cs typeface="Lucida Sans"/>
              </a:rPr>
              <a:t>AlphaFold2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10">
                <a:latin typeface="Lucida Sans"/>
                <a:cs typeface="Lucida Sans"/>
              </a:rPr>
              <a:t>Evoformer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777" name="object 777" descr=""/>
          <p:cNvGrpSpPr/>
          <p:nvPr/>
        </p:nvGrpSpPr>
        <p:grpSpPr>
          <a:xfrm>
            <a:off x="1641055" y="3150650"/>
            <a:ext cx="1109345" cy="430530"/>
            <a:chOff x="1641055" y="3150650"/>
            <a:chExt cx="1109345" cy="430530"/>
          </a:xfrm>
        </p:grpSpPr>
        <p:sp>
          <p:nvSpPr>
            <p:cNvPr id="778" name="object 778" descr=""/>
            <p:cNvSpPr/>
            <p:nvPr/>
          </p:nvSpPr>
          <p:spPr>
            <a:xfrm>
              <a:off x="1648675" y="3184170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89852" y="0"/>
                  </a:moveTo>
                  <a:lnTo>
                    <a:pt x="0" y="0"/>
                  </a:lnTo>
                  <a:lnTo>
                    <a:pt x="0" y="351497"/>
                  </a:lnTo>
                  <a:lnTo>
                    <a:pt x="89852" y="351497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rgbClr val="BBBDB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9" name="object 779" descr=""/>
            <p:cNvSpPr/>
            <p:nvPr/>
          </p:nvSpPr>
          <p:spPr>
            <a:xfrm>
              <a:off x="1648675" y="3184173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0" y="0"/>
                  </a:moveTo>
                  <a:lnTo>
                    <a:pt x="89852" y="0"/>
                  </a:lnTo>
                  <a:lnTo>
                    <a:pt x="89852" y="351485"/>
                  </a:lnTo>
                  <a:lnTo>
                    <a:pt x="0" y="351485"/>
                  </a:lnTo>
                  <a:lnTo>
                    <a:pt x="0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0" name="object 780" descr=""/>
            <p:cNvSpPr/>
            <p:nvPr/>
          </p:nvSpPr>
          <p:spPr>
            <a:xfrm>
              <a:off x="1735305" y="3371328"/>
              <a:ext cx="95885" cy="1270"/>
            </a:xfrm>
            <a:custGeom>
              <a:avLst/>
              <a:gdLst/>
              <a:ahLst/>
              <a:cxnLst/>
              <a:rect l="l" t="t" r="r" b="b"/>
              <a:pathLst>
                <a:path w="95885" h="1270">
                  <a:moveTo>
                    <a:pt x="95592" y="1244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 descr=""/>
            <p:cNvSpPr/>
            <p:nvPr/>
          </p:nvSpPr>
          <p:spPr>
            <a:xfrm>
              <a:off x="2393022" y="3158274"/>
              <a:ext cx="349885" cy="415290"/>
            </a:xfrm>
            <a:custGeom>
              <a:avLst/>
              <a:gdLst/>
              <a:ahLst/>
              <a:cxnLst/>
              <a:rect l="l" t="t" r="r" b="b"/>
              <a:pathLst>
                <a:path w="349885" h="415289">
                  <a:moveTo>
                    <a:pt x="349542" y="0"/>
                  </a:moveTo>
                  <a:lnTo>
                    <a:pt x="0" y="0"/>
                  </a:lnTo>
                  <a:lnTo>
                    <a:pt x="0" y="414947"/>
                  </a:lnTo>
                  <a:lnTo>
                    <a:pt x="349542" y="414947"/>
                  </a:lnTo>
                  <a:lnTo>
                    <a:pt x="349542" y="0"/>
                  </a:lnTo>
                  <a:close/>
                </a:path>
              </a:pathLst>
            </a:custGeom>
            <a:solidFill>
              <a:srgbClr val="E0E1E2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2" name="object 782" descr=""/>
            <p:cNvSpPr/>
            <p:nvPr/>
          </p:nvSpPr>
          <p:spPr>
            <a:xfrm>
              <a:off x="2727369" y="315827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0" y="0"/>
                  </a:moveTo>
                  <a:lnTo>
                    <a:pt x="15201" y="0"/>
                  </a:lnTo>
                  <a:lnTo>
                    <a:pt x="15201" y="15201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3" name="object 783" descr=""/>
            <p:cNvSpPr/>
            <p:nvPr/>
          </p:nvSpPr>
          <p:spPr>
            <a:xfrm>
              <a:off x="2742568" y="3203051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w="0" h="340360">
                  <a:moveTo>
                    <a:pt x="0" y="0"/>
                  </a:moveTo>
                  <a:lnTo>
                    <a:pt x="0" y="340182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4" name="object 784" descr=""/>
            <p:cNvSpPr/>
            <p:nvPr/>
          </p:nvSpPr>
          <p:spPr>
            <a:xfrm>
              <a:off x="2727366" y="3558025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01" y="0"/>
                  </a:moveTo>
                  <a:lnTo>
                    <a:pt x="15201" y="15201"/>
                  </a:lnTo>
                  <a:lnTo>
                    <a:pt x="0" y="15201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5" name="object 785" descr=""/>
            <p:cNvSpPr/>
            <p:nvPr/>
          </p:nvSpPr>
          <p:spPr>
            <a:xfrm>
              <a:off x="2422740" y="3573225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275615" y="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6" name="object 786" descr=""/>
            <p:cNvSpPr/>
            <p:nvPr/>
          </p:nvSpPr>
          <p:spPr>
            <a:xfrm>
              <a:off x="2393029" y="355802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01" y="15201"/>
                  </a:moveTo>
                  <a:lnTo>
                    <a:pt x="0" y="15201"/>
                  </a:ln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7" name="object 787" descr=""/>
            <p:cNvSpPr/>
            <p:nvPr/>
          </p:nvSpPr>
          <p:spPr>
            <a:xfrm>
              <a:off x="2393031" y="3188261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w="0" h="340360">
                  <a:moveTo>
                    <a:pt x="0" y="340182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8" name="object 788" descr=""/>
            <p:cNvSpPr/>
            <p:nvPr/>
          </p:nvSpPr>
          <p:spPr>
            <a:xfrm>
              <a:off x="2393031" y="3158270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0" y="15201"/>
                  </a:moveTo>
                  <a:lnTo>
                    <a:pt x="0" y="0"/>
                  </a:lnTo>
                  <a:lnTo>
                    <a:pt x="15201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9" name="object 789" descr=""/>
            <p:cNvSpPr/>
            <p:nvPr/>
          </p:nvSpPr>
          <p:spPr>
            <a:xfrm>
              <a:off x="2437244" y="3158271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 h="0">
                  <a:moveTo>
                    <a:pt x="0" y="0"/>
                  </a:moveTo>
                  <a:lnTo>
                    <a:pt x="275615" y="0"/>
                  </a:lnTo>
                </a:path>
              </a:pathLst>
            </a:custGeom>
            <a:ln w="152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0" name="object 790" descr=""/>
            <p:cNvSpPr/>
            <p:nvPr/>
          </p:nvSpPr>
          <p:spPr>
            <a:xfrm>
              <a:off x="2334140" y="3371168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5" h="0">
                  <a:moveTo>
                    <a:pt x="0" y="0"/>
                  </a:moveTo>
                  <a:lnTo>
                    <a:pt x="84269" y="0"/>
                  </a:lnTo>
                </a:path>
              </a:pathLst>
            </a:custGeom>
            <a:ln w="161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1" name="object 791" descr=""/>
            <p:cNvSpPr/>
            <p:nvPr/>
          </p:nvSpPr>
          <p:spPr>
            <a:xfrm>
              <a:off x="2418410" y="3184220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89865" y="0"/>
                  </a:moveTo>
                  <a:lnTo>
                    <a:pt x="0" y="0"/>
                  </a:lnTo>
                  <a:lnTo>
                    <a:pt x="0" y="351485"/>
                  </a:lnTo>
                  <a:lnTo>
                    <a:pt x="89865" y="351485"/>
                  </a:lnTo>
                  <a:lnTo>
                    <a:pt x="89865" y="0"/>
                  </a:lnTo>
                  <a:close/>
                </a:path>
              </a:pathLst>
            </a:custGeom>
            <a:solidFill>
              <a:srgbClr val="BBBDB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2" name="object 792" descr=""/>
            <p:cNvSpPr/>
            <p:nvPr/>
          </p:nvSpPr>
          <p:spPr>
            <a:xfrm>
              <a:off x="2418410" y="3184225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0" y="0"/>
                  </a:moveTo>
                  <a:lnTo>
                    <a:pt x="89852" y="0"/>
                  </a:lnTo>
                  <a:lnTo>
                    <a:pt x="89852" y="351485"/>
                  </a:lnTo>
                  <a:lnTo>
                    <a:pt x="0" y="351485"/>
                  </a:lnTo>
                  <a:lnTo>
                    <a:pt x="0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3" name="object 793" descr=""/>
          <p:cNvSpPr txBox="1"/>
          <p:nvPr/>
        </p:nvSpPr>
        <p:spPr>
          <a:xfrm>
            <a:off x="2508191" y="3253197"/>
            <a:ext cx="120650" cy="1581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50" spc="-25">
                <a:latin typeface="Lucida Sans"/>
                <a:cs typeface="Lucida Sans"/>
              </a:rPr>
              <a:t>...</a:t>
            </a:r>
            <a:endParaRPr sz="850">
              <a:latin typeface="Lucida Sans"/>
              <a:cs typeface="Lucida Sans"/>
            </a:endParaRPr>
          </a:p>
        </p:txBody>
      </p:sp>
      <p:sp>
        <p:nvSpPr>
          <p:cNvPr id="794" name="object 794" descr=""/>
          <p:cNvSpPr txBox="1"/>
          <p:nvPr/>
        </p:nvSpPr>
        <p:spPr>
          <a:xfrm>
            <a:off x="2444059" y="3063429"/>
            <a:ext cx="227965" cy="85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">
                <a:latin typeface="Lucida Sans"/>
                <a:cs typeface="Lucida Sans"/>
              </a:rPr>
              <a:t>8</a:t>
            </a:r>
            <a:r>
              <a:rPr dirty="0" sz="400" spc="-30">
                <a:latin typeface="Lucida Sans"/>
                <a:cs typeface="Lucida Sans"/>
              </a:rPr>
              <a:t> </a:t>
            </a:r>
            <a:r>
              <a:rPr dirty="0" sz="400" spc="-10">
                <a:latin typeface="Lucida Sans"/>
                <a:cs typeface="Lucida Sans"/>
              </a:rPr>
              <a:t>blocks</a:t>
            </a:r>
            <a:endParaRPr sz="400">
              <a:latin typeface="Lucida Sans"/>
              <a:cs typeface="Lucida Sans"/>
            </a:endParaRPr>
          </a:p>
        </p:txBody>
      </p:sp>
      <p:sp>
        <p:nvSpPr>
          <p:cNvPr id="795" name="object 795" descr=""/>
          <p:cNvSpPr txBox="1"/>
          <p:nvPr/>
        </p:nvSpPr>
        <p:spPr>
          <a:xfrm>
            <a:off x="2447536" y="3554805"/>
            <a:ext cx="250825" cy="146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020" marR="5080" indent="-20955">
              <a:lnSpc>
                <a:spcPct val="100000"/>
              </a:lnSpc>
              <a:spcBef>
                <a:spcPts val="95"/>
              </a:spcBef>
            </a:pPr>
            <a:r>
              <a:rPr dirty="0" sz="400" spc="-10">
                <a:latin typeface="Lucida Sans"/>
                <a:cs typeface="Lucida Sans"/>
              </a:rPr>
              <a:t>Structure</a:t>
            </a:r>
            <a:r>
              <a:rPr dirty="0" sz="400" spc="500">
                <a:latin typeface="Lucida Sans"/>
                <a:cs typeface="Lucida Sans"/>
              </a:rPr>
              <a:t> </a:t>
            </a:r>
            <a:r>
              <a:rPr dirty="0" sz="400" spc="-10">
                <a:latin typeface="Lucida Sans"/>
                <a:cs typeface="Lucida Sans"/>
              </a:rPr>
              <a:t>module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796" name="object 796" descr=""/>
          <p:cNvGrpSpPr/>
          <p:nvPr/>
        </p:nvGrpSpPr>
        <p:grpSpPr>
          <a:xfrm>
            <a:off x="766052" y="3176032"/>
            <a:ext cx="2028825" cy="642620"/>
            <a:chOff x="766052" y="3176032"/>
            <a:chExt cx="2028825" cy="642620"/>
          </a:xfrm>
        </p:grpSpPr>
        <p:sp>
          <p:nvSpPr>
            <p:cNvPr id="797" name="object 797" descr=""/>
            <p:cNvSpPr/>
            <p:nvPr/>
          </p:nvSpPr>
          <p:spPr>
            <a:xfrm>
              <a:off x="2631249" y="3183649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89852" y="0"/>
                  </a:moveTo>
                  <a:lnTo>
                    <a:pt x="0" y="0"/>
                  </a:lnTo>
                  <a:lnTo>
                    <a:pt x="0" y="351485"/>
                  </a:lnTo>
                  <a:lnTo>
                    <a:pt x="89852" y="351485"/>
                  </a:lnTo>
                  <a:lnTo>
                    <a:pt x="89852" y="0"/>
                  </a:lnTo>
                  <a:close/>
                </a:path>
              </a:pathLst>
            </a:custGeom>
            <a:solidFill>
              <a:srgbClr val="BBBDB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 descr=""/>
            <p:cNvSpPr/>
            <p:nvPr/>
          </p:nvSpPr>
          <p:spPr>
            <a:xfrm>
              <a:off x="2631249" y="3183652"/>
              <a:ext cx="90170" cy="351790"/>
            </a:xfrm>
            <a:custGeom>
              <a:avLst/>
              <a:gdLst/>
              <a:ahLst/>
              <a:cxnLst/>
              <a:rect l="l" t="t" r="r" b="b"/>
              <a:pathLst>
                <a:path w="90169" h="351789">
                  <a:moveTo>
                    <a:pt x="0" y="0"/>
                  </a:moveTo>
                  <a:lnTo>
                    <a:pt x="89852" y="0"/>
                  </a:lnTo>
                  <a:lnTo>
                    <a:pt x="89852" y="351485"/>
                  </a:lnTo>
                  <a:lnTo>
                    <a:pt x="0" y="351485"/>
                  </a:lnTo>
                  <a:lnTo>
                    <a:pt x="0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9" name="object 799" descr=""/>
            <p:cNvSpPr/>
            <p:nvPr/>
          </p:nvSpPr>
          <p:spPr>
            <a:xfrm>
              <a:off x="2780985" y="3367505"/>
              <a:ext cx="3175" cy="430530"/>
            </a:xfrm>
            <a:custGeom>
              <a:avLst/>
              <a:gdLst/>
              <a:ahLst/>
              <a:cxnLst/>
              <a:rect l="l" t="t" r="r" b="b"/>
              <a:pathLst>
                <a:path w="3175" h="430529">
                  <a:moveTo>
                    <a:pt x="0" y="0"/>
                  </a:moveTo>
                  <a:lnTo>
                    <a:pt x="2832" y="43025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0" name="object 800" descr=""/>
            <p:cNvSpPr/>
            <p:nvPr/>
          </p:nvSpPr>
          <p:spPr>
            <a:xfrm>
              <a:off x="773672" y="3797655"/>
              <a:ext cx="2013585" cy="13335"/>
            </a:xfrm>
            <a:custGeom>
              <a:avLst/>
              <a:gdLst/>
              <a:ahLst/>
              <a:cxnLst/>
              <a:rect l="l" t="t" r="r" b="b"/>
              <a:pathLst>
                <a:path w="2013585" h="13335">
                  <a:moveTo>
                    <a:pt x="0" y="12788"/>
                  </a:moveTo>
                  <a:lnTo>
                    <a:pt x="2013076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1" name="object 801" descr=""/>
            <p:cNvSpPr/>
            <p:nvPr/>
          </p:nvSpPr>
          <p:spPr>
            <a:xfrm>
              <a:off x="777201" y="3380750"/>
              <a:ext cx="3175" cy="429895"/>
            </a:xfrm>
            <a:custGeom>
              <a:avLst/>
              <a:gdLst/>
              <a:ahLst/>
              <a:cxnLst/>
              <a:rect l="l" t="t" r="r" b="b"/>
              <a:pathLst>
                <a:path w="3175" h="429895">
                  <a:moveTo>
                    <a:pt x="0" y="0"/>
                  </a:moveTo>
                  <a:lnTo>
                    <a:pt x="2832" y="429641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2" name="object 802" descr=""/>
          <p:cNvSpPr txBox="1"/>
          <p:nvPr/>
        </p:nvSpPr>
        <p:spPr>
          <a:xfrm>
            <a:off x="1407793" y="3718525"/>
            <a:ext cx="483234" cy="85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">
                <a:latin typeface="Lucida Sans"/>
                <a:cs typeface="Lucida Sans"/>
              </a:rPr>
              <a:t>Recycling</a:t>
            </a:r>
            <a:r>
              <a:rPr dirty="0" sz="400" spc="-15">
                <a:latin typeface="Lucida Sans"/>
                <a:cs typeface="Lucida Sans"/>
              </a:rPr>
              <a:t> </a:t>
            </a:r>
            <a:r>
              <a:rPr dirty="0" sz="400">
                <a:latin typeface="Lucida Sans"/>
                <a:cs typeface="Lucida Sans"/>
              </a:rPr>
              <a:t>(3</a:t>
            </a:r>
            <a:r>
              <a:rPr dirty="0" sz="400" spc="-15">
                <a:latin typeface="Lucida Sans"/>
                <a:cs typeface="Lucida Sans"/>
              </a:rPr>
              <a:t> </a:t>
            </a:r>
            <a:r>
              <a:rPr dirty="0" sz="400" spc="-10">
                <a:latin typeface="Lucida Sans"/>
                <a:cs typeface="Lucida Sans"/>
              </a:rPr>
              <a:t>times)</a:t>
            </a:r>
            <a:endParaRPr sz="400">
              <a:latin typeface="Lucida Sans"/>
              <a:cs typeface="Lucida Sans"/>
            </a:endParaRPr>
          </a:p>
        </p:txBody>
      </p:sp>
      <p:grpSp>
        <p:nvGrpSpPr>
          <p:cNvPr id="803" name="object 803" descr=""/>
          <p:cNvGrpSpPr/>
          <p:nvPr/>
        </p:nvGrpSpPr>
        <p:grpSpPr>
          <a:xfrm>
            <a:off x="1818453" y="3021933"/>
            <a:ext cx="534035" cy="670560"/>
            <a:chOff x="1818453" y="3021933"/>
            <a:chExt cx="534035" cy="670560"/>
          </a:xfrm>
        </p:grpSpPr>
        <p:sp>
          <p:nvSpPr>
            <p:cNvPr id="804" name="object 804" descr=""/>
            <p:cNvSpPr/>
            <p:nvPr/>
          </p:nvSpPr>
          <p:spPr>
            <a:xfrm>
              <a:off x="1829842" y="3242748"/>
              <a:ext cx="0" cy="315595"/>
            </a:xfrm>
            <a:custGeom>
              <a:avLst/>
              <a:gdLst/>
              <a:ahLst/>
              <a:cxnLst/>
              <a:rect l="l" t="t" r="r" b="b"/>
              <a:pathLst>
                <a:path w="0" h="315595">
                  <a:moveTo>
                    <a:pt x="0" y="31529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5" name="object 805" descr=""/>
            <p:cNvSpPr/>
            <p:nvPr/>
          </p:nvSpPr>
          <p:spPr>
            <a:xfrm>
              <a:off x="2303683" y="3039253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w="0" h="170180">
                  <a:moveTo>
                    <a:pt x="0" y="0"/>
                  </a:moveTo>
                  <a:lnTo>
                    <a:pt x="0" y="169976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6" name="object 806" descr=""/>
            <p:cNvSpPr/>
            <p:nvPr/>
          </p:nvSpPr>
          <p:spPr>
            <a:xfrm>
              <a:off x="1956958" y="3035234"/>
              <a:ext cx="346710" cy="0"/>
            </a:xfrm>
            <a:custGeom>
              <a:avLst/>
              <a:gdLst/>
              <a:ahLst/>
              <a:cxnLst/>
              <a:rect l="l" t="t" r="r" b="b"/>
              <a:pathLst>
                <a:path w="346710" h="0">
                  <a:moveTo>
                    <a:pt x="0" y="0"/>
                  </a:moveTo>
                  <a:lnTo>
                    <a:pt x="346227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7" name="object 807" descr=""/>
            <p:cNvSpPr/>
            <p:nvPr/>
          </p:nvSpPr>
          <p:spPr>
            <a:xfrm>
              <a:off x="1856079" y="3202425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39" h="170179">
                  <a:moveTo>
                    <a:pt x="345224" y="169976"/>
                  </a:moveTo>
                  <a:lnTo>
                    <a:pt x="0" y="169976"/>
                  </a:lnTo>
                  <a:lnTo>
                    <a:pt x="0" y="0"/>
                  </a:lnTo>
                  <a:lnTo>
                    <a:pt x="345224" y="0"/>
                  </a:lnTo>
                  <a:lnTo>
                    <a:pt x="345224" y="169976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8" name="object 808" descr=""/>
            <p:cNvSpPr/>
            <p:nvPr/>
          </p:nvSpPr>
          <p:spPr>
            <a:xfrm>
              <a:off x="1851925" y="3034552"/>
              <a:ext cx="450850" cy="172085"/>
            </a:xfrm>
            <a:custGeom>
              <a:avLst/>
              <a:gdLst/>
              <a:ahLst/>
              <a:cxnLst/>
              <a:rect l="l" t="t" r="r" b="b"/>
              <a:pathLst>
                <a:path w="450850" h="172085">
                  <a:moveTo>
                    <a:pt x="449071" y="3187"/>
                  </a:moveTo>
                  <a:lnTo>
                    <a:pt x="103593" y="3187"/>
                  </a:lnTo>
                  <a:lnTo>
                    <a:pt x="482" y="166903"/>
                  </a:lnTo>
                  <a:lnTo>
                    <a:pt x="0" y="171894"/>
                  </a:lnTo>
                  <a:lnTo>
                    <a:pt x="346227" y="171894"/>
                  </a:lnTo>
                  <a:lnTo>
                    <a:pt x="345554" y="170370"/>
                  </a:lnTo>
                  <a:lnTo>
                    <a:pt x="450672" y="3467"/>
                  </a:lnTo>
                  <a:lnTo>
                    <a:pt x="449071" y="3187"/>
                  </a:lnTo>
                  <a:close/>
                </a:path>
                <a:path w="450850" h="172085">
                  <a:moveTo>
                    <a:pt x="105600" y="0"/>
                  </a:moveTo>
                  <a:lnTo>
                    <a:pt x="102844" y="3187"/>
                  </a:lnTo>
                  <a:lnTo>
                    <a:pt x="103593" y="3187"/>
                  </a:lnTo>
                  <a:lnTo>
                    <a:pt x="105600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 descr=""/>
            <p:cNvSpPr/>
            <p:nvPr/>
          </p:nvSpPr>
          <p:spPr>
            <a:xfrm>
              <a:off x="1851920" y="3034550"/>
              <a:ext cx="450850" cy="172085"/>
            </a:xfrm>
            <a:custGeom>
              <a:avLst/>
              <a:gdLst/>
              <a:ahLst/>
              <a:cxnLst/>
              <a:rect l="l" t="t" r="r" b="b"/>
              <a:pathLst>
                <a:path w="450850" h="172085">
                  <a:moveTo>
                    <a:pt x="102844" y="3187"/>
                  </a:moveTo>
                  <a:lnTo>
                    <a:pt x="449071" y="3187"/>
                  </a:lnTo>
                  <a:lnTo>
                    <a:pt x="450672" y="3467"/>
                  </a:lnTo>
                  <a:lnTo>
                    <a:pt x="345566" y="170370"/>
                  </a:lnTo>
                  <a:lnTo>
                    <a:pt x="346227" y="171894"/>
                  </a:lnTo>
                  <a:lnTo>
                    <a:pt x="0" y="171894"/>
                  </a:lnTo>
                  <a:lnTo>
                    <a:pt x="495" y="166903"/>
                  </a:lnTo>
                  <a:lnTo>
                    <a:pt x="10560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0" name="object 810" descr=""/>
            <p:cNvSpPr/>
            <p:nvPr/>
          </p:nvSpPr>
          <p:spPr>
            <a:xfrm>
              <a:off x="1854606" y="3203664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39" h="170179">
                  <a:moveTo>
                    <a:pt x="345224" y="0"/>
                  </a:moveTo>
                  <a:lnTo>
                    <a:pt x="0" y="0"/>
                  </a:lnTo>
                  <a:lnTo>
                    <a:pt x="0" y="169976"/>
                  </a:lnTo>
                  <a:lnTo>
                    <a:pt x="345224" y="169976"/>
                  </a:lnTo>
                  <a:lnTo>
                    <a:pt x="345224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1" name="object 811" descr=""/>
            <p:cNvSpPr/>
            <p:nvPr/>
          </p:nvSpPr>
          <p:spPr>
            <a:xfrm>
              <a:off x="1854606" y="3203668"/>
              <a:ext cx="345440" cy="170180"/>
            </a:xfrm>
            <a:custGeom>
              <a:avLst/>
              <a:gdLst/>
              <a:ahLst/>
              <a:cxnLst/>
              <a:rect l="l" t="t" r="r" b="b"/>
              <a:pathLst>
                <a:path w="345439" h="170179">
                  <a:moveTo>
                    <a:pt x="345224" y="169976"/>
                  </a:moveTo>
                  <a:lnTo>
                    <a:pt x="0" y="169976"/>
                  </a:lnTo>
                  <a:lnTo>
                    <a:pt x="0" y="0"/>
                  </a:lnTo>
                  <a:lnTo>
                    <a:pt x="345224" y="0"/>
                  </a:lnTo>
                  <a:lnTo>
                    <a:pt x="345224" y="169976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 descr=""/>
            <p:cNvSpPr/>
            <p:nvPr/>
          </p:nvSpPr>
          <p:spPr>
            <a:xfrm>
              <a:off x="2201522" y="3040503"/>
              <a:ext cx="103505" cy="334010"/>
            </a:xfrm>
            <a:custGeom>
              <a:avLst/>
              <a:gdLst/>
              <a:ahLst/>
              <a:cxnLst/>
              <a:rect l="l" t="t" r="r" b="b"/>
              <a:pathLst>
                <a:path w="103505" h="334010">
                  <a:moveTo>
                    <a:pt x="102882" y="0"/>
                  </a:moveTo>
                  <a:lnTo>
                    <a:pt x="0" y="163995"/>
                  </a:lnTo>
                  <a:lnTo>
                    <a:pt x="0" y="333971"/>
                  </a:lnTo>
                  <a:lnTo>
                    <a:pt x="102882" y="169976"/>
                  </a:lnTo>
                  <a:lnTo>
                    <a:pt x="102882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3" name="object 813" descr=""/>
            <p:cNvSpPr/>
            <p:nvPr/>
          </p:nvSpPr>
          <p:spPr>
            <a:xfrm>
              <a:off x="2201522" y="3040503"/>
              <a:ext cx="103505" cy="334010"/>
            </a:xfrm>
            <a:custGeom>
              <a:avLst/>
              <a:gdLst/>
              <a:ahLst/>
              <a:cxnLst/>
              <a:rect l="l" t="t" r="r" b="b"/>
              <a:pathLst>
                <a:path w="103505" h="334010">
                  <a:moveTo>
                    <a:pt x="102882" y="0"/>
                  </a:moveTo>
                  <a:lnTo>
                    <a:pt x="102882" y="169976"/>
                  </a:lnTo>
                  <a:lnTo>
                    <a:pt x="0" y="333971"/>
                  </a:lnTo>
                  <a:lnTo>
                    <a:pt x="0" y="163995"/>
                  </a:lnTo>
                  <a:lnTo>
                    <a:pt x="102882" y="0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4" name="object 814" descr=""/>
            <p:cNvSpPr/>
            <p:nvPr/>
          </p:nvSpPr>
          <p:spPr>
            <a:xfrm>
              <a:off x="2201301" y="3033006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10" h="167005">
                  <a:moveTo>
                    <a:pt x="0" y="166916"/>
                  </a:moveTo>
                  <a:lnTo>
                    <a:pt x="10510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5" name="object 815" descr=""/>
            <p:cNvSpPr/>
            <p:nvPr/>
          </p:nvSpPr>
          <p:spPr>
            <a:xfrm>
              <a:off x="1856225" y="3029553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10" h="167005">
                  <a:moveTo>
                    <a:pt x="0" y="166903"/>
                  </a:moveTo>
                  <a:lnTo>
                    <a:pt x="10510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6" name="object 816" descr=""/>
            <p:cNvSpPr/>
            <p:nvPr/>
          </p:nvSpPr>
          <p:spPr>
            <a:xfrm>
              <a:off x="1855735" y="3196345"/>
              <a:ext cx="346710" cy="15240"/>
            </a:xfrm>
            <a:custGeom>
              <a:avLst/>
              <a:gdLst/>
              <a:ahLst/>
              <a:cxnLst/>
              <a:rect l="l" t="t" r="r" b="b"/>
              <a:pathLst>
                <a:path w="346710" h="15239">
                  <a:moveTo>
                    <a:pt x="0" y="15201"/>
                  </a:moveTo>
                  <a:lnTo>
                    <a:pt x="346227" y="15201"/>
                  </a:lnTo>
                  <a:lnTo>
                    <a:pt x="346227" y="0"/>
                  </a:lnTo>
                  <a:lnTo>
                    <a:pt x="0" y="0"/>
                  </a:lnTo>
                  <a:lnTo>
                    <a:pt x="0" y="15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7" name="object 817" descr=""/>
            <p:cNvSpPr/>
            <p:nvPr/>
          </p:nvSpPr>
          <p:spPr>
            <a:xfrm>
              <a:off x="2200413" y="3214004"/>
              <a:ext cx="105410" cy="167005"/>
            </a:xfrm>
            <a:custGeom>
              <a:avLst/>
              <a:gdLst/>
              <a:ahLst/>
              <a:cxnLst/>
              <a:rect l="l" t="t" r="r" b="b"/>
              <a:pathLst>
                <a:path w="105410" h="167004">
                  <a:moveTo>
                    <a:pt x="0" y="166903"/>
                  </a:moveTo>
                  <a:lnTo>
                    <a:pt x="10510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8" name="object 818" descr=""/>
            <p:cNvSpPr/>
            <p:nvPr/>
          </p:nvSpPr>
          <p:spPr>
            <a:xfrm>
              <a:off x="1861921" y="3463734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39" h="220979">
                  <a:moveTo>
                    <a:pt x="357873" y="0"/>
                  </a:moveTo>
                  <a:lnTo>
                    <a:pt x="0" y="0"/>
                  </a:lnTo>
                  <a:lnTo>
                    <a:pt x="0" y="220599"/>
                  </a:lnTo>
                  <a:lnTo>
                    <a:pt x="357873" y="220599"/>
                  </a:lnTo>
                  <a:lnTo>
                    <a:pt x="357873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 descr=""/>
            <p:cNvSpPr/>
            <p:nvPr/>
          </p:nvSpPr>
          <p:spPr>
            <a:xfrm>
              <a:off x="1861921" y="3463738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39" h="220979">
                  <a:moveTo>
                    <a:pt x="357873" y="220599"/>
                  </a:moveTo>
                  <a:lnTo>
                    <a:pt x="0" y="220599"/>
                  </a:lnTo>
                  <a:lnTo>
                    <a:pt x="0" y="0"/>
                  </a:lnTo>
                  <a:lnTo>
                    <a:pt x="357873" y="0"/>
                  </a:lnTo>
                  <a:lnTo>
                    <a:pt x="357873" y="220599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0" name="object 820" descr=""/>
            <p:cNvSpPr/>
            <p:nvPr/>
          </p:nvSpPr>
          <p:spPr>
            <a:xfrm>
              <a:off x="1829903" y="3553070"/>
              <a:ext cx="26670" cy="1270"/>
            </a:xfrm>
            <a:custGeom>
              <a:avLst/>
              <a:gdLst/>
              <a:ahLst/>
              <a:cxnLst/>
              <a:rect l="l" t="t" r="r" b="b"/>
              <a:pathLst>
                <a:path w="26669" h="1270">
                  <a:moveTo>
                    <a:pt x="26441" y="1130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1" name="object 821" descr=""/>
            <p:cNvSpPr/>
            <p:nvPr/>
          </p:nvSpPr>
          <p:spPr>
            <a:xfrm>
              <a:off x="1826073" y="3245262"/>
              <a:ext cx="36195" cy="635"/>
            </a:xfrm>
            <a:custGeom>
              <a:avLst/>
              <a:gdLst/>
              <a:ahLst/>
              <a:cxnLst/>
              <a:rect l="l" t="t" r="r" b="b"/>
              <a:pathLst>
                <a:path w="36194" h="635">
                  <a:moveTo>
                    <a:pt x="35839" y="469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2" name="object 822" descr=""/>
            <p:cNvSpPr/>
            <p:nvPr/>
          </p:nvSpPr>
          <p:spPr>
            <a:xfrm>
              <a:off x="2341725" y="3242979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w="0" h="313689">
                  <a:moveTo>
                    <a:pt x="0" y="313334"/>
                  </a:moveTo>
                  <a:lnTo>
                    <a:pt x="0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3" name="object 823" descr=""/>
            <p:cNvSpPr/>
            <p:nvPr/>
          </p:nvSpPr>
          <p:spPr>
            <a:xfrm>
              <a:off x="2223631" y="3555581"/>
              <a:ext cx="118110" cy="2540"/>
            </a:xfrm>
            <a:custGeom>
              <a:avLst/>
              <a:gdLst/>
              <a:ahLst/>
              <a:cxnLst/>
              <a:rect l="l" t="t" r="r" b="b"/>
              <a:pathLst>
                <a:path w="118110" h="2539">
                  <a:moveTo>
                    <a:pt x="0" y="1968"/>
                  </a:moveTo>
                  <a:lnTo>
                    <a:pt x="118084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4" name="object 824" descr=""/>
            <p:cNvSpPr/>
            <p:nvPr/>
          </p:nvSpPr>
          <p:spPr>
            <a:xfrm>
              <a:off x="2266044" y="3242461"/>
              <a:ext cx="78740" cy="1270"/>
            </a:xfrm>
            <a:custGeom>
              <a:avLst/>
              <a:gdLst/>
              <a:ahLst/>
              <a:cxnLst/>
              <a:rect l="l" t="t" r="r" b="b"/>
              <a:pathLst>
                <a:path w="78739" h="1269">
                  <a:moveTo>
                    <a:pt x="0" y="1028"/>
                  </a:moveTo>
                  <a:lnTo>
                    <a:pt x="78625" y="0"/>
                  </a:lnTo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5" name="object 825" descr=""/>
          <p:cNvSpPr txBox="1"/>
          <p:nvPr/>
        </p:nvSpPr>
        <p:spPr>
          <a:xfrm>
            <a:off x="1854700" y="3208701"/>
            <a:ext cx="340995" cy="12509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116839">
              <a:lnSpc>
                <a:spcPts val="360"/>
              </a:lnSpc>
              <a:spcBef>
                <a:spcPts val="165"/>
              </a:spcBef>
            </a:pPr>
            <a:r>
              <a:rPr dirty="0" sz="350" spc="-20">
                <a:latin typeface="Lucida Sans"/>
                <a:cs typeface="Lucida Sans"/>
              </a:rPr>
              <a:t>Pair</a:t>
            </a:r>
            <a:r>
              <a:rPr dirty="0" sz="350" spc="500">
                <a:latin typeface="Lucida Sans"/>
                <a:cs typeface="Lucida Sans"/>
              </a:rPr>
              <a:t> </a:t>
            </a:r>
            <a:r>
              <a:rPr dirty="0" sz="350" spc="-10">
                <a:latin typeface="Lucida Sans"/>
                <a:cs typeface="Lucida Sans"/>
              </a:rPr>
              <a:t>representation</a:t>
            </a:r>
            <a:endParaRPr sz="350">
              <a:latin typeface="Lucida Sans"/>
              <a:cs typeface="Lucida Sans"/>
            </a:endParaRPr>
          </a:p>
        </p:txBody>
      </p:sp>
      <p:sp>
        <p:nvSpPr>
          <p:cNvPr id="826" name="object 826" descr=""/>
          <p:cNvSpPr txBox="1"/>
          <p:nvPr/>
        </p:nvSpPr>
        <p:spPr>
          <a:xfrm>
            <a:off x="1873890" y="3500980"/>
            <a:ext cx="340995" cy="1250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390"/>
              </a:lnSpc>
              <a:spcBef>
                <a:spcPts val="105"/>
              </a:spcBef>
            </a:pPr>
            <a:r>
              <a:rPr dirty="0" sz="350" spc="-25">
                <a:latin typeface="Lucida Sans"/>
                <a:cs typeface="Lucida Sans"/>
              </a:rPr>
              <a:t>MSA</a:t>
            </a:r>
            <a:endParaRPr sz="350">
              <a:latin typeface="Lucida Sans"/>
              <a:cs typeface="Lucida Sans"/>
            </a:endParaRPr>
          </a:p>
          <a:p>
            <a:pPr algn="ctr">
              <a:lnSpc>
                <a:spcPts val="390"/>
              </a:lnSpc>
            </a:pPr>
            <a:r>
              <a:rPr dirty="0" sz="350" spc="-10">
                <a:latin typeface="Lucida Sans"/>
                <a:cs typeface="Lucida Sans"/>
              </a:rPr>
              <a:t>representation</a:t>
            </a:r>
            <a:endParaRPr sz="350">
              <a:latin typeface="Lucida Sans"/>
              <a:cs typeface="Lucida Sans"/>
            </a:endParaRPr>
          </a:p>
        </p:txBody>
      </p:sp>
      <p:grpSp>
        <p:nvGrpSpPr>
          <p:cNvPr id="827" name="object 827" descr=""/>
          <p:cNvGrpSpPr/>
          <p:nvPr/>
        </p:nvGrpSpPr>
        <p:grpSpPr>
          <a:xfrm>
            <a:off x="857211" y="2864514"/>
            <a:ext cx="5334635" cy="828675"/>
            <a:chOff x="857211" y="2864514"/>
            <a:chExt cx="5334635" cy="828675"/>
          </a:xfrm>
        </p:grpSpPr>
        <p:sp>
          <p:nvSpPr>
            <p:cNvPr id="828" name="object 828" descr=""/>
            <p:cNvSpPr/>
            <p:nvPr/>
          </p:nvSpPr>
          <p:spPr>
            <a:xfrm>
              <a:off x="864831" y="3464386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40" h="220979">
                  <a:moveTo>
                    <a:pt x="357873" y="220599"/>
                  </a:moveTo>
                  <a:lnTo>
                    <a:pt x="0" y="220599"/>
                  </a:lnTo>
                  <a:lnTo>
                    <a:pt x="0" y="0"/>
                  </a:lnTo>
                  <a:lnTo>
                    <a:pt x="357873" y="0"/>
                  </a:lnTo>
                  <a:lnTo>
                    <a:pt x="357873" y="220599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 descr=""/>
            <p:cNvSpPr/>
            <p:nvPr/>
          </p:nvSpPr>
          <p:spPr>
            <a:xfrm>
              <a:off x="1860092" y="3463738"/>
              <a:ext cx="358140" cy="220979"/>
            </a:xfrm>
            <a:custGeom>
              <a:avLst/>
              <a:gdLst/>
              <a:ahLst/>
              <a:cxnLst/>
              <a:rect l="l" t="t" r="r" b="b"/>
              <a:pathLst>
                <a:path w="358139" h="220979">
                  <a:moveTo>
                    <a:pt x="357873" y="220599"/>
                  </a:moveTo>
                  <a:lnTo>
                    <a:pt x="0" y="220599"/>
                  </a:lnTo>
                  <a:lnTo>
                    <a:pt x="0" y="0"/>
                  </a:lnTo>
                  <a:lnTo>
                    <a:pt x="357873" y="0"/>
                  </a:lnTo>
                  <a:lnTo>
                    <a:pt x="357873" y="220599"/>
                  </a:lnTo>
                  <a:close/>
                </a:path>
              </a:pathLst>
            </a:custGeom>
            <a:ln w="15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 descr=""/>
            <p:cNvSpPr/>
            <p:nvPr/>
          </p:nvSpPr>
          <p:spPr>
            <a:xfrm>
              <a:off x="1773279" y="2874674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w="0" h="85725">
                  <a:moveTo>
                    <a:pt x="0" y="0"/>
                  </a:moveTo>
                  <a:lnTo>
                    <a:pt x="0" y="85458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 descr=""/>
            <p:cNvSpPr/>
            <p:nvPr/>
          </p:nvSpPr>
          <p:spPr>
            <a:xfrm>
              <a:off x="1748565" y="2942575"/>
              <a:ext cx="49530" cy="60960"/>
            </a:xfrm>
            <a:custGeom>
              <a:avLst/>
              <a:gdLst/>
              <a:ahLst/>
              <a:cxnLst/>
              <a:rect l="l" t="t" r="r" b="b"/>
              <a:pathLst>
                <a:path w="49530" h="60960">
                  <a:moveTo>
                    <a:pt x="49428" y="0"/>
                  </a:moveTo>
                  <a:lnTo>
                    <a:pt x="24714" y="14351"/>
                  </a:lnTo>
                  <a:lnTo>
                    <a:pt x="0" y="0"/>
                  </a:lnTo>
                  <a:lnTo>
                    <a:pt x="24714" y="60490"/>
                  </a:lnTo>
                  <a:lnTo>
                    <a:pt x="49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2" name="object 832" descr=""/>
            <p:cNvSpPr/>
            <p:nvPr/>
          </p:nvSpPr>
          <p:spPr>
            <a:xfrm>
              <a:off x="2731786" y="3367526"/>
              <a:ext cx="1210310" cy="0"/>
            </a:xfrm>
            <a:custGeom>
              <a:avLst/>
              <a:gdLst/>
              <a:ahLst/>
              <a:cxnLst/>
              <a:rect l="l" t="t" r="r" b="b"/>
              <a:pathLst>
                <a:path w="1210310" h="0">
                  <a:moveTo>
                    <a:pt x="0" y="0"/>
                  </a:moveTo>
                  <a:lnTo>
                    <a:pt x="1210271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3" name="object 833" descr=""/>
            <p:cNvSpPr/>
            <p:nvPr/>
          </p:nvSpPr>
          <p:spPr>
            <a:xfrm>
              <a:off x="3924495" y="3342811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29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 descr=""/>
            <p:cNvSpPr/>
            <p:nvPr/>
          </p:nvSpPr>
          <p:spPr>
            <a:xfrm>
              <a:off x="5231879" y="3351114"/>
              <a:ext cx="916940" cy="0"/>
            </a:xfrm>
            <a:custGeom>
              <a:avLst/>
              <a:gdLst/>
              <a:ahLst/>
              <a:cxnLst/>
              <a:rect l="l" t="t" r="r" b="b"/>
              <a:pathLst>
                <a:path w="916939" h="0">
                  <a:moveTo>
                    <a:pt x="0" y="0"/>
                  </a:moveTo>
                  <a:lnTo>
                    <a:pt x="916558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 descr=""/>
            <p:cNvSpPr/>
            <p:nvPr/>
          </p:nvSpPr>
          <p:spPr>
            <a:xfrm>
              <a:off x="6130874" y="332640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60" h="49529">
                  <a:moveTo>
                    <a:pt x="0" y="0"/>
                  </a:moveTo>
                  <a:lnTo>
                    <a:pt x="14351" y="24714"/>
                  </a:lnTo>
                  <a:lnTo>
                    <a:pt x="0" y="49428"/>
                  </a:lnTo>
                  <a:lnTo>
                    <a:pt x="60490" y="2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6" name="object 836" descr=""/>
          <p:cNvSpPr txBox="1"/>
          <p:nvPr/>
        </p:nvSpPr>
        <p:spPr>
          <a:xfrm>
            <a:off x="2326769" y="3802584"/>
            <a:ext cx="434340" cy="116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00" spc="-10">
                <a:latin typeface="Lucida Sans"/>
                <a:cs typeface="Lucida Sans"/>
              </a:rPr>
              <a:t>AlphaFold2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837" name="object 837" descr=""/>
          <p:cNvSpPr txBox="1"/>
          <p:nvPr/>
        </p:nvSpPr>
        <p:spPr>
          <a:xfrm>
            <a:off x="2909233" y="3182827"/>
            <a:ext cx="1005840" cy="116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00" spc="-10">
                <a:latin typeface="Lucida Sans"/>
                <a:cs typeface="Lucida Sans"/>
              </a:rPr>
              <a:t>Predicted</a:t>
            </a:r>
            <a:r>
              <a:rPr dirty="0" sz="600" spc="40">
                <a:latin typeface="Lucida Sans"/>
                <a:cs typeface="Lucida Sans"/>
              </a:rPr>
              <a:t> </a:t>
            </a:r>
            <a:r>
              <a:rPr dirty="0" sz="600" spc="-20">
                <a:latin typeface="Lucida Sans"/>
                <a:cs typeface="Lucida Sans"/>
              </a:rPr>
              <a:t>structure</a:t>
            </a:r>
            <a:r>
              <a:rPr dirty="0" sz="600" spc="45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models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838" name="object 838" descr=""/>
          <p:cNvSpPr txBox="1"/>
          <p:nvPr/>
        </p:nvSpPr>
        <p:spPr>
          <a:xfrm>
            <a:off x="5273866" y="3182827"/>
            <a:ext cx="899794" cy="116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00" spc="-20">
                <a:latin typeface="Lucida Sans"/>
                <a:cs typeface="Lucida Sans"/>
              </a:rPr>
              <a:t>Ranking</a:t>
            </a:r>
            <a:r>
              <a:rPr dirty="0" sz="600" spc="-15">
                <a:latin typeface="Lucida Sans"/>
                <a:cs typeface="Lucida Sans"/>
              </a:rPr>
              <a:t> </a:t>
            </a:r>
            <a:r>
              <a:rPr dirty="0" sz="600">
                <a:latin typeface="Lucida Sans"/>
                <a:cs typeface="Lucida Sans"/>
              </a:rPr>
              <a:t>MSAs</a:t>
            </a:r>
            <a:r>
              <a:rPr dirty="0" sz="600" spc="-15">
                <a:latin typeface="Lucida Sans"/>
                <a:cs typeface="Lucida Sans"/>
              </a:rPr>
              <a:t> </a:t>
            </a:r>
            <a:r>
              <a:rPr dirty="0" sz="600">
                <a:latin typeface="Lucida Sans"/>
                <a:cs typeface="Lucida Sans"/>
              </a:rPr>
              <a:t>by</a:t>
            </a:r>
            <a:r>
              <a:rPr dirty="0" sz="600" spc="-10">
                <a:latin typeface="Lucida Sans"/>
                <a:cs typeface="Lucida Sans"/>
              </a:rPr>
              <a:t> </a:t>
            </a:r>
            <a:r>
              <a:rPr dirty="0" sz="600" spc="-20">
                <a:latin typeface="Lucida Sans"/>
                <a:cs typeface="Lucida Sans"/>
              </a:rPr>
              <a:t>pLDDT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839" name="object 839" descr=""/>
          <p:cNvGrpSpPr/>
          <p:nvPr/>
        </p:nvGrpSpPr>
        <p:grpSpPr>
          <a:xfrm>
            <a:off x="5494832" y="578109"/>
            <a:ext cx="1012190" cy="274320"/>
            <a:chOff x="5494832" y="578109"/>
            <a:chExt cx="1012190" cy="274320"/>
          </a:xfrm>
        </p:grpSpPr>
        <p:pic>
          <p:nvPicPr>
            <p:cNvPr id="840" name="object 84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94832" y="578109"/>
              <a:ext cx="277355" cy="274315"/>
            </a:xfrm>
            <a:prstGeom prst="rect">
              <a:avLst/>
            </a:prstGeom>
          </p:spPr>
        </p:pic>
        <p:pic>
          <p:nvPicPr>
            <p:cNvPr id="841" name="object 84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16161" y="599460"/>
              <a:ext cx="197281" cy="196546"/>
            </a:xfrm>
            <a:prstGeom prst="rect">
              <a:avLst/>
            </a:prstGeom>
          </p:spPr>
        </p:pic>
        <p:pic>
          <p:nvPicPr>
            <p:cNvPr id="842" name="object 84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32448" y="578109"/>
              <a:ext cx="274318" cy="274315"/>
            </a:xfrm>
            <a:prstGeom prst="rect">
              <a:avLst/>
            </a:prstGeom>
          </p:spPr>
        </p:pic>
        <p:pic>
          <p:nvPicPr>
            <p:cNvPr id="843" name="object 84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53448" y="599460"/>
              <a:ext cx="197281" cy="196546"/>
            </a:xfrm>
            <a:prstGeom prst="rect">
              <a:avLst/>
            </a:prstGeom>
          </p:spPr>
        </p:pic>
      </p:grpSp>
      <p:sp>
        <p:nvSpPr>
          <p:cNvPr id="844" name="object 844" descr=""/>
          <p:cNvSpPr txBox="1"/>
          <p:nvPr/>
        </p:nvSpPr>
        <p:spPr>
          <a:xfrm>
            <a:off x="5780363" y="597391"/>
            <a:ext cx="387985" cy="2063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90"/>
              </a:spcBef>
            </a:pPr>
            <a:r>
              <a:rPr dirty="0" sz="600" spc="-10">
                <a:latin typeface="Lucida Sans"/>
                <a:cs typeface="Lucida Sans"/>
              </a:rPr>
              <a:t>Sequence</a:t>
            </a:r>
            <a:r>
              <a:rPr dirty="0" sz="600" spc="500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database</a:t>
            </a:r>
            <a:endParaRPr sz="600">
              <a:latin typeface="Lucida Sans"/>
              <a:cs typeface="Lucida Sans"/>
            </a:endParaRPr>
          </a:p>
        </p:txBody>
      </p:sp>
      <p:sp>
        <p:nvSpPr>
          <p:cNvPr id="845" name="object 845" descr=""/>
          <p:cNvSpPr txBox="1"/>
          <p:nvPr/>
        </p:nvSpPr>
        <p:spPr>
          <a:xfrm>
            <a:off x="6498266" y="597391"/>
            <a:ext cx="604520" cy="2063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8415">
              <a:lnSpc>
                <a:spcPct val="100000"/>
              </a:lnSpc>
              <a:spcBef>
                <a:spcPts val="90"/>
              </a:spcBef>
            </a:pPr>
            <a:r>
              <a:rPr dirty="0" sz="600" spc="-10">
                <a:latin typeface="Lucida Sans"/>
                <a:cs typeface="Lucida Sans"/>
              </a:rPr>
              <a:t>Hidden</a:t>
            </a:r>
            <a:r>
              <a:rPr dirty="0" sz="600" spc="5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Markov</a:t>
            </a:r>
            <a:r>
              <a:rPr dirty="0" sz="600" spc="500">
                <a:latin typeface="Lucida Sans"/>
                <a:cs typeface="Lucida Sans"/>
              </a:rPr>
              <a:t> </a:t>
            </a:r>
            <a:r>
              <a:rPr dirty="0" sz="600">
                <a:latin typeface="Lucida Sans"/>
                <a:cs typeface="Lucida Sans"/>
              </a:rPr>
              <a:t>model</a:t>
            </a:r>
            <a:r>
              <a:rPr dirty="0" sz="600" spc="-30">
                <a:latin typeface="Lucida Sans"/>
                <a:cs typeface="Lucida Sans"/>
              </a:rPr>
              <a:t> </a:t>
            </a:r>
            <a:r>
              <a:rPr dirty="0" sz="600" spc="-10">
                <a:latin typeface="Lucida Sans"/>
                <a:cs typeface="Lucida Sans"/>
              </a:rPr>
              <a:t>database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846" name="object 846" descr=""/>
          <p:cNvGrpSpPr/>
          <p:nvPr/>
        </p:nvGrpSpPr>
        <p:grpSpPr>
          <a:xfrm>
            <a:off x="6236641" y="3116139"/>
            <a:ext cx="838200" cy="556260"/>
            <a:chOff x="6236641" y="3116139"/>
            <a:chExt cx="838200" cy="556260"/>
          </a:xfrm>
        </p:grpSpPr>
        <p:sp>
          <p:nvSpPr>
            <p:cNvPr id="847" name="object 847" descr=""/>
            <p:cNvSpPr/>
            <p:nvPr/>
          </p:nvSpPr>
          <p:spPr>
            <a:xfrm>
              <a:off x="6291758" y="3185871"/>
              <a:ext cx="744855" cy="411480"/>
            </a:xfrm>
            <a:custGeom>
              <a:avLst/>
              <a:gdLst/>
              <a:ahLst/>
              <a:cxnLst/>
              <a:rect l="l" t="t" r="r" b="b"/>
              <a:pathLst>
                <a:path w="744854" h="411479">
                  <a:moveTo>
                    <a:pt x="446646" y="305562"/>
                  </a:moveTo>
                  <a:lnTo>
                    <a:pt x="9969" y="305562"/>
                  </a:lnTo>
                  <a:lnTo>
                    <a:pt x="9969" y="335127"/>
                  </a:lnTo>
                  <a:lnTo>
                    <a:pt x="446646" y="335127"/>
                  </a:lnTo>
                  <a:lnTo>
                    <a:pt x="446646" y="305562"/>
                  </a:lnTo>
                  <a:close/>
                </a:path>
                <a:path w="744854" h="411479">
                  <a:moveTo>
                    <a:pt x="567004" y="380314"/>
                  </a:moveTo>
                  <a:lnTo>
                    <a:pt x="177228" y="380314"/>
                  </a:lnTo>
                  <a:lnTo>
                    <a:pt x="177228" y="411378"/>
                  </a:lnTo>
                  <a:lnTo>
                    <a:pt x="567004" y="411378"/>
                  </a:lnTo>
                  <a:lnTo>
                    <a:pt x="567004" y="380314"/>
                  </a:lnTo>
                  <a:close/>
                </a:path>
                <a:path w="744854" h="411479">
                  <a:moveTo>
                    <a:pt x="609066" y="78422"/>
                  </a:moveTo>
                  <a:lnTo>
                    <a:pt x="2311" y="78422"/>
                  </a:lnTo>
                  <a:lnTo>
                    <a:pt x="2311" y="107988"/>
                  </a:lnTo>
                  <a:lnTo>
                    <a:pt x="609066" y="107988"/>
                  </a:lnTo>
                  <a:lnTo>
                    <a:pt x="609066" y="78422"/>
                  </a:lnTo>
                  <a:close/>
                </a:path>
                <a:path w="744854" h="411479">
                  <a:moveTo>
                    <a:pt x="639229" y="0"/>
                  </a:moveTo>
                  <a:lnTo>
                    <a:pt x="0" y="0"/>
                  </a:lnTo>
                  <a:lnTo>
                    <a:pt x="0" y="29565"/>
                  </a:lnTo>
                  <a:lnTo>
                    <a:pt x="639229" y="29565"/>
                  </a:lnTo>
                  <a:lnTo>
                    <a:pt x="639229" y="0"/>
                  </a:lnTo>
                  <a:close/>
                </a:path>
                <a:path w="744854" h="411479">
                  <a:moveTo>
                    <a:pt x="742708" y="158115"/>
                  </a:moveTo>
                  <a:lnTo>
                    <a:pt x="242963" y="158115"/>
                  </a:lnTo>
                  <a:lnTo>
                    <a:pt x="242963" y="185077"/>
                  </a:lnTo>
                  <a:lnTo>
                    <a:pt x="742708" y="185077"/>
                  </a:lnTo>
                  <a:lnTo>
                    <a:pt x="742708" y="158115"/>
                  </a:lnTo>
                  <a:close/>
                </a:path>
                <a:path w="744854" h="411479">
                  <a:moveTo>
                    <a:pt x="744829" y="235242"/>
                  </a:moveTo>
                  <a:lnTo>
                    <a:pt x="196900" y="235242"/>
                  </a:lnTo>
                  <a:lnTo>
                    <a:pt x="196900" y="264807"/>
                  </a:lnTo>
                  <a:lnTo>
                    <a:pt x="744829" y="264807"/>
                  </a:lnTo>
                  <a:lnTo>
                    <a:pt x="744829" y="235242"/>
                  </a:lnTo>
                  <a:close/>
                </a:path>
              </a:pathLst>
            </a:custGeom>
            <a:solidFill>
              <a:srgbClr val="D72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8" name="object 848" descr=""/>
            <p:cNvSpPr/>
            <p:nvPr/>
          </p:nvSpPr>
          <p:spPr>
            <a:xfrm>
              <a:off x="6291586" y="3200828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 descr=""/>
            <p:cNvSpPr/>
            <p:nvPr/>
          </p:nvSpPr>
          <p:spPr>
            <a:xfrm>
              <a:off x="6353260" y="3200828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 h="0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 descr=""/>
            <p:cNvSpPr/>
            <p:nvPr/>
          </p:nvSpPr>
          <p:spPr>
            <a:xfrm>
              <a:off x="7015782" y="3200828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 descr=""/>
            <p:cNvSpPr/>
            <p:nvPr/>
          </p:nvSpPr>
          <p:spPr>
            <a:xfrm>
              <a:off x="6291586" y="328164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 descr=""/>
            <p:cNvSpPr/>
            <p:nvPr/>
          </p:nvSpPr>
          <p:spPr>
            <a:xfrm>
              <a:off x="6353260" y="3281646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 h="0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 descr=""/>
            <p:cNvSpPr/>
            <p:nvPr/>
          </p:nvSpPr>
          <p:spPr>
            <a:xfrm>
              <a:off x="7015782" y="328164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 descr=""/>
            <p:cNvSpPr/>
            <p:nvPr/>
          </p:nvSpPr>
          <p:spPr>
            <a:xfrm>
              <a:off x="6291586" y="3360797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 descr=""/>
            <p:cNvSpPr/>
            <p:nvPr/>
          </p:nvSpPr>
          <p:spPr>
            <a:xfrm>
              <a:off x="6353260" y="3360797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 h="0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 descr=""/>
            <p:cNvSpPr/>
            <p:nvPr/>
          </p:nvSpPr>
          <p:spPr>
            <a:xfrm>
              <a:off x="7015782" y="3360797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 descr=""/>
            <p:cNvSpPr/>
            <p:nvPr/>
          </p:nvSpPr>
          <p:spPr>
            <a:xfrm>
              <a:off x="6291586" y="343995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 descr=""/>
            <p:cNvSpPr/>
            <p:nvPr/>
          </p:nvSpPr>
          <p:spPr>
            <a:xfrm>
              <a:off x="6353260" y="3439950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 h="0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 descr=""/>
            <p:cNvSpPr/>
            <p:nvPr/>
          </p:nvSpPr>
          <p:spPr>
            <a:xfrm>
              <a:off x="7015782" y="343995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 descr=""/>
            <p:cNvSpPr/>
            <p:nvPr/>
          </p:nvSpPr>
          <p:spPr>
            <a:xfrm>
              <a:off x="6291586" y="3508405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 descr=""/>
            <p:cNvSpPr/>
            <p:nvPr/>
          </p:nvSpPr>
          <p:spPr>
            <a:xfrm>
              <a:off x="6353260" y="3508405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 h="0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2" name="object 862" descr=""/>
            <p:cNvSpPr/>
            <p:nvPr/>
          </p:nvSpPr>
          <p:spPr>
            <a:xfrm>
              <a:off x="7015782" y="3508405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3" name="object 863" descr=""/>
            <p:cNvSpPr/>
            <p:nvPr/>
          </p:nvSpPr>
          <p:spPr>
            <a:xfrm>
              <a:off x="6291586" y="3585418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 descr=""/>
            <p:cNvSpPr/>
            <p:nvPr/>
          </p:nvSpPr>
          <p:spPr>
            <a:xfrm>
              <a:off x="6353260" y="3585418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 h="0">
                  <a:moveTo>
                    <a:pt x="0" y="0"/>
                  </a:moveTo>
                  <a:lnTo>
                    <a:pt x="641819" y="0"/>
                  </a:lnTo>
                </a:path>
              </a:pathLst>
            </a:custGeom>
            <a:ln w="25336">
              <a:solidFill>
                <a:srgbClr val="D7242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 descr=""/>
            <p:cNvSpPr/>
            <p:nvPr/>
          </p:nvSpPr>
          <p:spPr>
            <a:xfrm>
              <a:off x="7015782" y="3585418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25336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 descr=""/>
            <p:cNvSpPr/>
            <p:nvPr/>
          </p:nvSpPr>
          <p:spPr>
            <a:xfrm>
              <a:off x="6241708" y="3121206"/>
              <a:ext cx="828040" cy="546100"/>
            </a:xfrm>
            <a:custGeom>
              <a:avLst/>
              <a:gdLst/>
              <a:ahLst/>
              <a:cxnLst/>
              <a:rect l="l" t="t" r="r" b="b"/>
              <a:pathLst>
                <a:path w="828040" h="546100">
                  <a:moveTo>
                    <a:pt x="827658" y="545503"/>
                  </a:moveTo>
                  <a:lnTo>
                    <a:pt x="0" y="545503"/>
                  </a:lnTo>
                  <a:lnTo>
                    <a:pt x="0" y="0"/>
                  </a:lnTo>
                  <a:lnTo>
                    <a:pt x="827658" y="0"/>
                  </a:lnTo>
                  <a:lnTo>
                    <a:pt x="827658" y="545503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7" name="object 867" descr=""/>
          <p:cNvSpPr txBox="1"/>
          <p:nvPr/>
        </p:nvSpPr>
        <p:spPr>
          <a:xfrm>
            <a:off x="6444918" y="2973097"/>
            <a:ext cx="379730" cy="116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00" spc="-20">
                <a:latin typeface="Lucida Sans"/>
                <a:cs typeface="Lucida Sans"/>
              </a:rPr>
              <a:t>Final</a:t>
            </a:r>
            <a:r>
              <a:rPr dirty="0" sz="600" spc="10">
                <a:latin typeface="Lucida Sans"/>
                <a:cs typeface="Lucida Sans"/>
              </a:rPr>
              <a:t> </a:t>
            </a:r>
            <a:r>
              <a:rPr dirty="0" sz="600" spc="-25">
                <a:latin typeface="Lucida Sans"/>
                <a:cs typeface="Lucida Sans"/>
              </a:rPr>
              <a:t>MSA</a:t>
            </a:r>
            <a:endParaRPr sz="600">
              <a:latin typeface="Lucida Sans"/>
              <a:cs typeface="Lucida Sans"/>
            </a:endParaRPr>
          </a:p>
        </p:txBody>
      </p:sp>
      <p:grpSp>
        <p:nvGrpSpPr>
          <p:cNvPr id="868" name="object 868" descr=""/>
          <p:cNvGrpSpPr/>
          <p:nvPr/>
        </p:nvGrpSpPr>
        <p:grpSpPr>
          <a:xfrm>
            <a:off x="6395516" y="6030548"/>
            <a:ext cx="653415" cy="556260"/>
            <a:chOff x="6395516" y="6030548"/>
            <a:chExt cx="653415" cy="556260"/>
          </a:xfrm>
        </p:grpSpPr>
        <p:sp>
          <p:nvSpPr>
            <p:cNvPr id="869" name="object 869" descr=""/>
            <p:cNvSpPr/>
            <p:nvPr/>
          </p:nvSpPr>
          <p:spPr>
            <a:xfrm>
              <a:off x="6439332" y="6116793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0" name="object 870" descr=""/>
            <p:cNvSpPr/>
            <p:nvPr/>
          </p:nvSpPr>
          <p:spPr>
            <a:xfrm>
              <a:off x="6500963" y="6116793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1" name="object 871" descr=""/>
            <p:cNvSpPr/>
            <p:nvPr/>
          </p:nvSpPr>
          <p:spPr>
            <a:xfrm>
              <a:off x="6997335" y="6116793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2" name="object 872" descr=""/>
            <p:cNvSpPr/>
            <p:nvPr/>
          </p:nvSpPr>
          <p:spPr>
            <a:xfrm>
              <a:off x="6439332" y="619761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3" name="object 873" descr=""/>
            <p:cNvSpPr/>
            <p:nvPr/>
          </p:nvSpPr>
          <p:spPr>
            <a:xfrm>
              <a:off x="6500963" y="6197610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4" name="object 874" descr=""/>
            <p:cNvSpPr/>
            <p:nvPr/>
          </p:nvSpPr>
          <p:spPr>
            <a:xfrm>
              <a:off x="6997335" y="619761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 descr=""/>
            <p:cNvSpPr/>
            <p:nvPr/>
          </p:nvSpPr>
          <p:spPr>
            <a:xfrm>
              <a:off x="6439332" y="6276761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 descr=""/>
            <p:cNvSpPr/>
            <p:nvPr/>
          </p:nvSpPr>
          <p:spPr>
            <a:xfrm>
              <a:off x="6500963" y="6276761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7" name="object 877" descr=""/>
            <p:cNvSpPr/>
            <p:nvPr/>
          </p:nvSpPr>
          <p:spPr>
            <a:xfrm>
              <a:off x="6997335" y="6276761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8" name="object 878" descr=""/>
            <p:cNvSpPr/>
            <p:nvPr/>
          </p:nvSpPr>
          <p:spPr>
            <a:xfrm>
              <a:off x="6439332" y="6355914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 descr=""/>
            <p:cNvSpPr/>
            <p:nvPr/>
          </p:nvSpPr>
          <p:spPr>
            <a:xfrm>
              <a:off x="6500963" y="6355914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 descr=""/>
            <p:cNvSpPr/>
            <p:nvPr/>
          </p:nvSpPr>
          <p:spPr>
            <a:xfrm>
              <a:off x="6997335" y="6355914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 descr=""/>
            <p:cNvSpPr/>
            <p:nvPr/>
          </p:nvSpPr>
          <p:spPr>
            <a:xfrm>
              <a:off x="6439332" y="642437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 descr=""/>
            <p:cNvSpPr/>
            <p:nvPr/>
          </p:nvSpPr>
          <p:spPr>
            <a:xfrm>
              <a:off x="6500963" y="6424370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 descr=""/>
            <p:cNvSpPr/>
            <p:nvPr/>
          </p:nvSpPr>
          <p:spPr>
            <a:xfrm>
              <a:off x="6997335" y="642437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4" name="object 884" descr=""/>
            <p:cNvSpPr/>
            <p:nvPr/>
          </p:nvSpPr>
          <p:spPr>
            <a:xfrm>
              <a:off x="6439332" y="6501383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5" name="object 885" descr=""/>
            <p:cNvSpPr/>
            <p:nvPr/>
          </p:nvSpPr>
          <p:spPr>
            <a:xfrm>
              <a:off x="6500963" y="6501383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6" name="object 886" descr=""/>
            <p:cNvSpPr/>
            <p:nvPr/>
          </p:nvSpPr>
          <p:spPr>
            <a:xfrm>
              <a:off x="6997335" y="6501383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 descr=""/>
            <p:cNvSpPr/>
            <p:nvPr/>
          </p:nvSpPr>
          <p:spPr>
            <a:xfrm>
              <a:off x="6400583" y="6035615"/>
              <a:ext cx="643255" cy="546100"/>
            </a:xfrm>
            <a:custGeom>
              <a:avLst/>
              <a:gdLst/>
              <a:ahLst/>
              <a:cxnLst/>
              <a:rect l="l" t="t" r="r" b="b"/>
              <a:pathLst>
                <a:path w="643254" h="546100">
                  <a:moveTo>
                    <a:pt x="642899" y="545503"/>
                  </a:moveTo>
                  <a:lnTo>
                    <a:pt x="0" y="545503"/>
                  </a:lnTo>
                  <a:lnTo>
                    <a:pt x="0" y="0"/>
                  </a:lnTo>
                  <a:lnTo>
                    <a:pt x="642899" y="0"/>
                  </a:lnTo>
                  <a:lnTo>
                    <a:pt x="642899" y="545503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 descr=""/>
            <p:cNvSpPr/>
            <p:nvPr/>
          </p:nvSpPr>
          <p:spPr>
            <a:xfrm>
              <a:off x="6648753" y="6116762"/>
              <a:ext cx="367030" cy="0"/>
            </a:xfrm>
            <a:custGeom>
              <a:avLst/>
              <a:gdLst/>
              <a:ahLst/>
              <a:cxnLst/>
              <a:rect l="l" t="t" r="r" b="b"/>
              <a:pathLst>
                <a:path w="367029" h="0">
                  <a:moveTo>
                    <a:pt x="0" y="0"/>
                  </a:moveTo>
                  <a:lnTo>
                    <a:pt x="366788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9" name="object 889" descr=""/>
            <p:cNvSpPr/>
            <p:nvPr/>
          </p:nvSpPr>
          <p:spPr>
            <a:xfrm>
              <a:off x="6483619" y="6197579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4" h="0">
                  <a:moveTo>
                    <a:pt x="0" y="0"/>
                  </a:moveTo>
                  <a:lnTo>
                    <a:pt x="533755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0" name="object 890" descr=""/>
            <p:cNvSpPr/>
            <p:nvPr/>
          </p:nvSpPr>
          <p:spPr>
            <a:xfrm>
              <a:off x="6666708" y="6276731"/>
              <a:ext cx="172085" cy="0"/>
            </a:xfrm>
            <a:custGeom>
              <a:avLst/>
              <a:gdLst/>
              <a:ahLst/>
              <a:cxnLst/>
              <a:rect l="l" t="t" r="r" b="b"/>
              <a:pathLst>
                <a:path w="172084" h="0">
                  <a:moveTo>
                    <a:pt x="0" y="0"/>
                  </a:moveTo>
                  <a:lnTo>
                    <a:pt x="171704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1" name="object 891" descr=""/>
            <p:cNvSpPr/>
            <p:nvPr/>
          </p:nvSpPr>
          <p:spPr>
            <a:xfrm>
              <a:off x="6534918" y="6355884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0" y="0"/>
                  </a:moveTo>
                  <a:lnTo>
                    <a:pt x="180555" y="812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2" name="object 892" descr=""/>
            <p:cNvSpPr/>
            <p:nvPr/>
          </p:nvSpPr>
          <p:spPr>
            <a:xfrm>
              <a:off x="6679211" y="6423998"/>
              <a:ext cx="167640" cy="635"/>
            </a:xfrm>
            <a:custGeom>
              <a:avLst/>
              <a:gdLst/>
              <a:ahLst/>
              <a:cxnLst/>
              <a:rect l="l" t="t" r="r" b="b"/>
              <a:pathLst>
                <a:path w="167640" h="635">
                  <a:moveTo>
                    <a:pt x="0" y="0"/>
                  </a:moveTo>
                  <a:lnTo>
                    <a:pt x="167246" y="342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3" name="object 893" descr=""/>
            <p:cNvSpPr/>
            <p:nvPr/>
          </p:nvSpPr>
          <p:spPr>
            <a:xfrm>
              <a:off x="6766706" y="6501352"/>
              <a:ext cx="250825" cy="0"/>
            </a:xfrm>
            <a:custGeom>
              <a:avLst/>
              <a:gdLst/>
              <a:ahLst/>
              <a:cxnLst/>
              <a:rect l="l" t="t" r="r" b="b"/>
              <a:pathLst>
                <a:path w="250825" h="0">
                  <a:moveTo>
                    <a:pt x="0" y="0"/>
                  </a:moveTo>
                  <a:lnTo>
                    <a:pt x="250736" y="0"/>
                  </a:lnTo>
                </a:path>
              </a:pathLst>
            </a:custGeom>
            <a:ln w="17729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94" name="object 894" descr=""/>
          <p:cNvGrpSpPr/>
          <p:nvPr/>
        </p:nvGrpSpPr>
        <p:grpSpPr>
          <a:xfrm>
            <a:off x="1044155" y="4629382"/>
            <a:ext cx="5113655" cy="1957705"/>
            <a:chOff x="1044155" y="4629382"/>
            <a:chExt cx="5113655" cy="1957705"/>
          </a:xfrm>
        </p:grpSpPr>
        <p:sp>
          <p:nvSpPr>
            <p:cNvPr id="895" name="object 895" descr=""/>
            <p:cNvSpPr/>
            <p:nvPr/>
          </p:nvSpPr>
          <p:spPr>
            <a:xfrm>
              <a:off x="5548476" y="611712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 descr=""/>
            <p:cNvSpPr/>
            <p:nvPr/>
          </p:nvSpPr>
          <p:spPr>
            <a:xfrm>
              <a:off x="5610108" y="6117120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7" name="object 897" descr=""/>
            <p:cNvSpPr/>
            <p:nvPr/>
          </p:nvSpPr>
          <p:spPr>
            <a:xfrm>
              <a:off x="6106481" y="611712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8" name="object 898" descr=""/>
            <p:cNvSpPr/>
            <p:nvPr/>
          </p:nvSpPr>
          <p:spPr>
            <a:xfrm>
              <a:off x="5548476" y="619793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9" name="object 899" descr=""/>
            <p:cNvSpPr/>
            <p:nvPr/>
          </p:nvSpPr>
          <p:spPr>
            <a:xfrm>
              <a:off x="5610108" y="6197936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 descr=""/>
            <p:cNvSpPr/>
            <p:nvPr/>
          </p:nvSpPr>
          <p:spPr>
            <a:xfrm>
              <a:off x="6106481" y="619793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1" name="object 901" descr=""/>
            <p:cNvSpPr/>
            <p:nvPr/>
          </p:nvSpPr>
          <p:spPr>
            <a:xfrm>
              <a:off x="5548476" y="627708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2" name="object 902" descr=""/>
            <p:cNvSpPr/>
            <p:nvPr/>
          </p:nvSpPr>
          <p:spPr>
            <a:xfrm>
              <a:off x="5610108" y="6277089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3" name="object 903" descr=""/>
            <p:cNvSpPr/>
            <p:nvPr/>
          </p:nvSpPr>
          <p:spPr>
            <a:xfrm>
              <a:off x="6106481" y="627708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4" name="object 904" descr=""/>
            <p:cNvSpPr/>
            <p:nvPr/>
          </p:nvSpPr>
          <p:spPr>
            <a:xfrm>
              <a:off x="5548476" y="6356241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 descr=""/>
            <p:cNvSpPr/>
            <p:nvPr/>
          </p:nvSpPr>
          <p:spPr>
            <a:xfrm>
              <a:off x="5610108" y="6356241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 descr=""/>
            <p:cNvSpPr/>
            <p:nvPr/>
          </p:nvSpPr>
          <p:spPr>
            <a:xfrm>
              <a:off x="6106481" y="6356241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7" name="object 907" descr=""/>
            <p:cNvSpPr/>
            <p:nvPr/>
          </p:nvSpPr>
          <p:spPr>
            <a:xfrm>
              <a:off x="5548476" y="6424697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8" name="object 908" descr=""/>
            <p:cNvSpPr/>
            <p:nvPr/>
          </p:nvSpPr>
          <p:spPr>
            <a:xfrm>
              <a:off x="5610108" y="6424697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9" name="object 909" descr=""/>
            <p:cNvSpPr/>
            <p:nvPr/>
          </p:nvSpPr>
          <p:spPr>
            <a:xfrm>
              <a:off x="6106481" y="6424697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0" name="object 910" descr=""/>
            <p:cNvSpPr/>
            <p:nvPr/>
          </p:nvSpPr>
          <p:spPr>
            <a:xfrm>
              <a:off x="5548476" y="650171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 descr=""/>
            <p:cNvSpPr/>
            <p:nvPr/>
          </p:nvSpPr>
          <p:spPr>
            <a:xfrm>
              <a:off x="5610108" y="6501710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 h="0">
                  <a:moveTo>
                    <a:pt x="0" y="0"/>
                  </a:moveTo>
                  <a:lnTo>
                    <a:pt x="475691" y="0"/>
                  </a:lnTo>
                </a:path>
              </a:pathLst>
            </a:custGeom>
            <a:ln w="17729">
              <a:solidFill>
                <a:srgbClr val="D7242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 descr=""/>
            <p:cNvSpPr/>
            <p:nvPr/>
          </p:nvSpPr>
          <p:spPr>
            <a:xfrm>
              <a:off x="6106481" y="6501710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 h="0">
                  <a:moveTo>
                    <a:pt x="0" y="0"/>
                  </a:moveTo>
                  <a:lnTo>
                    <a:pt x="20269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 descr=""/>
            <p:cNvSpPr/>
            <p:nvPr/>
          </p:nvSpPr>
          <p:spPr>
            <a:xfrm>
              <a:off x="5509730" y="6035945"/>
              <a:ext cx="643255" cy="546100"/>
            </a:xfrm>
            <a:custGeom>
              <a:avLst/>
              <a:gdLst/>
              <a:ahLst/>
              <a:cxnLst/>
              <a:rect l="l" t="t" r="r" b="b"/>
              <a:pathLst>
                <a:path w="643254" h="546100">
                  <a:moveTo>
                    <a:pt x="642899" y="545503"/>
                  </a:moveTo>
                  <a:lnTo>
                    <a:pt x="0" y="545503"/>
                  </a:lnTo>
                  <a:lnTo>
                    <a:pt x="0" y="0"/>
                  </a:lnTo>
                  <a:lnTo>
                    <a:pt x="642899" y="0"/>
                  </a:lnTo>
                  <a:lnTo>
                    <a:pt x="642899" y="545503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 descr=""/>
            <p:cNvSpPr/>
            <p:nvPr/>
          </p:nvSpPr>
          <p:spPr>
            <a:xfrm>
              <a:off x="5548255" y="6117089"/>
              <a:ext cx="367030" cy="0"/>
            </a:xfrm>
            <a:custGeom>
              <a:avLst/>
              <a:gdLst/>
              <a:ahLst/>
              <a:cxnLst/>
              <a:rect l="l" t="t" r="r" b="b"/>
              <a:pathLst>
                <a:path w="367029" h="0">
                  <a:moveTo>
                    <a:pt x="0" y="0"/>
                  </a:moveTo>
                  <a:lnTo>
                    <a:pt x="366801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5" name="object 915" descr=""/>
            <p:cNvSpPr/>
            <p:nvPr/>
          </p:nvSpPr>
          <p:spPr>
            <a:xfrm>
              <a:off x="5772767" y="6197906"/>
              <a:ext cx="354330" cy="0"/>
            </a:xfrm>
            <a:custGeom>
              <a:avLst/>
              <a:gdLst/>
              <a:ahLst/>
              <a:cxnLst/>
              <a:rect l="l" t="t" r="r" b="b"/>
              <a:pathLst>
                <a:path w="354329" h="0">
                  <a:moveTo>
                    <a:pt x="0" y="0"/>
                  </a:moveTo>
                  <a:lnTo>
                    <a:pt x="353758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6" name="object 916" descr=""/>
            <p:cNvSpPr/>
            <p:nvPr/>
          </p:nvSpPr>
          <p:spPr>
            <a:xfrm>
              <a:off x="5775458" y="6277059"/>
              <a:ext cx="351155" cy="0"/>
            </a:xfrm>
            <a:custGeom>
              <a:avLst/>
              <a:gdLst/>
              <a:ahLst/>
              <a:cxnLst/>
              <a:rect l="l" t="t" r="r" b="b"/>
              <a:pathLst>
                <a:path w="351154" h="0">
                  <a:moveTo>
                    <a:pt x="0" y="0"/>
                  </a:moveTo>
                  <a:lnTo>
                    <a:pt x="351066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7" name="object 917" descr=""/>
            <p:cNvSpPr/>
            <p:nvPr/>
          </p:nvSpPr>
          <p:spPr>
            <a:xfrm>
              <a:off x="5644062" y="6356210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0" y="0"/>
                  </a:moveTo>
                  <a:lnTo>
                    <a:pt x="180555" y="812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8" name="object 918" descr=""/>
            <p:cNvSpPr/>
            <p:nvPr/>
          </p:nvSpPr>
          <p:spPr>
            <a:xfrm>
              <a:off x="5548255" y="6424667"/>
              <a:ext cx="407670" cy="0"/>
            </a:xfrm>
            <a:custGeom>
              <a:avLst/>
              <a:gdLst/>
              <a:ahLst/>
              <a:cxnLst/>
              <a:rect l="l" t="t" r="r" b="b"/>
              <a:pathLst>
                <a:path w="407670" h="0">
                  <a:moveTo>
                    <a:pt x="0" y="0"/>
                  </a:moveTo>
                  <a:lnTo>
                    <a:pt x="407352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9" name="object 919" descr=""/>
            <p:cNvSpPr/>
            <p:nvPr/>
          </p:nvSpPr>
          <p:spPr>
            <a:xfrm>
              <a:off x="5548255" y="6501680"/>
              <a:ext cx="250825" cy="0"/>
            </a:xfrm>
            <a:custGeom>
              <a:avLst/>
              <a:gdLst/>
              <a:ahLst/>
              <a:cxnLst/>
              <a:rect l="l" t="t" r="r" b="b"/>
              <a:pathLst>
                <a:path w="250825" h="0">
                  <a:moveTo>
                    <a:pt x="0" y="0"/>
                  </a:moveTo>
                  <a:lnTo>
                    <a:pt x="250736" y="0"/>
                  </a:lnTo>
                </a:path>
              </a:pathLst>
            </a:custGeom>
            <a:ln w="17729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0" name="object 920" descr=""/>
            <p:cNvSpPr/>
            <p:nvPr/>
          </p:nvSpPr>
          <p:spPr>
            <a:xfrm>
              <a:off x="3997737" y="4658288"/>
              <a:ext cx="250825" cy="0"/>
            </a:xfrm>
            <a:custGeom>
              <a:avLst/>
              <a:gdLst/>
              <a:ahLst/>
              <a:cxnLst/>
              <a:rect l="l" t="t" r="r" b="b"/>
              <a:pathLst>
                <a:path w="250825" h="0">
                  <a:moveTo>
                    <a:pt x="0" y="0"/>
                  </a:moveTo>
                  <a:lnTo>
                    <a:pt x="250482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1" name="object 921" descr=""/>
            <p:cNvSpPr/>
            <p:nvPr/>
          </p:nvSpPr>
          <p:spPr>
            <a:xfrm>
              <a:off x="4232944" y="4629382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20">
                  <a:moveTo>
                    <a:pt x="0" y="0"/>
                  </a:moveTo>
                  <a:lnTo>
                    <a:pt x="10464" y="28905"/>
                  </a:lnTo>
                  <a:lnTo>
                    <a:pt x="0" y="57823"/>
                  </a:lnTo>
                  <a:lnTo>
                    <a:pt x="11295" y="49318"/>
                  </a:lnTo>
                  <a:lnTo>
                    <a:pt x="24488" y="41421"/>
                  </a:lnTo>
                  <a:lnTo>
                    <a:pt x="38429" y="34495"/>
                  </a:lnTo>
                  <a:lnTo>
                    <a:pt x="51968" y="28905"/>
                  </a:lnTo>
                  <a:lnTo>
                    <a:pt x="38429" y="23315"/>
                  </a:lnTo>
                  <a:lnTo>
                    <a:pt x="24488" y="16390"/>
                  </a:lnTo>
                  <a:lnTo>
                    <a:pt x="11295" y="8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2" name="object 922" descr=""/>
            <p:cNvSpPr/>
            <p:nvPr/>
          </p:nvSpPr>
          <p:spPr>
            <a:xfrm>
              <a:off x="2647099" y="5839269"/>
              <a:ext cx="352425" cy="148590"/>
            </a:xfrm>
            <a:custGeom>
              <a:avLst/>
              <a:gdLst/>
              <a:ahLst/>
              <a:cxnLst/>
              <a:rect l="l" t="t" r="r" b="b"/>
              <a:pathLst>
                <a:path w="352425" h="148589">
                  <a:moveTo>
                    <a:pt x="302475" y="0"/>
                  </a:moveTo>
                  <a:lnTo>
                    <a:pt x="0" y="0"/>
                  </a:lnTo>
                  <a:lnTo>
                    <a:pt x="0" y="16548"/>
                  </a:lnTo>
                  <a:lnTo>
                    <a:pt x="302475" y="16548"/>
                  </a:lnTo>
                  <a:lnTo>
                    <a:pt x="302475" y="0"/>
                  </a:lnTo>
                  <a:close/>
                </a:path>
                <a:path w="352425" h="148589">
                  <a:moveTo>
                    <a:pt x="303555" y="43903"/>
                  </a:moveTo>
                  <a:lnTo>
                    <a:pt x="1079" y="43903"/>
                  </a:lnTo>
                  <a:lnTo>
                    <a:pt x="1079" y="60452"/>
                  </a:lnTo>
                  <a:lnTo>
                    <a:pt x="303555" y="60452"/>
                  </a:lnTo>
                  <a:lnTo>
                    <a:pt x="303555" y="43903"/>
                  </a:lnTo>
                  <a:close/>
                </a:path>
                <a:path w="352425" h="148589">
                  <a:moveTo>
                    <a:pt x="351421" y="87769"/>
                  </a:moveTo>
                  <a:lnTo>
                    <a:pt x="92151" y="87769"/>
                  </a:lnTo>
                  <a:lnTo>
                    <a:pt x="92151" y="104317"/>
                  </a:lnTo>
                  <a:lnTo>
                    <a:pt x="351421" y="104317"/>
                  </a:lnTo>
                  <a:lnTo>
                    <a:pt x="351421" y="87769"/>
                  </a:lnTo>
                  <a:close/>
                </a:path>
                <a:path w="352425" h="148589">
                  <a:moveTo>
                    <a:pt x="352412" y="131660"/>
                  </a:moveTo>
                  <a:lnTo>
                    <a:pt x="93141" y="131660"/>
                  </a:lnTo>
                  <a:lnTo>
                    <a:pt x="93141" y="148209"/>
                  </a:lnTo>
                  <a:lnTo>
                    <a:pt x="352412" y="148209"/>
                  </a:lnTo>
                  <a:lnTo>
                    <a:pt x="352412" y="131660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3" name="object 923" descr=""/>
            <p:cNvSpPr/>
            <p:nvPr/>
          </p:nvSpPr>
          <p:spPr>
            <a:xfrm>
              <a:off x="1583575" y="5823115"/>
              <a:ext cx="381000" cy="156210"/>
            </a:xfrm>
            <a:custGeom>
              <a:avLst/>
              <a:gdLst/>
              <a:ahLst/>
              <a:cxnLst/>
              <a:rect l="l" t="t" r="r" b="b"/>
              <a:pathLst>
                <a:path w="381000" h="156210">
                  <a:moveTo>
                    <a:pt x="263817" y="71107"/>
                  </a:moveTo>
                  <a:lnTo>
                    <a:pt x="99288" y="71107"/>
                  </a:lnTo>
                  <a:lnTo>
                    <a:pt x="99288" y="84924"/>
                  </a:lnTo>
                  <a:lnTo>
                    <a:pt x="263817" y="84924"/>
                  </a:lnTo>
                  <a:lnTo>
                    <a:pt x="263817" y="71107"/>
                  </a:lnTo>
                  <a:close/>
                </a:path>
                <a:path w="381000" h="156210">
                  <a:moveTo>
                    <a:pt x="27788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277888" y="13817"/>
                  </a:lnTo>
                  <a:lnTo>
                    <a:pt x="277888" y="0"/>
                  </a:lnTo>
                  <a:close/>
                </a:path>
                <a:path w="381000" h="156210">
                  <a:moveTo>
                    <a:pt x="327101" y="35547"/>
                  </a:moveTo>
                  <a:lnTo>
                    <a:pt x="1168" y="35547"/>
                  </a:lnTo>
                  <a:lnTo>
                    <a:pt x="1168" y="49364"/>
                  </a:lnTo>
                  <a:lnTo>
                    <a:pt x="327101" y="49364"/>
                  </a:lnTo>
                  <a:lnTo>
                    <a:pt x="327101" y="35547"/>
                  </a:lnTo>
                  <a:close/>
                </a:path>
                <a:path w="381000" h="156210">
                  <a:moveTo>
                    <a:pt x="379755" y="106641"/>
                  </a:moveTo>
                  <a:lnTo>
                    <a:pt x="220218" y="106641"/>
                  </a:lnTo>
                  <a:lnTo>
                    <a:pt x="220218" y="120459"/>
                  </a:lnTo>
                  <a:lnTo>
                    <a:pt x="379755" y="120459"/>
                  </a:lnTo>
                  <a:lnTo>
                    <a:pt x="379755" y="106641"/>
                  </a:lnTo>
                  <a:close/>
                </a:path>
                <a:path w="381000" h="156210">
                  <a:moveTo>
                    <a:pt x="380415" y="142189"/>
                  </a:moveTo>
                  <a:lnTo>
                    <a:pt x="203403" y="142189"/>
                  </a:lnTo>
                  <a:lnTo>
                    <a:pt x="203403" y="156006"/>
                  </a:lnTo>
                  <a:lnTo>
                    <a:pt x="380415" y="156006"/>
                  </a:lnTo>
                  <a:lnTo>
                    <a:pt x="380415" y="142189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4" name="object 924" descr=""/>
            <p:cNvSpPr/>
            <p:nvPr/>
          </p:nvSpPr>
          <p:spPr>
            <a:xfrm>
              <a:off x="1044155" y="5839066"/>
              <a:ext cx="379730" cy="124460"/>
            </a:xfrm>
            <a:custGeom>
              <a:avLst/>
              <a:gdLst/>
              <a:ahLst/>
              <a:cxnLst/>
              <a:rect l="l" t="t" r="r" b="b"/>
              <a:pathLst>
                <a:path w="379730" h="124460">
                  <a:moveTo>
                    <a:pt x="19754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97548" y="13817"/>
                  </a:lnTo>
                  <a:lnTo>
                    <a:pt x="197548" y="0"/>
                  </a:lnTo>
                  <a:close/>
                </a:path>
                <a:path w="379730" h="124460">
                  <a:moveTo>
                    <a:pt x="306412" y="73520"/>
                  </a:moveTo>
                  <a:lnTo>
                    <a:pt x="99314" y="73520"/>
                  </a:lnTo>
                  <a:lnTo>
                    <a:pt x="99314" y="87337"/>
                  </a:lnTo>
                  <a:lnTo>
                    <a:pt x="306412" y="87337"/>
                  </a:lnTo>
                  <a:lnTo>
                    <a:pt x="306412" y="73520"/>
                  </a:lnTo>
                  <a:close/>
                </a:path>
                <a:path w="379730" h="124460">
                  <a:moveTo>
                    <a:pt x="316611" y="110286"/>
                  </a:moveTo>
                  <a:lnTo>
                    <a:pt x="37236" y="110286"/>
                  </a:lnTo>
                  <a:lnTo>
                    <a:pt x="37236" y="124104"/>
                  </a:lnTo>
                  <a:lnTo>
                    <a:pt x="316611" y="124104"/>
                  </a:lnTo>
                  <a:lnTo>
                    <a:pt x="316611" y="110286"/>
                  </a:lnTo>
                  <a:close/>
                </a:path>
                <a:path w="379730" h="124460">
                  <a:moveTo>
                    <a:pt x="379488" y="36766"/>
                  </a:moveTo>
                  <a:lnTo>
                    <a:pt x="187629" y="36766"/>
                  </a:lnTo>
                  <a:lnTo>
                    <a:pt x="187629" y="50584"/>
                  </a:lnTo>
                  <a:lnTo>
                    <a:pt x="379488" y="50584"/>
                  </a:lnTo>
                  <a:lnTo>
                    <a:pt x="379488" y="36766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5" name="object 925" descr=""/>
            <p:cNvSpPr/>
            <p:nvPr/>
          </p:nvSpPr>
          <p:spPr>
            <a:xfrm>
              <a:off x="2105075" y="5823115"/>
              <a:ext cx="381000" cy="156210"/>
            </a:xfrm>
            <a:custGeom>
              <a:avLst/>
              <a:gdLst/>
              <a:ahLst/>
              <a:cxnLst/>
              <a:rect l="l" t="t" r="r" b="b"/>
              <a:pathLst>
                <a:path w="381000" h="156210">
                  <a:moveTo>
                    <a:pt x="263842" y="71107"/>
                  </a:moveTo>
                  <a:lnTo>
                    <a:pt x="99314" y="71107"/>
                  </a:lnTo>
                  <a:lnTo>
                    <a:pt x="99314" y="84924"/>
                  </a:lnTo>
                  <a:lnTo>
                    <a:pt x="263842" y="84924"/>
                  </a:lnTo>
                  <a:lnTo>
                    <a:pt x="263842" y="71107"/>
                  </a:lnTo>
                  <a:close/>
                </a:path>
                <a:path w="381000" h="156210">
                  <a:moveTo>
                    <a:pt x="277901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277901" y="13817"/>
                  </a:lnTo>
                  <a:lnTo>
                    <a:pt x="277901" y="0"/>
                  </a:lnTo>
                  <a:close/>
                </a:path>
                <a:path w="381000" h="156210">
                  <a:moveTo>
                    <a:pt x="327113" y="35547"/>
                  </a:moveTo>
                  <a:lnTo>
                    <a:pt x="1181" y="35547"/>
                  </a:lnTo>
                  <a:lnTo>
                    <a:pt x="1181" y="49364"/>
                  </a:lnTo>
                  <a:lnTo>
                    <a:pt x="327113" y="49364"/>
                  </a:lnTo>
                  <a:lnTo>
                    <a:pt x="327113" y="35547"/>
                  </a:lnTo>
                  <a:close/>
                </a:path>
                <a:path w="381000" h="156210">
                  <a:moveTo>
                    <a:pt x="379780" y="106641"/>
                  </a:moveTo>
                  <a:lnTo>
                    <a:pt x="220243" y="106641"/>
                  </a:lnTo>
                  <a:lnTo>
                    <a:pt x="220243" y="120459"/>
                  </a:lnTo>
                  <a:lnTo>
                    <a:pt x="379780" y="120459"/>
                  </a:lnTo>
                  <a:lnTo>
                    <a:pt x="379780" y="106641"/>
                  </a:lnTo>
                  <a:close/>
                </a:path>
                <a:path w="381000" h="156210">
                  <a:moveTo>
                    <a:pt x="380441" y="142189"/>
                  </a:moveTo>
                  <a:lnTo>
                    <a:pt x="203428" y="142189"/>
                  </a:lnTo>
                  <a:lnTo>
                    <a:pt x="203428" y="156006"/>
                  </a:lnTo>
                  <a:lnTo>
                    <a:pt x="380441" y="156006"/>
                  </a:lnTo>
                  <a:lnTo>
                    <a:pt x="380441" y="142189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6" name="object 926" descr=""/>
            <p:cNvSpPr/>
            <p:nvPr/>
          </p:nvSpPr>
          <p:spPr>
            <a:xfrm>
              <a:off x="1476735" y="5901052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7" name="object 927" descr=""/>
            <p:cNvSpPr/>
            <p:nvPr/>
          </p:nvSpPr>
          <p:spPr>
            <a:xfrm>
              <a:off x="1449895" y="5885637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69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8" name="object 928" descr=""/>
          <p:cNvSpPr txBox="1"/>
          <p:nvPr/>
        </p:nvSpPr>
        <p:spPr>
          <a:xfrm>
            <a:off x="1599855" y="5686893"/>
            <a:ext cx="28003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dirty="0" sz="50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B</a:t>
            </a:r>
            <a:r>
              <a:rPr dirty="0" baseline="-27777" sz="450" spc="-37" i="1">
                <a:latin typeface="Arial"/>
                <a:cs typeface="Arial"/>
              </a:rPr>
              <a:t>j</a:t>
            </a:r>
            <a:endParaRPr baseline="-27777" sz="450">
              <a:latin typeface="Arial"/>
              <a:cs typeface="Arial"/>
            </a:endParaRPr>
          </a:p>
        </p:txBody>
      </p:sp>
      <p:sp>
        <p:nvSpPr>
          <p:cNvPr id="929" name="object 929" descr=""/>
          <p:cNvSpPr txBox="1"/>
          <p:nvPr/>
        </p:nvSpPr>
        <p:spPr>
          <a:xfrm>
            <a:off x="2642769" y="5686893"/>
            <a:ext cx="297180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dirty="0" sz="50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C</a:t>
            </a:r>
            <a:r>
              <a:rPr dirty="0" baseline="-27777" sz="450" spc="-37" i="1">
                <a:latin typeface="Arial"/>
                <a:cs typeface="Arial"/>
              </a:rPr>
              <a:t>k</a:t>
            </a:r>
            <a:endParaRPr baseline="-27777" sz="450">
              <a:latin typeface="Arial"/>
              <a:cs typeface="Arial"/>
            </a:endParaRPr>
          </a:p>
        </p:txBody>
      </p:sp>
      <p:sp>
        <p:nvSpPr>
          <p:cNvPr id="930" name="object 930" descr=""/>
          <p:cNvSpPr txBox="1"/>
          <p:nvPr/>
        </p:nvSpPr>
        <p:spPr>
          <a:xfrm>
            <a:off x="2148175" y="5687631"/>
            <a:ext cx="28003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dirty="0" sz="50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B</a:t>
            </a:r>
            <a:r>
              <a:rPr dirty="0" baseline="-27777" sz="450" spc="-37" i="1">
                <a:latin typeface="Arial"/>
                <a:cs typeface="Arial"/>
              </a:rPr>
              <a:t>j</a:t>
            </a:r>
            <a:endParaRPr baseline="-27777" sz="450">
              <a:latin typeface="Arial"/>
              <a:cs typeface="Arial"/>
            </a:endParaRPr>
          </a:p>
        </p:txBody>
      </p:sp>
      <p:sp>
        <p:nvSpPr>
          <p:cNvPr id="931" name="object 931" descr=""/>
          <p:cNvSpPr txBox="1"/>
          <p:nvPr/>
        </p:nvSpPr>
        <p:spPr>
          <a:xfrm>
            <a:off x="1093158" y="5685101"/>
            <a:ext cx="28130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dirty="0" sz="50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A</a:t>
            </a:r>
            <a:r>
              <a:rPr dirty="0" baseline="-27777" sz="450" spc="-37" i="1">
                <a:latin typeface="Arial"/>
                <a:cs typeface="Arial"/>
              </a:rPr>
              <a:t>i</a:t>
            </a:r>
            <a:endParaRPr baseline="-27777" sz="450">
              <a:latin typeface="Arial"/>
              <a:cs typeface="Arial"/>
            </a:endParaRPr>
          </a:p>
        </p:txBody>
      </p:sp>
      <p:grpSp>
        <p:nvGrpSpPr>
          <p:cNvPr id="932" name="object 932" descr=""/>
          <p:cNvGrpSpPr/>
          <p:nvPr/>
        </p:nvGrpSpPr>
        <p:grpSpPr>
          <a:xfrm>
            <a:off x="1787289" y="6528024"/>
            <a:ext cx="24765" cy="99060"/>
            <a:chOff x="1787289" y="6528024"/>
            <a:chExt cx="24765" cy="99060"/>
          </a:xfrm>
        </p:grpSpPr>
        <p:sp>
          <p:nvSpPr>
            <p:cNvPr id="933" name="object 933" descr=""/>
            <p:cNvSpPr/>
            <p:nvPr/>
          </p:nvSpPr>
          <p:spPr>
            <a:xfrm>
              <a:off x="1799647" y="6533104"/>
              <a:ext cx="0" cy="72390"/>
            </a:xfrm>
            <a:custGeom>
              <a:avLst/>
              <a:gdLst/>
              <a:ahLst/>
              <a:cxnLst/>
              <a:rect l="l" t="t" r="r" b="b"/>
              <a:pathLst>
                <a:path w="0" h="72390">
                  <a:moveTo>
                    <a:pt x="0" y="0"/>
                  </a:moveTo>
                  <a:lnTo>
                    <a:pt x="0" y="71907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 descr=""/>
            <p:cNvSpPr/>
            <p:nvPr/>
          </p:nvSpPr>
          <p:spPr>
            <a:xfrm>
              <a:off x="1787289" y="6596229"/>
              <a:ext cx="24765" cy="30480"/>
            </a:xfrm>
            <a:custGeom>
              <a:avLst/>
              <a:gdLst/>
              <a:ahLst/>
              <a:cxnLst/>
              <a:rect l="l" t="t" r="r" b="b"/>
              <a:pathLst>
                <a:path w="24764" h="30479">
                  <a:moveTo>
                    <a:pt x="24714" y="0"/>
                  </a:moveTo>
                  <a:lnTo>
                    <a:pt x="12357" y="7188"/>
                  </a:lnTo>
                  <a:lnTo>
                    <a:pt x="0" y="0"/>
                  </a:lnTo>
                  <a:lnTo>
                    <a:pt x="12357" y="30251"/>
                  </a:lnTo>
                  <a:lnTo>
                    <a:pt x="247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5" name="object 935" descr=""/>
          <p:cNvSpPr txBox="1"/>
          <p:nvPr/>
        </p:nvSpPr>
        <p:spPr>
          <a:xfrm>
            <a:off x="1544480" y="6607420"/>
            <a:ext cx="588010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500">
                <a:latin typeface="Lucida Sans"/>
                <a:cs typeface="Lucida Sans"/>
              </a:rPr>
              <a:t>Concatenated</a:t>
            </a:r>
            <a:r>
              <a:rPr dirty="0" sz="500" spc="-30">
                <a:latin typeface="Lucida Sans"/>
                <a:cs typeface="Lucida Sans"/>
              </a:rPr>
              <a:t> </a:t>
            </a:r>
            <a:r>
              <a:rPr dirty="0" sz="500" spc="-25">
                <a:latin typeface="Lucida Sans"/>
                <a:cs typeface="Lucida Sans"/>
              </a:rPr>
              <a:t>MSA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936" name="object 936" descr=""/>
          <p:cNvGrpSpPr/>
          <p:nvPr/>
        </p:nvGrpSpPr>
        <p:grpSpPr>
          <a:xfrm>
            <a:off x="1453354" y="6240475"/>
            <a:ext cx="1565275" cy="256540"/>
            <a:chOff x="1453354" y="6240475"/>
            <a:chExt cx="1565275" cy="256540"/>
          </a:xfrm>
        </p:grpSpPr>
        <p:sp>
          <p:nvSpPr>
            <p:cNvPr id="937" name="object 937" descr=""/>
            <p:cNvSpPr/>
            <p:nvPr/>
          </p:nvSpPr>
          <p:spPr>
            <a:xfrm>
              <a:off x="2638539" y="6245948"/>
              <a:ext cx="380365" cy="240665"/>
            </a:xfrm>
            <a:custGeom>
              <a:avLst/>
              <a:gdLst/>
              <a:ahLst/>
              <a:cxnLst/>
              <a:rect l="l" t="t" r="r" b="b"/>
              <a:pathLst>
                <a:path w="380364" h="240664">
                  <a:moveTo>
                    <a:pt x="32593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325932" y="13817"/>
                  </a:lnTo>
                  <a:lnTo>
                    <a:pt x="325932" y="0"/>
                  </a:lnTo>
                  <a:close/>
                </a:path>
                <a:path w="380364" h="240664">
                  <a:moveTo>
                    <a:pt x="327113" y="36614"/>
                  </a:moveTo>
                  <a:lnTo>
                    <a:pt x="1181" y="36614"/>
                  </a:lnTo>
                  <a:lnTo>
                    <a:pt x="1181" y="50431"/>
                  </a:lnTo>
                  <a:lnTo>
                    <a:pt x="327113" y="50431"/>
                  </a:lnTo>
                  <a:lnTo>
                    <a:pt x="327113" y="36614"/>
                  </a:lnTo>
                  <a:close/>
                </a:path>
                <a:path w="380364" h="240664">
                  <a:moveTo>
                    <a:pt x="378701" y="189966"/>
                  </a:moveTo>
                  <a:lnTo>
                    <a:pt x="99326" y="189966"/>
                  </a:lnTo>
                  <a:lnTo>
                    <a:pt x="99326" y="203784"/>
                  </a:lnTo>
                  <a:lnTo>
                    <a:pt x="378701" y="203784"/>
                  </a:lnTo>
                  <a:lnTo>
                    <a:pt x="378701" y="189966"/>
                  </a:lnTo>
                  <a:close/>
                </a:path>
                <a:path w="380364" h="240664">
                  <a:moveTo>
                    <a:pt x="379768" y="226606"/>
                  </a:moveTo>
                  <a:lnTo>
                    <a:pt x="100393" y="226606"/>
                  </a:lnTo>
                  <a:lnTo>
                    <a:pt x="100393" y="240423"/>
                  </a:lnTo>
                  <a:lnTo>
                    <a:pt x="379768" y="240423"/>
                  </a:lnTo>
                  <a:lnTo>
                    <a:pt x="379768" y="226606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 descr=""/>
            <p:cNvSpPr/>
            <p:nvPr/>
          </p:nvSpPr>
          <p:spPr>
            <a:xfrm>
              <a:off x="1581886" y="6240475"/>
              <a:ext cx="381000" cy="256540"/>
            </a:xfrm>
            <a:custGeom>
              <a:avLst/>
              <a:gdLst/>
              <a:ahLst/>
              <a:cxnLst/>
              <a:rect l="l" t="t" r="r" b="b"/>
              <a:pathLst>
                <a:path w="381000" h="256539">
                  <a:moveTo>
                    <a:pt x="263867" y="66675"/>
                  </a:moveTo>
                  <a:lnTo>
                    <a:pt x="99339" y="66675"/>
                  </a:lnTo>
                  <a:lnTo>
                    <a:pt x="99339" y="80492"/>
                  </a:lnTo>
                  <a:lnTo>
                    <a:pt x="263867" y="80492"/>
                  </a:lnTo>
                  <a:lnTo>
                    <a:pt x="263867" y="66675"/>
                  </a:lnTo>
                  <a:close/>
                </a:path>
                <a:path w="381000" h="256539">
                  <a:moveTo>
                    <a:pt x="277901" y="33337"/>
                  </a:moveTo>
                  <a:lnTo>
                    <a:pt x="0" y="33337"/>
                  </a:lnTo>
                  <a:lnTo>
                    <a:pt x="0" y="47155"/>
                  </a:lnTo>
                  <a:lnTo>
                    <a:pt x="277901" y="47155"/>
                  </a:lnTo>
                  <a:lnTo>
                    <a:pt x="277901" y="33337"/>
                  </a:lnTo>
                  <a:close/>
                </a:path>
                <a:path w="381000" h="256539">
                  <a:moveTo>
                    <a:pt x="327113" y="0"/>
                  </a:moveTo>
                  <a:lnTo>
                    <a:pt x="1181" y="0"/>
                  </a:lnTo>
                  <a:lnTo>
                    <a:pt x="1181" y="13817"/>
                  </a:lnTo>
                  <a:lnTo>
                    <a:pt x="327113" y="13817"/>
                  </a:lnTo>
                  <a:lnTo>
                    <a:pt x="327113" y="0"/>
                  </a:lnTo>
                  <a:close/>
                </a:path>
                <a:path w="381000" h="256539">
                  <a:moveTo>
                    <a:pt x="379780" y="242277"/>
                  </a:moveTo>
                  <a:lnTo>
                    <a:pt x="220243" y="242277"/>
                  </a:lnTo>
                  <a:lnTo>
                    <a:pt x="220243" y="256095"/>
                  </a:lnTo>
                  <a:lnTo>
                    <a:pt x="379780" y="256095"/>
                  </a:lnTo>
                  <a:lnTo>
                    <a:pt x="379780" y="242277"/>
                  </a:lnTo>
                  <a:close/>
                </a:path>
                <a:path w="381000" h="256539">
                  <a:moveTo>
                    <a:pt x="380441" y="203911"/>
                  </a:moveTo>
                  <a:lnTo>
                    <a:pt x="203428" y="203911"/>
                  </a:lnTo>
                  <a:lnTo>
                    <a:pt x="203428" y="217728"/>
                  </a:lnTo>
                  <a:lnTo>
                    <a:pt x="380441" y="217728"/>
                  </a:lnTo>
                  <a:lnTo>
                    <a:pt x="380441" y="203911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9" name="object 939" descr=""/>
            <p:cNvSpPr/>
            <p:nvPr/>
          </p:nvSpPr>
          <p:spPr>
            <a:xfrm>
              <a:off x="1480185" y="6289900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0" name="object 940" descr=""/>
            <p:cNvSpPr/>
            <p:nvPr/>
          </p:nvSpPr>
          <p:spPr>
            <a:xfrm>
              <a:off x="1453349" y="6274485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41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69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1" name="object 941" descr=""/>
          <p:cNvSpPr txBox="1"/>
          <p:nvPr/>
        </p:nvSpPr>
        <p:spPr>
          <a:xfrm>
            <a:off x="1598194" y="6104195"/>
            <a:ext cx="28003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dirty="0" sz="50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B</a:t>
            </a:r>
            <a:r>
              <a:rPr dirty="0" baseline="-27777" sz="450" spc="-37" i="1">
                <a:latin typeface="Arial"/>
                <a:cs typeface="Arial"/>
              </a:rPr>
              <a:t>j</a:t>
            </a:r>
            <a:endParaRPr baseline="-27777" sz="450">
              <a:latin typeface="Arial"/>
              <a:cs typeface="Arial"/>
            </a:endParaRPr>
          </a:p>
        </p:txBody>
      </p:sp>
      <p:sp>
        <p:nvSpPr>
          <p:cNvPr id="942" name="object 942" descr=""/>
          <p:cNvSpPr txBox="1"/>
          <p:nvPr/>
        </p:nvSpPr>
        <p:spPr>
          <a:xfrm>
            <a:off x="2641107" y="6104195"/>
            <a:ext cx="297180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dirty="0" sz="50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C</a:t>
            </a:r>
            <a:r>
              <a:rPr dirty="0" baseline="-27777" sz="450" spc="-37" i="1">
                <a:latin typeface="Arial"/>
                <a:cs typeface="Arial"/>
              </a:rPr>
              <a:t>k</a:t>
            </a:r>
            <a:endParaRPr baseline="-27777" sz="450">
              <a:latin typeface="Arial"/>
              <a:cs typeface="Arial"/>
            </a:endParaRPr>
          </a:p>
        </p:txBody>
      </p:sp>
      <p:sp>
        <p:nvSpPr>
          <p:cNvPr id="943" name="object 943" descr=""/>
          <p:cNvSpPr txBox="1"/>
          <p:nvPr/>
        </p:nvSpPr>
        <p:spPr>
          <a:xfrm>
            <a:off x="2156745" y="6104939"/>
            <a:ext cx="28003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dirty="0" sz="50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B</a:t>
            </a:r>
            <a:r>
              <a:rPr dirty="0" baseline="-27777" sz="450" spc="-37" i="1">
                <a:latin typeface="Arial"/>
                <a:cs typeface="Arial"/>
              </a:rPr>
              <a:t>j</a:t>
            </a:r>
            <a:endParaRPr baseline="-27777" sz="450">
              <a:latin typeface="Arial"/>
              <a:cs typeface="Arial"/>
            </a:endParaRPr>
          </a:p>
        </p:txBody>
      </p:sp>
      <p:sp>
        <p:nvSpPr>
          <p:cNvPr id="944" name="object 944" descr=""/>
          <p:cNvSpPr txBox="1"/>
          <p:nvPr/>
        </p:nvSpPr>
        <p:spPr>
          <a:xfrm>
            <a:off x="1091496" y="6102410"/>
            <a:ext cx="28130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dirty="0" sz="500">
                <a:latin typeface="Lucida Sans"/>
                <a:cs typeface="Lucida Sans"/>
              </a:rPr>
              <a:t>MSA-</a:t>
            </a:r>
            <a:r>
              <a:rPr dirty="0" sz="500" spc="-25">
                <a:latin typeface="Lucida Sans"/>
                <a:cs typeface="Lucida Sans"/>
              </a:rPr>
              <a:t>A</a:t>
            </a:r>
            <a:r>
              <a:rPr dirty="0" baseline="-27777" sz="450" spc="-37" i="1">
                <a:latin typeface="Arial"/>
                <a:cs typeface="Arial"/>
              </a:rPr>
              <a:t>i</a:t>
            </a:r>
            <a:endParaRPr baseline="-27777" sz="450">
              <a:latin typeface="Arial"/>
              <a:cs typeface="Arial"/>
            </a:endParaRPr>
          </a:p>
        </p:txBody>
      </p:sp>
      <p:sp>
        <p:nvSpPr>
          <p:cNvPr id="945" name="object 945" descr=""/>
          <p:cNvSpPr/>
          <p:nvPr/>
        </p:nvSpPr>
        <p:spPr>
          <a:xfrm>
            <a:off x="1805966" y="6007536"/>
            <a:ext cx="0" cy="72390"/>
          </a:xfrm>
          <a:custGeom>
            <a:avLst/>
            <a:gdLst/>
            <a:ahLst/>
            <a:cxnLst/>
            <a:rect l="l" t="t" r="r" b="b"/>
            <a:pathLst>
              <a:path w="0" h="72389">
                <a:moveTo>
                  <a:pt x="0" y="0"/>
                </a:moveTo>
                <a:lnTo>
                  <a:pt x="0" y="71907"/>
                </a:lnTo>
              </a:path>
            </a:pathLst>
          </a:custGeom>
          <a:ln w="101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46" name="object 946" descr=""/>
          <p:cNvGrpSpPr/>
          <p:nvPr/>
        </p:nvGrpSpPr>
        <p:grpSpPr>
          <a:xfrm>
            <a:off x="3039673" y="6223755"/>
            <a:ext cx="10160" cy="311150"/>
            <a:chOff x="3039673" y="6223755"/>
            <a:chExt cx="10160" cy="311150"/>
          </a:xfrm>
        </p:grpSpPr>
        <p:sp>
          <p:nvSpPr>
            <p:cNvPr id="947" name="object 947" descr=""/>
            <p:cNvSpPr/>
            <p:nvPr/>
          </p:nvSpPr>
          <p:spPr>
            <a:xfrm>
              <a:off x="3044746" y="6223755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w="0" h="311150">
                  <a:moveTo>
                    <a:pt x="0" y="0"/>
                  </a:moveTo>
                  <a:lnTo>
                    <a:pt x="0" y="3107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8" name="object 948" descr=""/>
            <p:cNvSpPr/>
            <p:nvPr/>
          </p:nvSpPr>
          <p:spPr>
            <a:xfrm>
              <a:off x="3044741" y="6223766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w="0" h="282575">
                  <a:moveTo>
                    <a:pt x="0" y="0"/>
                  </a:moveTo>
                  <a:lnTo>
                    <a:pt x="0" y="282092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49" name="object 949" descr=""/>
          <p:cNvGrpSpPr/>
          <p:nvPr/>
        </p:nvGrpSpPr>
        <p:grpSpPr>
          <a:xfrm>
            <a:off x="763371" y="5689617"/>
            <a:ext cx="2388235" cy="1231265"/>
            <a:chOff x="763371" y="5689617"/>
            <a:chExt cx="2388235" cy="1231265"/>
          </a:xfrm>
        </p:grpSpPr>
        <p:sp>
          <p:nvSpPr>
            <p:cNvPr id="950" name="object 950" descr=""/>
            <p:cNvSpPr/>
            <p:nvPr/>
          </p:nvSpPr>
          <p:spPr>
            <a:xfrm>
              <a:off x="1793608" y="6070663"/>
              <a:ext cx="1268095" cy="464184"/>
            </a:xfrm>
            <a:custGeom>
              <a:avLst/>
              <a:gdLst/>
              <a:ahLst/>
              <a:cxnLst/>
              <a:rect l="l" t="t" r="r" b="b"/>
              <a:pathLst>
                <a:path w="1268095" h="464184">
                  <a:moveTo>
                    <a:pt x="24714" y="0"/>
                  </a:moveTo>
                  <a:lnTo>
                    <a:pt x="12357" y="7188"/>
                  </a:lnTo>
                  <a:lnTo>
                    <a:pt x="0" y="0"/>
                  </a:lnTo>
                  <a:lnTo>
                    <a:pt x="12357" y="30251"/>
                  </a:lnTo>
                  <a:lnTo>
                    <a:pt x="24714" y="0"/>
                  </a:lnTo>
                  <a:close/>
                </a:path>
                <a:path w="1268095" h="464184">
                  <a:moveTo>
                    <a:pt x="1267599" y="423494"/>
                  </a:moveTo>
                  <a:lnTo>
                    <a:pt x="1251127" y="433057"/>
                  </a:lnTo>
                  <a:lnTo>
                    <a:pt x="1234643" y="423494"/>
                  </a:lnTo>
                  <a:lnTo>
                    <a:pt x="1251127" y="463816"/>
                  </a:lnTo>
                  <a:lnTo>
                    <a:pt x="1267599" y="423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1" name="object 951" descr=""/>
            <p:cNvSpPr/>
            <p:nvPr/>
          </p:nvSpPr>
          <p:spPr>
            <a:xfrm>
              <a:off x="1060500" y="6237960"/>
              <a:ext cx="379730" cy="243204"/>
            </a:xfrm>
            <a:custGeom>
              <a:avLst/>
              <a:gdLst/>
              <a:ahLst/>
              <a:cxnLst/>
              <a:rect l="l" t="t" r="r" b="b"/>
              <a:pathLst>
                <a:path w="379730" h="243204">
                  <a:moveTo>
                    <a:pt x="19754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97548" y="13817"/>
                  </a:lnTo>
                  <a:lnTo>
                    <a:pt x="197548" y="0"/>
                  </a:lnTo>
                  <a:close/>
                </a:path>
                <a:path w="379730" h="243204">
                  <a:moveTo>
                    <a:pt x="306438" y="229146"/>
                  </a:moveTo>
                  <a:lnTo>
                    <a:pt x="99339" y="229146"/>
                  </a:lnTo>
                  <a:lnTo>
                    <a:pt x="99339" y="242963"/>
                  </a:lnTo>
                  <a:lnTo>
                    <a:pt x="306438" y="242963"/>
                  </a:lnTo>
                  <a:lnTo>
                    <a:pt x="306438" y="229146"/>
                  </a:lnTo>
                  <a:close/>
                </a:path>
                <a:path w="379730" h="243204">
                  <a:moveTo>
                    <a:pt x="316611" y="188099"/>
                  </a:moveTo>
                  <a:lnTo>
                    <a:pt x="37236" y="188099"/>
                  </a:lnTo>
                  <a:lnTo>
                    <a:pt x="37236" y="201917"/>
                  </a:lnTo>
                  <a:lnTo>
                    <a:pt x="316611" y="201917"/>
                  </a:lnTo>
                  <a:lnTo>
                    <a:pt x="316611" y="188099"/>
                  </a:lnTo>
                  <a:close/>
                </a:path>
                <a:path w="379730" h="243204">
                  <a:moveTo>
                    <a:pt x="379514" y="36766"/>
                  </a:moveTo>
                  <a:lnTo>
                    <a:pt x="187667" y="36766"/>
                  </a:lnTo>
                  <a:lnTo>
                    <a:pt x="187667" y="50584"/>
                  </a:lnTo>
                  <a:lnTo>
                    <a:pt x="379514" y="50584"/>
                  </a:lnTo>
                  <a:lnTo>
                    <a:pt x="379514" y="36766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2" name="object 952" descr=""/>
            <p:cNvSpPr/>
            <p:nvPr/>
          </p:nvSpPr>
          <p:spPr>
            <a:xfrm>
              <a:off x="768451" y="5694697"/>
              <a:ext cx="2378075" cy="1221105"/>
            </a:xfrm>
            <a:custGeom>
              <a:avLst/>
              <a:gdLst/>
              <a:ahLst/>
              <a:cxnLst/>
              <a:rect l="l" t="t" r="r" b="b"/>
              <a:pathLst>
                <a:path w="2378075" h="1221104">
                  <a:moveTo>
                    <a:pt x="2377922" y="1221016"/>
                  </a:moveTo>
                  <a:lnTo>
                    <a:pt x="0" y="1221016"/>
                  </a:lnTo>
                  <a:lnTo>
                    <a:pt x="0" y="0"/>
                  </a:lnTo>
                  <a:lnTo>
                    <a:pt x="2377922" y="0"/>
                  </a:lnTo>
                  <a:lnTo>
                    <a:pt x="2377922" y="1221016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3" name="object 953" descr=""/>
            <p:cNvSpPr/>
            <p:nvPr/>
          </p:nvSpPr>
          <p:spPr>
            <a:xfrm>
              <a:off x="1575104" y="6222966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4" name="object 954" descr=""/>
            <p:cNvSpPr/>
            <p:nvPr/>
          </p:nvSpPr>
          <p:spPr>
            <a:xfrm>
              <a:off x="1025170" y="6217340"/>
              <a:ext cx="425450" cy="111125"/>
            </a:xfrm>
            <a:custGeom>
              <a:avLst/>
              <a:gdLst/>
              <a:ahLst/>
              <a:cxnLst/>
              <a:rect l="l" t="t" r="r" b="b"/>
              <a:pathLst>
                <a:path w="425450" h="111125">
                  <a:moveTo>
                    <a:pt x="424992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424992" y="0"/>
                  </a:lnTo>
                  <a:lnTo>
                    <a:pt x="424992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5" name="object 955" descr=""/>
            <p:cNvSpPr/>
            <p:nvPr/>
          </p:nvSpPr>
          <p:spPr>
            <a:xfrm>
              <a:off x="1582267" y="6417682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6" name="object 956" descr=""/>
            <p:cNvSpPr/>
            <p:nvPr/>
          </p:nvSpPr>
          <p:spPr>
            <a:xfrm>
              <a:off x="2102446" y="6227500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7" name="object 957" descr=""/>
            <p:cNvSpPr/>
            <p:nvPr/>
          </p:nvSpPr>
          <p:spPr>
            <a:xfrm>
              <a:off x="2110168" y="6416780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8" name="object 958" descr=""/>
            <p:cNvSpPr/>
            <p:nvPr/>
          </p:nvSpPr>
          <p:spPr>
            <a:xfrm>
              <a:off x="2632227" y="6227500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9" name="object 959" descr=""/>
            <p:cNvSpPr/>
            <p:nvPr/>
          </p:nvSpPr>
          <p:spPr>
            <a:xfrm>
              <a:off x="2633675" y="6414355"/>
              <a:ext cx="392430" cy="111125"/>
            </a:xfrm>
            <a:custGeom>
              <a:avLst/>
              <a:gdLst/>
              <a:ahLst/>
              <a:cxnLst/>
              <a:rect l="l" t="t" r="r" b="b"/>
              <a:pathLst>
                <a:path w="392430" h="111125">
                  <a:moveTo>
                    <a:pt x="392341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392341" y="0"/>
                  </a:lnTo>
                  <a:lnTo>
                    <a:pt x="392341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0" name="object 960" descr=""/>
            <p:cNvSpPr/>
            <p:nvPr/>
          </p:nvSpPr>
          <p:spPr>
            <a:xfrm>
              <a:off x="1024280" y="6403585"/>
              <a:ext cx="425450" cy="111125"/>
            </a:xfrm>
            <a:custGeom>
              <a:avLst/>
              <a:gdLst/>
              <a:ahLst/>
              <a:cxnLst/>
              <a:rect l="l" t="t" r="r" b="b"/>
              <a:pathLst>
                <a:path w="425450" h="111125">
                  <a:moveTo>
                    <a:pt x="424992" y="110985"/>
                  </a:moveTo>
                  <a:lnTo>
                    <a:pt x="0" y="110985"/>
                  </a:lnTo>
                  <a:lnTo>
                    <a:pt x="0" y="0"/>
                  </a:lnTo>
                  <a:lnTo>
                    <a:pt x="424992" y="0"/>
                  </a:lnTo>
                  <a:lnTo>
                    <a:pt x="424992" y="110985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1" name="object 961" descr=""/>
          <p:cNvSpPr txBox="1"/>
          <p:nvPr/>
        </p:nvSpPr>
        <p:spPr>
          <a:xfrm>
            <a:off x="781184" y="6224628"/>
            <a:ext cx="249554" cy="28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500" spc="-10">
                <a:latin typeface="Lucida Sans"/>
                <a:cs typeface="Lucida Sans"/>
              </a:rPr>
              <a:t>Group1</a:t>
            </a:r>
            <a:endParaRPr sz="5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5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500" spc="-10">
                <a:latin typeface="Lucida Sans"/>
                <a:cs typeface="Lucida Sans"/>
              </a:rPr>
              <a:t>Group2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962" name="object 962" descr=""/>
          <p:cNvGrpSpPr/>
          <p:nvPr/>
        </p:nvGrpSpPr>
        <p:grpSpPr>
          <a:xfrm>
            <a:off x="1763125" y="6243383"/>
            <a:ext cx="725805" cy="256540"/>
            <a:chOff x="1763125" y="6243383"/>
            <a:chExt cx="725805" cy="256540"/>
          </a:xfrm>
        </p:grpSpPr>
        <p:sp>
          <p:nvSpPr>
            <p:cNvPr id="963" name="object 963" descr=""/>
            <p:cNvSpPr/>
            <p:nvPr/>
          </p:nvSpPr>
          <p:spPr>
            <a:xfrm>
              <a:off x="1768205" y="6287440"/>
              <a:ext cx="55880" cy="60960"/>
            </a:xfrm>
            <a:custGeom>
              <a:avLst/>
              <a:gdLst/>
              <a:ahLst/>
              <a:cxnLst/>
              <a:rect l="l" t="t" r="r" b="b"/>
              <a:pathLst>
                <a:path w="55880" h="60960">
                  <a:moveTo>
                    <a:pt x="0" y="0"/>
                  </a:moveTo>
                  <a:lnTo>
                    <a:pt x="55841" y="60667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4" name="object 964" descr=""/>
            <p:cNvSpPr/>
            <p:nvPr/>
          </p:nvSpPr>
          <p:spPr>
            <a:xfrm>
              <a:off x="1769693" y="6286940"/>
              <a:ext cx="55880" cy="60960"/>
            </a:xfrm>
            <a:custGeom>
              <a:avLst/>
              <a:gdLst/>
              <a:ahLst/>
              <a:cxnLst/>
              <a:rect l="l" t="t" r="r" b="b"/>
              <a:pathLst>
                <a:path w="55880" h="60960">
                  <a:moveTo>
                    <a:pt x="55841" y="0"/>
                  </a:moveTo>
                  <a:lnTo>
                    <a:pt x="0" y="60667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5" name="object 965" descr=""/>
            <p:cNvSpPr/>
            <p:nvPr/>
          </p:nvSpPr>
          <p:spPr>
            <a:xfrm>
              <a:off x="2108390" y="6243383"/>
              <a:ext cx="381000" cy="256540"/>
            </a:xfrm>
            <a:custGeom>
              <a:avLst/>
              <a:gdLst/>
              <a:ahLst/>
              <a:cxnLst/>
              <a:rect l="l" t="t" r="r" b="b"/>
              <a:pathLst>
                <a:path w="381000" h="256539">
                  <a:moveTo>
                    <a:pt x="263867" y="66675"/>
                  </a:moveTo>
                  <a:lnTo>
                    <a:pt x="99339" y="66675"/>
                  </a:lnTo>
                  <a:lnTo>
                    <a:pt x="99339" y="80492"/>
                  </a:lnTo>
                  <a:lnTo>
                    <a:pt x="263867" y="80492"/>
                  </a:lnTo>
                  <a:lnTo>
                    <a:pt x="263867" y="66675"/>
                  </a:lnTo>
                  <a:close/>
                </a:path>
                <a:path w="381000" h="256539">
                  <a:moveTo>
                    <a:pt x="277901" y="33337"/>
                  </a:moveTo>
                  <a:lnTo>
                    <a:pt x="0" y="33337"/>
                  </a:lnTo>
                  <a:lnTo>
                    <a:pt x="0" y="47155"/>
                  </a:lnTo>
                  <a:lnTo>
                    <a:pt x="277901" y="47155"/>
                  </a:lnTo>
                  <a:lnTo>
                    <a:pt x="277901" y="33337"/>
                  </a:lnTo>
                  <a:close/>
                </a:path>
                <a:path w="381000" h="256539">
                  <a:moveTo>
                    <a:pt x="327113" y="0"/>
                  </a:moveTo>
                  <a:lnTo>
                    <a:pt x="1181" y="0"/>
                  </a:lnTo>
                  <a:lnTo>
                    <a:pt x="1181" y="13817"/>
                  </a:lnTo>
                  <a:lnTo>
                    <a:pt x="327113" y="13817"/>
                  </a:lnTo>
                  <a:lnTo>
                    <a:pt x="327113" y="0"/>
                  </a:lnTo>
                  <a:close/>
                </a:path>
                <a:path w="381000" h="256539">
                  <a:moveTo>
                    <a:pt x="379780" y="242277"/>
                  </a:moveTo>
                  <a:lnTo>
                    <a:pt x="220243" y="242277"/>
                  </a:lnTo>
                  <a:lnTo>
                    <a:pt x="220243" y="256095"/>
                  </a:lnTo>
                  <a:lnTo>
                    <a:pt x="379780" y="256095"/>
                  </a:lnTo>
                  <a:lnTo>
                    <a:pt x="379780" y="242277"/>
                  </a:lnTo>
                  <a:close/>
                </a:path>
                <a:path w="381000" h="256539">
                  <a:moveTo>
                    <a:pt x="380453" y="203898"/>
                  </a:moveTo>
                  <a:lnTo>
                    <a:pt x="203441" y="203898"/>
                  </a:lnTo>
                  <a:lnTo>
                    <a:pt x="203441" y="217716"/>
                  </a:lnTo>
                  <a:lnTo>
                    <a:pt x="380453" y="217716"/>
                  </a:lnTo>
                  <a:lnTo>
                    <a:pt x="380453" y="203898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6" name="object 966" descr=""/>
            <p:cNvSpPr/>
            <p:nvPr/>
          </p:nvSpPr>
          <p:spPr>
            <a:xfrm>
              <a:off x="2278971" y="6294888"/>
              <a:ext cx="55880" cy="60960"/>
            </a:xfrm>
            <a:custGeom>
              <a:avLst/>
              <a:gdLst/>
              <a:ahLst/>
              <a:cxnLst/>
              <a:rect l="l" t="t" r="r" b="b"/>
              <a:pathLst>
                <a:path w="55880" h="60960">
                  <a:moveTo>
                    <a:pt x="0" y="0"/>
                  </a:moveTo>
                  <a:lnTo>
                    <a:pt x="55841" y="60667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7" name="object 967" descr=""/>
            <p:cNvSpPr/>
            <p:nvPr/>
          </p:nvSpPr>
          <p:spPr>
            <a:xfrm>
              <a:off x="2280458" y="6294389"/>
              <a:ext cx="55880" cy="60960"/>
            </a:xfrm>
            <a:custGeom>
              <a:avLst/>
              <a:gdLst/>
              <a:ahLst/>
              <a:cxnLst/>
              <a:rect l="l" t="t" r="r" b="b"/>
              <a:pathLst>
                <a:path w="55880" h="60960">
                  <a:moveTo>
                    <a:pt x="55841" y="0"/>
                  </a:moveTo>
                  <a:lnTo>
                    <a:pt x="0" y="60667"/>
                  </a:lnTo>
                </a:path>
              </a:pathLst>
            </a:custGeom>
            <a:ln w="10134">
              <a:solidFill>
                <a:srgbClr val="D7242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8" name="object 968" descr=""/>
          <p:cNvSpPr txBox="1"/>
          <p:nvPr/>
        </p:nvSpPr>
        <p:spPr>
          <a:xfrm>
            <a:off x="3022434" y="6028934"/>
            <a:ext cx="117475" cy="617220"/>
          </a:xfrm>
          <a:prstGeom prst="rect">
            <a:avLst/>
          </a:prstGeom>
        </p:spPr>
        <p:txBody>
          <a:bodyPr wrap="square" lIns="0" tIns="2413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500">
                <a:latin typeface="Lucida Sans"/>
                <a:cs typeface="Lucida Sans"/>
              </a:rPr>
              <a:t>Similarity</a:t>
            </a:r>
            <a:r>
              <a:rPr dirty="0" sz="500" spc="-5">
                <a:latin typeface="Lucida Sans"/>
                <a:cs typeface="Lucida Sans"/>
              </a:rPr>
              <a:t> </a:t>
            </a:r>
            <a:r>
              <a:rPr dirty="0" sz="500" spc="-10">
                <a:latin typeface="Lucida Sans"/>
                <a:cs typeface="Lucida Sans"/>
              </a:rPr>
              <a:t>decrease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969" name="object 969" descr=""/>
          <p:cNvGrpSpPr/>
          <p:nvPr/>
        </p:nvGrpSpPr>
        <p:grpSpPr>
          <a:xfrm>
            <a:off x="1018298" y="5268774"/>
            <a:ext cx="4763135" cy="1609725"/>
            <a:chOff x="1018298" y="5268774"/>
            <a:chExt cx="4763135" cy="1609725"/>
          </a:xfrm>
        </p:grpSpPr>
        <p:sp>
          <p:nvSpPr>
            <p:cNvPr id="970" name="object 970" descr=""/>
            <p:cNvSpPr/>
            <p:nvPr/>
          </p:nvSpPr>
          <p:spPr>
            <a:xfrm>
              <a:off x="1041560" y="58461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1" name="object 971" descr=""/>
            <p:cNvSpPr/>
            <p:nvPr/>
          </p:nvSpPr>
          <p:spPr>
            <a:xfrm>
              <a:off x="1088731" y="5846149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 h="0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2" name="object 972" descr=""/>
            <p:cNvSpPr/>
            <p:nvPr/>
          </p:nvSpPr>
          <p:spPr>
            <a:xfrm>
              <a:off x="1408452" y="58461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3" name="object 973" descr=""/>
            <p:cNvSpPr/>
            <p:nvPr/>
          </p:nvSpPr>
          <p:spPr>
            <a:xfrm>
              <a:off x="1041560" y="588509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4" name="object 974" descr=""/>
            <p:cNvSpPr/>
            <p:nvPr/>
          </p:nvSpPr>
          <p:spPr>
            <a:xfrm>
              <a:off x="1088731" y="5885095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 h="0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5" name="object 975" descr=""/>
            <p:cNvSpPr/>
            <p:nvPr/>
          </p:nvSpPr>
          <p:spPr>
            <a:xfrm>
              <a:off x="1408452" y="588509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6" name="object 976" descr=""/>
            <p:cNvSpPr/>
            <p:nvPr/>
          </p:nvSpPr>
          <p:spPr>
            <a:xfrm>
              <a:off x="1041560" y="59187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7" name="object 977" descr=""/>
            <p:cNvSpPr/>
            <p:nvPr/>
          </p:nvSpPr>
          <p:spPr>
            <a:xfrm>
              <a:off x="1088731" y="5918779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 h="0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8" name="object 978" descr=""/>
            <p:cNvSpPr/>
            <p:nvPr/>
          </p:nvSpPr>
          <p:spPr>
            <a:xfrm>
              <a:off x="1408452" y="59187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9" name="object 979" descr=""/>
            <p:cNvSpPr/>
            <p:nvPr/>
          </p:nvSpPr>
          <p:spPr>
            <a:xfrm>
              <a:off x="1041560" y="595667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0" name="object 980" descr=""/>
            <p:cNvSpPr/>
            <p:nvPr/>
          </p:nvSpPr>
          <p:spPr>
            <a:xfrm>
              <a:off x="1088731" y="5956673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 h="0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1" name="object 981" descr=""/>
            <p:cNvSpPr/>
            <p:nvPr/>
          </p:nvSpPr>
          <p:spPr>
            <a:xfrm>
              <a:off x="1408452" y="595667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2" name="object 982" descr=""/>
            <p:cNvSpPr/>
            <p:nvPr/>
          </p:nvSpPr>
          <p:spPr>
            <a:xfrm>
              <a:off x="1022108" y="5822840"/>
              <a:ext cx="425450" cy="165100"/>
            </a:xfrm>
            <a:custGeom>
              <a:avLst/>
              <a:gdLst/>
              <a:ahLst/>
              <a:cxnLst/>
              <a:rect l="l" t="t" r="r" b="b"/>
              <a:pathLst>
                <a:path w="425450" h="165100">
                  <a:moveTo>
                    <a:pt x="424992" y="164617"/>
                  </a:moveTo>
                  <a:lnTo>
                    <a:pt x="0" y="164617"/>
                  </a:lnTo>
                  <a:lnTo>
                    <a:pt x="0" y="0"/>
                  </a:lnTo>
                  <a:lnTo>
                    <a:pt x="424992" y="0"/>
                  </a:lnTo>
                  <a:lnTo>
                    <a:pt x="424992" y="164617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3" name="object 983" descr=""/>
            <p:cNvSpPr/>
            <p:nvPr/>
          </p:nvSpPr>
          <p:spPr>
            <a:xfrm>
              <a:off x="1586691" y="58295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4" name="object 984" descr=""/>
            <p:cNvSpPr/>
            <p:nvPr/>
          </p:nvSpPr>
          <p:spPr>
            <a:xfrm>
              <a:off x="1632869" y="5829584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5" name="object 985" descr=""/>
            <p:cNvSpPr/>
            <p:nvPr/>
          </p:nvSpPr>
          <p:spPr>
            <a:xfrm>
              <a:off x="1942659" y="58295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6" name="object 986" descr=""/>
            <p:cNvSpPr/>
            <p:nvPr/>
          </p:nvSpPr>
          <p:spPr>
            <a:xfrm>
              <a:off x="1586691" y="58673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7" name="object 987" descr=""/>
            <p:cNvSpPr/>
            <p:nvPr/>
          </p:nvSpPr>
          <p:spPr>
            <a:xfrm>
              <a:off x="1632869" y="5867348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8" name="object 988" descr=""/>
            <p:cNvSpPr/>
            <p:nvPr/>
          </p:nvSpPr>
          <p:spPr>
            <a:xfrm>
              <a:off x="1942659" y="58673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9" name="object 989" descr=""/>
            <p:cNvSpPr/>
            <p:nvPr/>
          </p:nvSpPr>
          <p:spPr>
            <a:xfrm>
              <a:off x="1586691" y="59000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0" name="object 990" descr=""/>
            <p:cNvSpPr/>
            <p:nvPr/>
          </p:nvSpPr>
          <p:spPr>
            <a:xfrm>
              <a:off x="1632869" y="5900006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1" name="object 991" descr=""/>
            <p:cNvSpPr/>
            <p:nvPr/>
          </p:nvSpPr>
          <p:spPr>
            <a:xfrm>
              <a:off x="1942659" y="59000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2" name="object 992" descr=""/>
            <p:cNvSpPr/>
            <p:nvPr/>
          </p:nvSpPr>
          <p:spPr>
            <a:xfrm>
              <a:off x="1586691" y="59367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3" name="object 993" descr=""/>
            <p:cNvSpPr/>
            <p:nvPr/>
          </p:nvSpPr>
          <p:spPr>
            <a:xfrm>
              <a:off x="1632869" y="5936748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4" name="object 994" descr=""/>
            <p:cNvSpPr/>
            <p:nvPr/>
          </p:nvSpPr>
          <p:spPr>
            <a:xfrm>
              <a:off x="1942659" y="59367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5" name="object 995" descr=""/>
            <p:cNvSpPr/>
            <p:nvPr/>
          </p:nvSpPr>
          <p:spPr>
            <a:xfrm>
              <a:off x="1588325" y="597379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6" name="object 996" descr=""/>
            <p:cNvSpPr/>
            <p:nvPr/>
          </p:nvSpPr>
          <p:spPr>
            <a:xfrm>
              <a:off x="1634503" y="5973790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7" name="object 997" descr=""/>
            <p:cNvSpPr/>
            <p:nvPr/>
          </p:nvSpPr>
          <p:spPr>
            <a:xfrm>
              <a:off x="1944292" y="597379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8" name="object 998" descr=""/>
            <p:cNvSpPr/>
            <p:nvPr/>
          </p:nvSpPr>
          <p:spPr>
            <a:xfrm>
              <a:off x="2105808" y="58295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9" name="object 999" descr=""/>
            <p:cNvSpPr/>
            <p:nvPr/>
          </p:nvSpPr>
          <p:spPr>
            <a:xfrm>
              <a:off x="2151987" y="5829584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0" name="object 1000" descr=""/>
            <p:cNvSpPr/>
            <p:nvPr/>
          </p:nvSpPr>
          <p:spPr>
            <a:xfrm>
              <a:off x="2461775" y="58295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1" name="object 1001" descr=""/>
            <p:cNvSpPr/>
            <p:nvPr/>
          </p:nvSpPr>
          <p:spPr>
            <a:xfrm>
              <a:off x="2105808" y="58673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2" name="object 1002" descr=""/>
            <p:cNvSpPr/>
            <p:nvPr/>
          </p:nvSpPr>
          <p:spPr>
            <a:xfrm>
              <a:off x="2151987" y="5867346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3" name="object 1003" descr=""/>
            <p:cNvSpPr/>
            <p:nvPr/>
          </p:nvSpPr>
          <p:spPr>
            <a:xfrm>
              <a:off x="2461775" y="58673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4" name="object 1004" descr=""/>
            <p:cNvSpPr/>
            <p:nvPr/>
          </p:nvSpPr>
          <p:spPr>
            <a:xfrm>
              <a:off x="2105808" y="59000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5" name="object 1005" descr=""/>
            <p:cNvSpPr/>
            <p:nvPr/>
          </p:nvSpPr>
          <p:spPr>
            <a:xfrm>
              <a:off x="2151987" y="5900006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6" name="object 1006" descr=""/>
            <p:cNvSpPr/>
            <p:nvPr/>
          </p:nvSpPr>
          <p:spPr>
            <a:xfrm>
              <a:off x="2461775" y="59000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7" name="object 1007" descr=""/>
            <p:cNvSpPr/>
            <p:nvPr/>
          </p:nvSpPr>
          <p:spPr>
            <a:xfrm>
              <a:off x="2105808" y="59367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8" name="object 1008" descr=""/>
            <p:cNvSpPr/>
            <p:nvPr/>
          </p:nvSpPr>
          <p:spPr>
            <a:xfrm>
              <a:off x="2151987" y="5936748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9" name="object 1009" descr=""/>
            <p:cNvSpPr/>
            <p:nvPr/>
          </p:nvSpPr>
          <p:spPr>
            <a:xfrm>
              <a:off x="2461775" y="59367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0" name="object 1010" descr=""/>
            <p:cNvSpPr/>
            <p:nvPr/>
          </p:nvSpPr>
          <p:spPr>
            <a:xfrm>
              <a:off x="2107441" y="597379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1" name="object 1011" descr=""/>
            <p:cNvSpPr/>
            <p:nvPr/>
          </p:nvSpPr>
          <p:spPr>
            <a:xfrm>
              <a:off x="2153620" y="5973790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2" name="object 1012" descr=""/>
            <p:cNvSpPr/>
            <p:nvPr/>
          </p:nvSpPr>
          <p:spPr>
            <a:xfrm>
              <a:off x="2463410" y="597379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3" name="object 1013" descr=""/>
            <p:cNvSpPr/>
            <p:nvPr/>
          </p:nvSpPr>
          <p:spPr>
            <a:xfrm>
              <a:off x="2650323" y="58496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4" name="object 1014" descr=""/>
            <p:cNvSpPr/>
            <p:nvPr/>
          </p:nvSpPr>
          <p:spPr>
            <a:xfrm>
              <a:off x="2694304" y="5849684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 h="0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5" name="object 1015" descr=""/>
            <p:cNvSpPr/>
            <p:nvPr/>
          </p:nvSpPr>
          <p:spPr>
            <a:xfrm>
              <a:off x="2982123" y="584968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6" name="object 1016" descr=""/>
            <p:cNvSpPr/>
            <p:nvPr/>
          </p:nvSpPr>
          <p:spPr>
            <a:xfrm>
              <a:off x="2650323" y="589613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7" name="object 1017" descr=""/>
            <p:cNvSpPr/>
            <p:nvPr/>
          </p:nvSpPr>
          <p:spPr>
            <a:xfrm>
              <a:off x="2694304" y="5896134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 h="0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8" name="object 1018" descr=""/>
            <p:cNvSpPr/>
            <p:nvPr/>
          </p:nvSpPr>
          <p:spPr>
            <a:xfrm>
              <a:off x="2982123" y="589613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9" name="object 1019" descr=""/>
            <p:cNvSpPr/>
            <p:nvPr/>
          </p:nvSpPr>
          <p:spPr>
            <a:xfrm>
              <a:off x="2650323" y="5936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0" name="object 1020" descr=""/>
            <p:cNvSpPr/>
            <p:nvPr/>
          </p:nvSpPr>
          <p:spPr>
            <a:xfrm>
              <a:off x="2694304" y="5936308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 h="0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1" name="object 1021" descr=""/>
            <p:cNvSpPr/>
            <p:nvPr/>
          </p:nvSpPr>
          <p:spPr>
            <a:xfrm>
              <a:off x="2982123" y="5936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2" name="object 1022" descr=""/>
            <p:cNvSpPr/>
            <p:nvPr/>
          </p:nvSpPr>
          <p:spPr>
            <a:xfrm>
              <a:off x="2650323" y="598150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3" name="object 1023" descr=""/>
            <p:cNvSpPr/>
            <p:nvPr/>
          </p:nvSpPr>
          <p:spPr>
            <a:xfrm>
              <a:off x="2694304" y="5981504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 h="0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4" name="object 1024" descr=""/>
            <p:cNvSpPr/>
            <p:nvPr/>
          </p:nvSpPr>
          <p:spPr>
            <a:xfrm>
              <a:off x="2982123" y="598150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5" name="object 1025" descr=""/>
            <p:cNvSpPr/>
            <p:nvPr/>
          </p:nvSpPr>
          <p:spPr>
            <a:xfrm>
              <a:off x="1575714" y="5809047"/>
              <a:ext cx="398780" cy="183515"/>
            </a:xfrm>
            <a:custGeom>
              <a:avLst/>
              <a:gdLst/>
              <a:ahLst/>
              <a:cxnLst/>
              <a:rect l="l" t="t" r="r" b="b"/>
              <a:pathLst>
                <a:path w="398780" h="183514">
                  <a:moveTo>
                    <a:pt x="398741" y="183197"/>
                  </a:moveTo>
                  <a:lnTo>
                    <a:pt x="0" y="183197"/>
                  </a:lnTo>
                  <a:lnTo>
                    <a:pt x="0" y="0"/>
                  </a:lnTo>
                  <a:lnTo>
                    <a:pt x="398741" y="0"/>
                  </a:lnTo>
                  <a:lnTo>
                    <a:pt x="398741" y="183197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6" name="object 1026" descr=""/>
            <p:cNvSpPr/>
            <p:nvPr/>
          </p:nvSpPr>
          <p:spPr>
            <a:xfrm>
              <a:off x="2096935" y="5812819"/>
              <a:ext cx="398780" cy="183515"/>
            </a:xfrm>
            <a:custGeom>
              <a:avLst/>
              <a:gdLst/>
              <a:ahLst/>
              <a:cxnLst/>
              <a:rect l="l" t="t" r="r" b="b"/>
              <a:pathLst>
                <a:path w="398780" h="183514">
                  <a:moveTo>
                    <a:pt x="398741" y="183197"/>
                  </a:moveTo>
                  <a:lnTo>
                    <a:pt x="0" y="183197"/>
                  </a:lnTo>
                  <a:lnTo>
                    <a:pt x="0" y="0"/>
                  </a:lnTo>
                  <a:lnTo>
                    <a:pt x="398741" y="0"/>
                  </a:lnTo>
                  <a:lnTo>
                    <a:pt x="398741" y="183197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7" name="object 1027" descr=""/>
            <p:cNvSpPr/>
            <p:nvPr/>
          </p:nvSpPr>
          <p:spPr>
            <a:xfrm>
              <a:off x="2628976" y="5820655"/>
              <a:ext cx="398780" cy="183515"/>
            </a:xfrm>
            <a:custGeom>
              <a:avLst/>
              <a:gdLst/>
              <a:ahLst/>
              <a:cxnLst/>
              <a:rect l="l" t="t" r="r" b="b"/>
              <a:pathLst>
                <a:path w="398780" h="183514">
                  <a:moveTo>
                    <a:pt x="398741" y="183197"/>
                  </a:moveTo>
                  <a:lnTo>
                    <a:pt x="0" y="183197"/>
                  </a:lnTo>
                  <a:lnTo>
                    <a:pt x="0" y="0"/>
                  </a:lnTo>
                  <a:lnTo>
                    <a:pt x="398741" y="0"/>
                  </a:lnTo>
                  <a:lnTo>
                    <a:pt x="398741" y="183197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8" name="object 1028" descr=""/>
            <p:cNvSpPr/>
            <p:nvPr/>
          </p:nvSpPr>
          <p:spPr>
            <a:xfrm>
              <a:off x="1059803" y="624614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9" name="object 1029" descr=""/>
            <p:cNvSpPr/>
            <p:nvPr/>
          </p:nvSpPr>
          <p:spPr>
            <a:xfrm>
              <a:off x="1106973" y="6246144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 h="0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0" name="object 1030" descr=""/>
            <p:cNvSpPr/>
            <p:nvPr/>
          </p:nvSpPr>
          <p:spPr>
            <a:xfrm>
              <a:off x="1426695" y="624614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1" name="object 1031" descr=""/>
            <p:cNvSpPr/>
            <p:nvPr/>
          </p:nvSpPr>
          <p:spPr>
            <a:xfrm>
              <a:off x="1059803" y="62850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2" name="object 1032" descr=""/>
            <p:cNvSpPr/>
            <p:nvPr/>
          </p:nvSpPr>
          <p:spPr>
            <a:xfrm>
              <a:off x="1106973" y="6285092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 h="0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3" name="object 1033" descr=""/>
            <p:cNvSpPr/>
            <p:nvPr/>
          </p:nvSpPr>
          <p:spPr>
            <a:xfrm>
              <a:off x="1426695" y="62850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4" name="object 1034" descr=""/>
            <p:cNvSpPr/>
            <p:nvPr/>
          </p:nvSpPr>
          <p:spPr>
            <a:xfrm>
              <a:off x="1583184" y="62450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5" name="object 1035" descr=""/>
            <p:cNvSpPr/>
            <p:nvPr/>
          </p:nvSpPr>
          <p:spPr>
            <a:xfrm>
              <a:off x="1629362" y="6245077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6" name="object 1036" descr=""/>
            <p:cNvSpPr/>
            <p:nvPr/>
          </p:nvSpPr>
          <p:spPr>
            <a:xfrm>
              <a:off x="1939152" y="62450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7" name="object 1037" descr=""/>
            <p:cNvSpPr/>
            <p:nvPr/>
          </p:nvSpPr>
          <p:spPr>
            <a:xfrm>
              <a:off x="1583184" y="628283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8" name="object 1038" descr=""/>
            <p:cNvSpPr/>
            <p:nvPr/>
          </p:nvSpPr>
          <p:spPr>
            <a:xfrm>
              <a:off x="1629362" y="6282839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9" name="object 1039" descr=""/>
            <p:cNvSpPr/>
            <p:nvPr/>
          </p:nvSpPr>
          <p:spPr>
            <a:xfrm>
              <a:off x="1939152" y="628283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0" name="object 1040" descr=""/>
            <p:cNvSpPr/>
            <p:nvPr/>
          </p:nvSpPr>
          <p:spPr>
            <a:xfrm>
              <a:off x="1583184" y="631549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1" name="object 1041" descr=""/>
            <p:cNvSpPr/>
            <p:nvPr/>
          </p:nvSpPr>
          <p:spPr>
            <a:xfrm>
              <a:off x="1629362" y="6315498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2" name="object 1042" descr=""/>
            <p:cNvSpPr/>
            <p:nvPr/>
          </p:nvSpPr>
          <p:spPr>
            <a:xfrm>
              <a:off x="1939152" y="631549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3" name="object 1043" descr=""/>
            <p:cNvSpPr/>
            <p:nvPr/>
          </p:nvSpPr>
          <p:spPr>
            <a:xfrm>
              <a:off x="2110304" y="624801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4" name="object 1044" descr=""/>
            <p:cNvSpPr/>
            <p:nvPr/>
          </p:nvSpPr>
          <p:spPr>
            <a:xfrm>
              <a:off x="2156482" y="6248015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5" name="object 1045" descr=""/>
            <p:cNvSpPr/>
            <p:nvPr/>
          </p:nvSpPr>
          <p:spPr>
            <a:xfrm>
              <a:off x="2466272" y="624801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6" name="object 1046" descr=""/>
            <p:cNvSpPr/>
            <p:nvPr/>
          </p:nvSpPr>
          <p:spPr>
            <a:xfrm>
              <a:off x="2110304" y="62857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7" name="object 1047" descr=""/>
            <p:cNvSpPr/>
            <p:nvPr/>
          </p:nvSpPr>
          <p:spPr>
            <a:xfrm>
              <a:off x="2156482" y="6285777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8" name="object 1048" descr=""/>
            <p:cNvSpPr/>
            <p:nvPr/>
          </p:nvSpPr>
          <p:spPr>
            <a:xfrm>
              <a:off x="2466272" y="628577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9" name="object 1049" descr=""/>
            <p:cNvSpPr/>
            <p:nvPr/>
          </p:nvSpPr>
          <p:spPr>
            <a:xfrm>
              <a:off x="2110304" y="63184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0" name="object 1050" descr=""/>
            <p:cNvSpPr/>
            <p:nvPr/>
          </p:nvSpPr>
          <p:spPr>
            <a:xfrm>
              <a:off x="2156482" y="6318437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1" name="object 1051" descr=""/>
            <p:cNvSpPr/>
            <p:nvPr/>
          </p:nvSpPr>
          <p:spPr>
            <a:xfrm>
              <a:off x="2466272" y="63184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2" name="object 1052" descr=""/>
            <p:cNvSpPr/>
            <p:nvPr/>
          </p:nvSpPr>
          <p:spPr>
            <a:xfrm>
              <a:off x="2658814" y="625106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3" name="object 1053" descr=""/>
            <p:cNvSpPr/>
            <p:nvPr/>
          </p:nvSpPr>
          <p:spPr>
            <a:xfrm>
              <a:off x="2702796" y="6251066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 h="0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4" name="object 1054" descr=""/>
            <p:cNvSpPr/>
            <p:nvPr/>
          </p:nvSpPr>
          <p:spPr>
            <a:xfrm>
              <a:off x="2990616" y="625106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5" name="object 1055" descr=""/>
            <p:cNvSpPr/>
            <p:nvPr/>
          </p:nvSpPr>
          <p:spPr>
            <a:xfrm>
              <a:off x="2658814" y="628743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6" name="object 1056" descr=""/>
            <p:cNvSpPr/>
            <p:nvPr/>
          </p:nvSpPr>
          <p:spPr>
            <a:xfrm>
              <a:off x="2702796" y="6287433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 h="0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7" name="object 1057" descr=""/>
            <p:cNvSpPr/>
            <p:nvPr/>
          </p:nvSpPr>
          <p:spPr>
            <a:xfrm>
              <a:off x="2990616" y="628743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8" name="object 1058" descr=""/>
            <p:cNvSpPr/>
            <p:nvPr/>
          </p:nvSpPr>
          <p:spPr>
            <a:xfrm>
              <a:off x="2260282" y="6736524"/>
              <a:ext cx="380365" cy="123825"/>
            </a:xfrm>
            <a:custGeom>
              <a:avLst/>
              <a:gdLst/>
              <a:ahLst/>
              <a:cxnLst/>
              <a:rect l="l" t="t" r="r" b="b"/>
              <a:pathLst>
                <a:path w="380364" h="123825">
                  <a:moveTo>
                    <a:pt x="32593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325932" y="13817"/>
                  </a:lnTo>
                  <a:lnTo>
                    <a:pt x="325932" y="0"/>
                  </a:lnTo>
                  <a:close/>
                </a:path>
                <a:path w="380364" h="123825">
                  <a:moveTo>
                    <a:pt x="327101" y="36626"/>
                  </a:moveTo>
                  <a:lnTo>
                    <a:pt x="1168" y="36626"/>
                  </a:lnTo>
                  <a:lnTo>
                    <a:pt x="1168" y="50444"/>
                  </a:lnTo>
                  <a:lnTo>
                    <a:pt x="327101" y="50444"/>
                  </a:lnTo>
                  <a:lnTo>
                    <a:pt x="327101" y="36626"/>
                  </a:lnTo>
                  <a:close/>
                </a:path>
                <a:path w="380364" h="123825">
                  <a:moveTo>
                    <a:pt x="378701" y="73240"/>
                  </a:moveTo>
                  <a:lnTo>
                    <a:pt x="99326" y="73240"/>
                  </a:lnTo>
                  <a:lnTo>
                    <a:pt x="99326" y="87058"/>
                  </a:lnTo>
                  <a:lnTo>
                    <a:pt x="378701" y="87058"/>
                  </a:lnTo>
                  <a:lnTo>
                    <a:pt x="378701" y="73240"/>
                  </a:lnTo>
                  <a:close/>
                </a:path>
                <a:path w="380364" h="123825">
                  <a:moveTo>
                    <a:pt x="379768" y="109893"/>
                  </a:moveTo>
                  <a:lnTo>
                    <a:pt x="100393" y="109893"/>
                  </a:lnTo>
                  <a:lnTo>
                    <a:pt x="100393" y="123710"/>
                  </a:lnTo>
                  <a:lnTo>
                    <a:pt x="379768" y="123710"/>
                  </a:lnTo>
                  <a:lnTo>
                    <a:pt x="379768" y="109893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9" name="object 1059" descr=""/>
            <p:cNvSpPr/>
            <p:nvPr/>
          </p:nvSpPr>
          <p:spPr>
            <a:xfrm>
              <a:off x="1126451" y="6736042"/>
              <a:ext cx="379730" cy="118745"/>
            </a:xfrm>
            <a:custGeom>
              <a:avLst/>
              <a:gdLst/>
              <a:ahLst/>
              <a:cxnLst/>
              <a:rect l="l" t="t" r="r" b="b"/>
              <a:pathLst>
                <a:path w="379730" h="118745">
                  <a:moveTo>
                    <a:pt x="19754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97548" y="13817"/>
                  </a:lnTo>
                  <a:lnTo>
                    <a:pt x="197548" y="0"/>
                  </a:lnTo>
                  <a:close/>
                </a:path>
                <a:path w="379730" h="118745">
                  <a:moveTo>
                    <a:pt x="306425" y="104648"/>
                  </a:moveTo>
                  <a:lnTo>
                    <a:pt x="99326" y="104648"/>
                  </a:lnTo>
                  <a:lnTo>
                    <a:pt x="99326" y="118465"/>
                  </a:lnTo>
                  <a:lnTo>
                    <a:pt x="306425" y="118465"/>
                  </a:lnTo>
                  <a:lnTo>
                    <a:pt x="306425" y="104648"/>
                  </a:lnTo>
                  <a:close/>
                </a:path>
                <a:path w="379730" h="118745">
                  <a:moveTo>
                    <a:pt x="316611" y="71374"/>
                  </a:moveTo>
                  <a:lnTo>
                    <a:pt x="37236" y="71374"/>
                  </a:lnTo>
                  <a:lnTo>
                    <a:pt x="37236" y="85191"/>
                  </a:lnTo>
                  <a:lnTo>
                    <a:pt x="316611" y="85191"/>
                  </a:lnTo>
                  <a:lnTo>
                    <a:pt x="316611" y="71374"/>
                  </a:lnTo>
                  <a:close/>
                </a:path>
                <a:path w="379730" h="118745">
                  <a:moveTo>
                    <a:pt x="379514" y="36779"/>
                  </a:moveTo>
                  <a:lnTo>
                    <a:pt x="187667" y="36779"/>
                  </a:lnTo>
                  <a:lnTo>
                    <a:pt x="187667" y="50596"/>
                  </a:lnTo>
                  <a:lnTo>
                    <a:pt x="379514" y="50596"/>
                  </a:lnTo>
                  <a:lnTo>
                    <a:pt x="379514" y="36779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0" name="object 1060" descr=""/>
            <p:cNvSpPr/>
            <p:nvPr/>
          </p:nvSpPr>
          <p:spPr>
            <a:xfrm>
              <a:off x="1503261" y="6738620"/>
              <a:ext cx="758825" cy="120650"/>
            </a:xfrm>
            <a:custGeom>
              <a:avLst/>
              <a:gdLst/>
              <a:ahLst/>
              <a:cxnLst/>
              <a:rect l="l" t="t" r="r" b="b"/>
              <a:pathLst>
                <a:path w="758825" h="120650">
                  <a:moveTo>
                    <a:pt x="277888" y="33756"/>
                  </a:moveTo>
                  <a:lnTo>
                    <a:pt x="0" y="33756"/>
                  </a:lnTo>
                  <a:lnTo>
                    <a:pt x="0" y="47574"/>
                  </a:lnTo>
                  <a:lnTo>
                    <a:pt x="277888" y="47574"/>
                  </a:lnTo>
                  <a:lnTo>
                    <a:pt x="277888" y="33756"/>
                  </a:lnTo>
                  <a:close/>
                </a:path>
                <a:path w="758825" h="120650">
                  <a:moveTo>
                    <a:pt x="327101" y="431"/>
                  </a:moveTo>
                  <a:lnTo>
                    <a:pt x="1168" y="431"/>
                  </a:lnTo>
                  <a:lnTo>
                    <a:pt x="1168" y="14249"/>
                  </a:lnTo>
                  <a:lnTo>
                    <a:pt x="327101" y="14249"/>
                  </a:lnTo>
                  <a:lnTo>
                    <a:pt x="327101" y="431"/>
                  </a:lnTo>
                  <a:close/>
                </a:path>
                <a:path w="758825" h="120650">
                  <a:moveTo>
                    <a:pt x="379768" y="106514"/>
                  </a:moveTo>
                  <a:lnTo>
                    <a:pt x="220230" y="106514"/>
                  </a:lnTo>
                  <a:lnTo>
                    <a:pt x="220230" y="120332"/>
                  </a:lnTo>
                  <a:lnTo>
                    <a:pt x="379768" y="120332"/>
                  </a:lnTo>
                  <a:lnTo>
                    <a:pt x="379768" y="106514"/>
                  </a:lnTo>
                  <a:close/>
                </a:path>
                <a:path w="758825" h="120650">
                  <a:moveTo>
                    <a:pt x="380428" y="68160"/>
                  </a:moveTo>
                  <a:lnTo>
                    <a:pt x="203415" y="68160"/>
                  </a:lnTo>
                  <a:lnTo>
                    <a:pt x="203415" y="81978"/>
                  </a:lnTo>
                  <a:lnTo>
                    <a:pt x="380428" y="81978"/>
                  </a:lnTo>
                  <a:lnTo>
                    <a:pt x="380428" y="68160"/>
                  </a:lnTo>
                  <a:close/>
                </a:path>
                <a:path w="758825" h="120650">
                  <a:moveTo>
                    <a:pt x="656132" y="33337"/>
                  </a:moveTo>
                  <a:lnTo>
                    <a:pt x="378231" y="33337"/>
                  </a:lnTo>
                  <a:lnTo>
                    <a:pt x="378231" y="47155"/>
                  </a:lnTo>
                  <a:lnTo>
                    <a:pt x="656132" y="47155"/>
                  </a:lnTo>
                  <a:lnTo>
                    <a:pt x="656132" y="33337"/>
                  </a:lnTo>
                  <a:close/>
                </a:path>
                <a:path w="758825" h="120650">
                  <a:moveTo>
                    <a:pt x="705345" y="0"/>
                  </a:moveTo>
                  <a:lnTo>
                    <a:pt x="379412" y="0"/>
                  </a:lnTo>
                  <a:lnTo>
                    <a:pt x="379412" y="13817"/>
                  </a:lnTo>
                  <a:lnTo>
                    <a:pt x="705345" y="13817"/>
                  </a:lnTo>
                  <a:lnTo>
                    <a:pt x="705345" y="0"/>
                  </a:lnTo>
                  <a:close/>
                </a:path>
                <a:path w="758825" h="120650">
                  <a:moveTo>
                    <a:pt x="757999" y="106095"/>
                  </a:moveTo>
                  <a:lnTo>
                    <a:pt x="598462" y="106095"/>
                  </a:lnTo>
                  <a:lnTo>
                    <a:pt x="598462" y="119913"/>
                  </a:lnTo>
                  <a:lnTo>
                    <a:pt x="757999" y="119913"/>
                  </a:lnTo>
                  <a:lnTo>
                    <a:pt x="757999" y="106095"/>
                  </a:lnTo>
                  <a:close/>
                </a:path>
                <a:path w="758825" h="120650">
                  <a:moveTo>
                    <a:pt x="758659" y="67729"/>
                  </a:moveTo>
                  <a:lnTo>
                    <a:pt x="581647" y="67729"/>
                  </a:lnTo>
                  <a:lnTo>
                    <a:pt x="581647" y="81546"/>
                  </a:lnTo>
                  <a:lnTo>
                    <a:pt x="758659" y="81546"/>
                  </a:lnTo>
                  <a:lnTo>
                    <a:pt x="758659" y="67729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1" name="object 1061" descr=""/>
            <p:cNvSpPr/>
            <p:nvPr/>
          </p:nvSpPr>
          <p:spPr>
            <a:xfrm>
              <a:off x="1503415" y="674562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2" name="object 1062" descr=""/>
            <p:cNvSpPr/>
            <p:nvPr/>
          </p:nvSpPr>
          <p:spPr>
            <a:xfrm>
              <a:off x="1550272" y="6745622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19" h="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3" name="object 1063" descr=""/>
            <p:cNvSpPr/>
            <p:nvPr/>
          </p:nvSpPr>
          <p:spPr>
            <a:xfrm>
              <a:off x="2246734" y="674562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4" name="object 1064" descr=""/>
            <p:cNvSpPr/>
            <p:nvPr/>
          </p:nvSpPr>
          <p:spPr>
            <a:xfrm>
              <a:off x="1503415" y="678087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5" name="object 1065" descr=""/>
            <p:cNvSpPr/>
            <p:nvPr/>
          </p:nvSpPr>
          <p:spPr>
            <a:xfrm>
              <a:off x="1550272" y="6780874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19" h="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6" name="object 1066" descr=""/>
            <p:cNvSpPr/>
            <p:nvPr/>
          </p:nvSpPr>
          <p:spPr>
            <a:xfrm>
              <a:off x="2246734" y="678087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7" name="object 1067" descr=""/>
            <p:cNvSpPr/>
            <p:nvPr/>
          </p:nvSpPr>
          <p:spPr>
            <a:xfrm>
              <a:off x="1503415" y="681604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8" name="object 1068" descr=""/>
            <p:cNvSpPr/>
            <p:nvPr/>
          </p:nvSpPr>
          <p:spPr>
            <a:xfrm>
              <a:off x="1550272" y="6816043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19" h="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9" name="object 1069" descr=""/>
            <p:cNvSpPr/>
            <p:nvPr/>
          </p:nvSpPr>
          <p:spPr>
            <a:xfrm>
              <a:off x="2246734" y="681604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0" name="object 1070" descr=""/>
            <p:cNvSpPr/>
            <p:nvPr/>
          </p:nvSpPr>
          <p:spPr>
            <a:xfrm>
              <a:off x="1503415" y="68527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1" name="object 1071" descr=""/>
            <p:cNvSpPr/>
            <p:nvPr/>
          </p:nvSpPr>
          <p:spPr>
            <a:xfrm>
              <a:off x="1550272" y="6852785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19" h="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2" name="object 1072" descr=""/>
            <p:cNvSpPr/>
            <p:nvPr/>
          </p:nvSpPr>
          <p:spPr>
            <a:xfrm>
              <a:off x="2246734" y="68527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3" name="object 1073" descr=""/>
            <p:cNvSpPr/>
            <p:nvPr/>
          </p:nvSpPr>
          <p:spPr>
            <a:xfrm>
              <a:off x="2259097" y="674387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4" name="object 1074" descr=""/>
            <p:cNvSpPr/>
            <p:nvPr/>
          </p:nvSpPr>
          <p:spPr>
            <a:xfrm>
              <a:off x="2306067" y="6743876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5" name="object 1075" descr=""/>
            <p:cNvSpPr/>
            <p:nvPr/>
          </p:nvSpPr>
          <p:spPr>
            <a:xfrm>
              <a:off x="2623781" y="674387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6" name="object 1076" descr=""/>
            <p:cNvSpPr/>
            <p:nvPr/>
          </p:nvSpPr>
          <p:spPr>
            <a:xfrm>
              <a:off x="2259097" y="677956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7" name="object 1077" descr=""/>
            <p:cNvSpPr/>
            <p:nvPr/>
          </p:nvSpPr>
          <p:spPr>
            <a:xfrm>
              <a:off x="2306067" y="677956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8" name="object 1078" descr=""/>
            <p:cNvSpPr/>
            <p:nvPr/>
          </p:nvSpPr>
          <p:spPr>
            <a:xfrm>
              <a:off x="2623781" y="677956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9" name="object 1079" descr=""/>
            <p:cNvSpPr/>
            <p:nvPr/>
          </p:nvSpPr>
          <p:spPr>
            <a:xfrm>
              <a:off x="2259097" y="68147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0" name="object 1080" descr=""/>
            <p:cNvSpPr/>
            <p:nvPr/>
          </p:nvSpPr>
          <p:spPr>
            <a:xfrm>
              <a:off x="2306067" y="681477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1" name="object 1081" descr=""/>
            <p:cNvSpPr/>
            <p:nvPr/>
          </p:nvSpPr>
          <p:spPr>
            <a:xfrm>
              <a:off x="2623781" y="68147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2" name="object 1082" descr=""/>
            <p:cNvSpPr/>
            <p:nvPr/>
          </p:nvSpPr>
          <p:spPr>
            <a:xfrm>
              <a:off x="2259097" y="68543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3" name="object 1083" descr=""/>
            <p:cNvSpPr/>
            <p:nvPr/>
          </p:nvSpPr>
          <p:spPr>
            <a:xfrm>
              <a:off x="2306067" y="6854391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4" name="object 1084" descr=""/>
            <p:cNvSpPr/>
            <p:nvPr/>
          </p:nvSpPr>
          <p:spPr>
            <a:xfrm>
              <a:off x="2623781" y="68543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5" name="object 1085" descr=""/>
            <p:cNvSpPr/>
            <p:nvPr/>
          </p:nvSpPr>
          <p:spPr>
            <a:xfrm>
              <a:off x="1127196" y="674398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6" name="object 1086" descr=""/>
            <p:cNvSpPr/>
            <p:nvPr/>
          </p:nvSpPr>
          <p:spPr>
            <a:xfrm>
              <a:off x="1173961" y="6743987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5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7" name="object 1087" descr=""/>
            <p:cNvSpPr/>
            <p:nvPr/>
          </p:nvSpPr>
          <p:spPr>
            <a:xfrm>
              <a:off x="1489631" y="674398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8" name="object 1088" descr=""/>
            <p:cNvSpPr/>
            <p:nvPr/>
          </p:nvSpPr>
          <p:spPr>
            <a:xfrm>
              <a:off x="1127196" y="678094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9" name="object 1089" descr=""/>
            <p:cNvSpPr/>
            <p:nvPr/>
          </p:nvSpPr>
          <p:spPr>
            <a:xfrm>
              <a:off x="1173961" y="6780947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5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0" name="object 1090" descr=""/>
            <p:cNvSpPr/>
            <p:nvPr/>
          </p:nvSpPr>
          <p:spPr>
            <a:xfrm>
              <a:off x="1489631" y="678094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1" name="object 1091" descr=""/>
            <p:cNvSpPr/>
            <p:nvPr/>
          </p:nvSpPr>
          <p:spPr>
            <a:xfrm>
              <a:off x="1127196" y="68129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2" name="object 1092" descr=""/>
            <p:cNvSpPr/>
            <p:nvPr/>
          </p:nvSpPr>
          <p:spPr>
            <a:xfrm>
              <a:off x="1173961" y="6812911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5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3" name="object 1093" descr=""/>
            <p:cNvSpPr/>
            <p:nvPr/>
          </p:nvSpPr>
          <p:spPr>
            <a:xfrm>
              <a:off x="1489631" y="68129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4" name="object 1094" descr=""/>
            <p:cNvSpPr/>
            <p:nvPr/>
          </p:nvSpPr>
          <p:spPr>
            <a:xfrm>
              <a:off x="1127196" y="68488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5" name="object 1095" descr=""/>
            <p:cNvSpPr/>
            <p:nvPr/>
          </p:nvSpPr>
          <p:spPr>
            <a:xfrm>
              <a:off x="1173961" y="6848872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5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6" name="object 1096" descr=""/>
            <p:cNvSpPr/>
            <p:nvPr/>
          </p:nvSpPr>
          <p:spPr>
            <a:xfrm>
              <a:off x="1489631" y="684887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7" name="object 1097" descr=""/>
            <p:cNvSpPr/>
            <p:nvPr/>
          </p:nvSpPr>
          <p:spPr>
            <a:xfrm>
              <a:off x="1111694" y="6720323"/>
              <a:ext cx="1555115" cy="154305"/>
            </a:xfrm>
            <a:custGeom>
              <a:avLst/>
              <a:gdLst/>
              <a:ahLst/>
              <a:cxnLst/>
              <a:rect l="l" t="t" r="r" b="b"/>
              <a:pathLst>
                <a:path w="1555114" h="154304">
                  <a:moveTo>
                    <a:pt x="1554657" y="153758"/>
                  </a:moveTo>
                  <a:lnTo>
                    <a:pt x="0" y="153758"/>
                  </a:lnTo>
                  <a:lnTo>
                    <a:pt x="0" y="0"/>
                  </a:lnTo>
                  <a:lnTo>
                    <a:pt x="1554657" y="0"/>
                  </a:lnTo>
                  <a:lnTo>
                    <a:pt x="1554657" y="153758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8" name="object 1098" descr=""/>
            <p:cNvSpPr/>
            <p:nvPr/>
          </p:nvSpPr>
          <p:spPr>
            <a:xfrm>
              <a:off x="1773279" y="5518828"/>
              <a:ext cx="3997960" cy="0"/>
            </a:xfrm>
            <a:custGeom>
              <a:avLst/>
              <a:gdLst/>
              <a:ahLst/>
              <a:cxnLst/>
              <a:rect l="l" t="t" r="r" b="b"/>
              <a:pathLst>
                <a:path w="3997960" h="0">
                  <a:moveTo>
                    <a:pt x="0" y="0"/>
                  </a:moveTo>
                  <a:lnTo>
                    <a:pt x="3997426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9" name="object 1099" descr=""/>
            <p:cNvSpPr/>
            <p:nvPr/>
          </p:nvSpPr>
          <p:spPr>
            <a:xfrm>
              <a:off x="5770707" y="5278934"/>
              <a:ext cx="0" cy="244475"/>
            </a:xfrm>
            <a:custGeom>
              <a:avLst/>
              <a:gdLst/>
              <a:ahLst/>
              <a:cxnLst/>
              <a:rect l="l" t="t" r="r" b="b"/>
              <a:pathLst>
                <a:path w="0" h="244475">
                  <a:moveTo>
                    <a:pt x="0" y="244322"/>
                  </a:moveTo>
                  <a:lnTo>
                    <a:pt x="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0" name="object 1100" descr=""/>
            <p:cNvSpPr/>
            <p:nvPr/>
          </p:nvSpPr>
          <p:spPr>
            <a:xfrm>
              <a:off x="1773279" y="550815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w="0" h="151129">
                  <a:moveTo>
                    <a:pt x="0" y="0"/>
                  </a:moveTo>
                  <a:lnTo>
                    <a:pt x="0" y="150914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1" name="object 1101" descr=""/>
            <p:cNvSpPr/>
            <p:nvPr/>
          </p:nvSpPr>
          <p:spPr>
            <a:xfrm>
              <a:off x="1744361" y="5643782"/>
              <a:ext cx="58419" cy="52069"/>
            </a:xfrm>
            <a:custGeom>
              <a:avLst/>
              <a:gdLst/>
              <a:ahLst/>
              <a:cxnLst/>
              <a:rect l="l" t="t" r="r" b="b"/>
              <a:pathLst>
                <a:path w="58419" h="52070">
                  <a:moveTo>
                    <a:pt x="57823" y="0"/>
                  </a:moveTo>
                  <a:lnTo>
                    <a:pt x="28917" y="10464"/>
                  </a:lnTo>
                  <a:lnTo>
                    <a:pt x="0" y="0"/>
                  </a:lnTo>
                  <a:lnTo>
                    <a:pt x="8504" y="11297"/>
                  </a:lnTo>
                  <a:lnTo>
                    <a:pt x="16402" y="24493"/>
                  </a:lnTo>
                  <a:lnTo>
                    <a:pt x="23327" y="38435"/>
                  </a:lnTo>
                  <a:lnTo>
                    <a:pt x="28917" y="51968"/>
                  </a:lnTo>
                  <a:lnTo>
                    <a:pt x="34507" y="38435"/>
                  </a:lnTo>
                  <a:lnTo>
                    <a:pt x="41432" y="24493"/>
                  </a:lnTo>
                  <a:lnTo>
                    <a:pt x="49325" y="11297"/>
                  </a:lnTo>
                  <a:lnTo>
                    <a:pt x="57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2" name="object 1102" descr=""/>
          <p:cNvSpPr txBox="1"/>
          <p:nvPr/>
        </p:nvSpPr>
        <p:spPr>
          <a:xfrm>
            <a:off x="3260567" y="5764167"/>
            <a:ext cx="461009" cy="342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17780">
              <a:lnSpc>
                <a:spcPct val="104200"/>
              </a:lnSpc>
              <a:spcBef>
                <a:spcPts val="95"/>
              </a:spcBef>
            </a:pPr>
            <a:r>
              <a:rPr dirty="0" sz="500" spc="-10">
                <a:latin typeface="Lucida Sans"/>
                <a:cs typeface="Lucida Sans"/>
              </a:rPr>
              <a:t>Concatenated</a:t>
            </a:r>
            <a:r>
              <a:rPr dirty="0" sz="500" spc="500">
                <a:latin typeface="Lucida Sans"/>
                <a:cs typeface="Lucida Sans"/>
              </a:rPr>
              <a:t> </a:t>
            </a:r>
            <a:r>
              <a:rPr dirty="0" sz="500" spc="-10">
                <a:latin typeface="Lucida Sans"/>
                <a:cs typeface="Lucida Sans"/>
              </a:rPr>
              <a:t>MSA-</a:t>
            </a:r>
            <a:r>
              <a:rPr dirty="0" sz="500" spc="-125">
                <a:latin typeface="Lucida Sans"/>
                <a:cs typeface="Lucida Sans"/>
              </a:rPr>
              <a:t>1</a:t>
            </a:r>
            <a:r>
              <a:rPr dirty="0" sz="500">
                <a:latin typeface="Lucida Sans"/>
                <a:cs typeface="Lucida Sans"/>
              </a:rPr>
              <a:t> </a:t>
            </a:r>
            <a:r>
              <a:rPr dirty="0" sz="500" spc="-25">
                <a:latin typeface="Lucida Sans"/>
                <a:cs typeface="Lucida Sans"/>
              </a:rPr>
              <a:t>and</a:t>
            </a:r>
            <a:endParaRPr sz="500">
              <a:latin typeface="Lucida Sans"/>
              <a:cs typeface="Lucida Sans"/>
            </a:endParaRPr>
          </a:p>
          <a:p>
            <a:pPr algn="ctr" marL="16510" marR="5080">
              <a:lnSpc>
                <a:spcPct val="104200"/>
              </a:lnSpc>
            </a:pPr>
            <a:r>
              <a:rPr dirty="0" sz="500" spc="-20">
                <a:latin typeface="Lucida Sans"/>
                <a:cs typeface="Lucida Sans"/>
              </a:rPr>
              <a:t>its </a:t>
            </a:r>
            <a:r>
              <a:rPr dirty="0" sz="500" spc="-10">
                <a:latin typeface="Lucida Sans"/>
                <a:cs typeface="Lucida Sans"/>
              </a:rPr>
              <a:t>component</a:t>
            </a:r>
            <a:r>
              <a:rPr dirty="0" sz="500" spc="500">
                <a:latin typeface="Lucida Sans"/>
                <a:cs typeface="Lucida Sans"/>
              </a:rPr>
              <a:t> </a:t>
            </a:r>
            <a:r>
              <a:rPr dirty="0" sz="500" spc="-20">
                <a:latin typeface="Lucida Sans"/>
                <a:cs typeface="Lucida Sans"/>
              </a:rPr>
              <a:t>MSAs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1103" name="object 1103" descr=""/>
          <p:cNvGrpSpPr/>
          <p:nvPr/>
        </p:nvGrpSpPr>
        <p:grpSpPr>
          <a:xfrm>
            <a:off x="5278715" y="5964913"/>
            <a:ext cx="10160" cy="661035"/>
            <a:chOff x="5278715" y="5964913"/>
            <a:chExt cx="10160" cy="661035"/>
          </a:xfrm>
        </p:grpSpPr>
        <p:sp>
          <p:nvSpPr>
            <p:cNvPr id="1104" name="object 1104" descr=""/>
            <p:cNvSpPr/>
            <p:nvPr/>
          </p:nvSpPr>
          <p:spPr>
            <a:xfrm>
              <a:off x="5283780" y="5964914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w="0" h="661034">
                  <a:moveTo>
                    <a:pt x="0" y="0"/>
                  </a:moveTo>
                  <a:lnTo>
                    <a:pt x="0" y="66102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5" name="object 1105" descr=""/>
            <p:cNvSpPr/>
            <p:nvPr/>
          </p:nvSpPr>
          <p:spPr>
            <a:xfrm>
              <a:off x="5283783" y="5964913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w="0" h="632459">
                  <a:moveTo>
                    <a:pt x="0" y="0"/>
                  </a:moveTo>
                  <a:lnTo>
                    <a:pt x="0" y="632409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06" name="object 1106" descr=""/>
          <p:cNvGrpSpPr/>
          <p:nvPr/>
        </p:nvGrpSpPr>
        <p:grpSpPr>
          <a:xfrm>
            <a:off x="3722243" y="6424104"/>
            <a:ext cx="1578610" cy="201930"/>
            <a:chOff x="3722243" y="6424104"/>
            <a:chExt cx="1578610" cy="201930"/>
          </a:xfrm>
        </p:grpSpPr>
        <p:sp>
          <p:nvSpPr>
            <p:cNvPr id="1107" name="object 1107" descr=""/>
            <p:cNvSpPr/>
            <p:nvPr/>
          </p:nvSpPr>
          <p:spPr>
            <a:xfrm>
              <a:off x="4852365" y="6424561"/>
              <a:ext cx="382270" cy="123825"/>
            </a:xfrm>
            <a:custGeom>
              <a:avLst/>
              <a:gdLst/>
              <a:ahLst/>
              <a:cxnLst/>
              <a:rect l="l" t="t" r="r" b="b"/>
              <a:pathLst>
                <a:path w="382270" h="123825">
                  <a:moveTo>
                    <a:pt x="279374" y="74333"/>
                  </a:moveTo>
                  <a:lnTo>
                    <a:pt x="0" y="74333"/>
                  </a:lnTo>
                  <a:lnTo>
                    <a:pt x="0" y="88150"/>
                  </a:lnTo>
                  <a:lnTo>
                    <a:pt x="279374" y="88150"/>
                  </a:lnTo>
                  <a:lnTo>
                    <a:pt x="279374" y="74333"/>
                  </a:lnTo>
                  <a:close/>
                </a:path>
                <a:path w="382270" h="123825">
                  <a:moveTo>
                    <a:pt x="328053" y="0"/>
                  </a:moveTo>
                  <a:lnTo>
                    <a:pt x="2120" y="0"/>
                  </a:lnTo>
                  <a:lnTo>
                    <a:pt x="2120" y="13817"/>
                  </a:lnTo>
                  <a:lnTo>
                    <a:pt x="328053" y="13817"/>
                  </a:lnTo>
                  <a:lnTo>
                    <a:pt x="328053" y="0"/>
                  </a:lnTo>
                  <a:close/>
                </a:path>
                <a:path w="382270" h="123825">
                  <a:moveTo>
                    <a:pt x="329234" y="36639"/>
                  </a:moveTo>
                  <a:lnTo>
                    <a:pt x="3302" y="36639"/>
                  </a:lnTo>
                  <a:lnTo>
                    <a:pt x="3302" y="50457"/>
                  </a:lnTo>
                  <a:lnTo>
                    <a:pt x="329234" y="50457"/>
                  </a:lnTo>
                  <a:lnTo>
                    <a:pt x="329234" y="36639"/>
                  </a:lnTo>
                  <a:close/>
                </a:path>
                <a:path w="382270" h="123825">
                  <a:moveTo>
                    <a:pt x="381901" y="109905"/>
                  </a:moveTo>
                  <a:lnTo>
                    <a:pt x="102527" y="109905"/>
                  </a:lnTo>
                  <a:lnTo>
                    <a:pt x="102527" y="123723"/>
                  </a:lnTo>
                  <a:lnTo>
                    <a:pt x="381901" y="123723"/>
                  </a:lnTo>
                  <a:lnTo>
                    <a:pt x="381901" y="109905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8" name="object 1108" descr=""/>
            <p:cNvSpPr/>
            <p:nvPr/>
          </p:nvSpPr>
          <p:spPr>
            <a:xfrm>
              <a:off x="3722243" y="6424117"/>
              <a:ext cx="382270" cy="118745"/>
            </a:xfrm>
            <a:custGeom>
              <a:avLst/>
              <a:gdLst/>
              <a:ahLst/>
              <a:cxnLst/>
              <a:rect l="l" t="t" r="r" b="b"/>
              <a:pathLst>
                <a:path w="382270" h="118745">
                  <a:moveTo>
                    <a:pt x="279374" y="71374"/>
                  </a:moveTo>
                  <a:lnTo>
                    <a:pt x="0" y="71374"/>
                  </a:lnTo>
                  <a:lnTo>
                    <a:pt x="0" y="85191"/>
                  </a:lnTo>
                  <a:lnTo>
                    <a:pt x="279374" y="85191"/>
                  </a:lnTo>
                  <a:lnTo>
                    <a:pt x="279374" y="71374"/>
                  </a:lnTo>
                  <a:close/>
                </a:path>
                <a:path w="382270" h="118745">
                  <a:moveTo>
                    <a:pt x="304838" y="104635"/>
                  </a:moveTo>
                  <a:lnTo>
                    <a:pt x="97739" y="104635"/>
                  </a:lnTo>
                  <a:lnTo>
                    <a:pt x="97739" y="118452"/>
                  </a:lnTo>
                  <a:lnTo>
                    <a:pt x="304838" y="118452"/>
                  </a:lnTo>
                  <a:lnTo>
                    <a:pt x="304838" y="104635"/>
                  </a:lnTo>
                  <a:close/>
                </a:path>
                <a:path w="382270" h="118745">
                  <a:moveTo>
                    <a:pt x="377913" y="36741"/>
                  </a:moveTo>
                  <a:lnTo>
                    <a:pt x="186067" y="36741"/>
                  </a:lnTo>
                  <a:lnTo>
                    <a:pt x="186067" y="50558"/>
                  </a:lnTo>
                  <a:lnTo>
                    <a:pt x="377913" y="50558"/>
                  </a:lnTo>
                  <a:lnTo>
                    <a:pt x="377913" y="36741"/>
                  </a:lnTo>
                  <a:close/>
                </a:path>
                <a:path w="382270" h="118745">
                  <a:moveTo>
                    <a:pt x="382231" y="0"/>
                  </a:moveTo>
                  <a:lnTo>
                    <a:pt x="184683" y="0"/>
                  </a:lnTo>
                  <a:lnTo>
                    <a:pt x="184683" y="13817"/>
                  </a:lnTo>
                  <a:lnTo>
                    <a:pt x="382231" y="13817"/>
                  </a:lnTo>
                  <a:lnTo>
                    <a:pt x="382231" y="0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9" name="object 1109" descr=""/>
            <p:cNvSpPr/>
            <p:nvPr/>
          </p:nvSpPr>
          <p:spPr>
            <a:xfrm>
              <a:off x="4105973" y="6425399"/>
              <a:ext cx="746760" cy="120650"/>
            </a:xfrm>
            <a:custGeom>
              <a:avLst/>
              <a:gdLst/>
              <a:ahLst/>
              <a:cxnLst/>
              <a:rect l="l" t="t" r="r" b="b"/>
              <a:pathLst>
                <a:path w="746760" h="120650">
                  <a:moveTo>
                    <a:pt x="160756" y="106667"/>
                  </a:moveTo>
                  <a:lnTo>
                    <a:pt x="1219" y="106667"/>
                  </a:lnTo>
                  <a:lnTo>
                    <a:pt x="1219" y="120484"/>
                  </a:lnTo>
                  <a:lnTo>
                    <a:pt x="160756" y="120484"/>
                  </a:lnTo>
                  <a:lnTo>
                    <a:pt x="160756" y="106667"/>
                  </a:lnTo>
                  <a:close/>
                </a:path>
                <a:path w="746760" h="120650">
                  <a:moveTo>
                    <a:pt x="177012" y="72174"/>
                  </a:moveTo>
                  <a:lnTo>
                    <a:pt x="0" y="72174"/>
                  </a:lnTo>
                  <a:lnTo>
                    <a:pt x="0" y="85991"/>
                  </a:lnTo>
                  <a:lnTo>
                    <a:pt x="177012" y="85991"/>
                  </a:lnTo>
                  <a:lnTo>
                    <a:pt x="177012" y="72174"/>
                  </a:lnTo>
                  <a:close/>
                </a:path>
                <a:path w="746760" h="120650">
                  <a:moveTo>
                    <a:pt x="368782" y="1663"/>
                  </a:moveTo>
                  <a:lnTo>
                    <a:pt x="42849" y="1663"/>
                  </a:lnTo>
                  <a:lnTo>
                    <a:pt x="42849" y="15481"/>
                  </a:lnTo>
                  <a:lnTo>
                    <a:pt x="368782" y="15481"/>
                  </a:lnTo>
                  <a:lnTo>
                    <a:pt x="368782" y="1663"/>
                  </a:lnTo>
                  <a:close/>
                </a:path>
                <a:path w="746760" h="120650">
                  <a:moveTo>
                    <a:pt x="369722" y="34620"/>
                  </a:moveTo>
                  <a:lnTo>
                    <a:pt x="91821" y="34620"/>
                  </a:lnTo>
                  <a:lnTo>
                    <a:pt x="91821" y="48437"/>
                  </a:lnTo>
                  <a:lnTo>
                    <a:pt x="369722" y="48437"/>
                  </a:lnTo>
                  <a:lnTo>
                    <a:pt x="369722" y="34620"/>
                  </a:lnTo>
                  <a:close/>
                </a:path>
                <a:path w="746760" h="120650">
                  <a:moveTo>
                    <a:pt x="537591" y="105016"/>
                  </a:moveTo>
                  <a:lnTo>
                    <a:pt x="378053" y="105016"/>
                  </a:lnTo>
                  <a:lnTo>
                    <a:pt x="378053" y="118833"/>
                  </a:lnTo>
                  <a:lnTo>
                    <a:pt x="537591" y="118833"/>
                  </a:lnTo>
                  <a:lnTo>
                    <a:pt x="537591" y="105016"/>
                  </a:lnTo>
                  <a:close/>
                </a:path>
                <a:path w="746760" h="120650">
                  <a:moveTo>
                    <a:pt x="553847" y="70510"/>
                  </a:moveTo>
                  <a:lnTo>
                    <a:pt x="376834" y="70510"/>
                  </a:lnTo>
                  <a:lnTo>
                    <a:pt x="376834" y="84328"/>
                  </a:lnTo>
                  <a:lnTo>
                    <a:pt x="553847" y="84328"/>
                  </a:lnTo>
                  <a:lnTo>
                    <a:pt x="553847" y="70510"/>
                  </a:lnTo>
                  <a:close/>
                </a:path>
                <a:path w="746760" h="120650">
                  <a:moveTo>
                    <a:pt x="745617" y="0"/>
                  </a:moveTo>
                  <a:lnTo>
                    <a:pt x="419684" y="0"/>
                  </a:lnTo>
                  <a:lnTo>
                    <a:pt x="419684" y="13817"/>
                  </a:lnTo>
                  <a:lnTo>
                    <a:pt x="745617" y="13817"/>
                  </a:lnTo>
                  <a:lnTo>
                    <a:pt x="745617" y="0"/>
                  </a:lnTo>
                  <a:close/>
                </a:path>
                <a:path w="746760" h="120650">
                  <a:moveTo>
                    <a:pt x="746556" y="32956"/>
                  </a:moveTo>
                  <a:lnTo>
                    <a:pt x="468655" y="32956"/>
                  </a:lnTo>
                  <a:lnTo>
                    <a:pt x="468655" y="46774"/>
                  </a:lnTo>
                  <a:lnTo>
                    <a:pt x="746556" y="46774"/>
                  </a:lnTo>
                  <a:lnTo>
                    <a:pt x="746556" y="32956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0" name="object 1110" descr=""/>
            <p:cNvSpPr/>
            <p:nvPr/>
          </p:nvSpPr>
          <p:spPr>
            <a:xfrm>
              <a:off x="5267311" y="6585619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943" y="0"/>
                  </a:moveTo>
                  <a:lnTo>
                    <a:pt x="16471" y="9563"/>
                  </a:lnTo>
                  <a:lnTo>
                    <a:pt x="0" y="0"/>
                  </a:lnTo>
                  <a:lnTo>
                    <a:pt x="16471" y="40322"/>
                  </a:lnTo>
                  <a:lnTo>
                    <a:pt x="329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1" name="object 1111" descr=""/>
          <p:cNvSpPr txBox="1"/>
          <p:nvPr/>
        </p:nvSpPr>
        <p:spPr>
          <a:xfrm rot="16320000">
            <a:off x="5177305" y="6230175"/>
            <a:ext cx="298661" cy="67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0"/>
              </a:lnSpc>
            </a:pPr>
            <a:r>
              <a:rPr dirty="0" sz="500" spc="-10">
                <a:latin typeface="Lucida Sans"/>
                <a:cs typeface="Lucida Sans"/>
              </a:rPr>
              <a:t>Reranked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1112" name="object 1112" descr=""/>
          <p:cNvGrpSpPr/>
          <p:nvPr/>
        </p:nvGrpSpPr>
        <p:grpSpPr>
          <a:xfrm>
            <a:off x="3146151" y="5689426"/>
            <a:ext cx="2228215" cy="1231265"/>
            <a:chOff x="3146151" y="5689426"/>
            <a:chExt cx="2228215" cy="1231265"/>
          </a:xfrm>
        </p:grpSpPr>
        <p:sp>
          <p:nvSpPr>
            <p:cNvPr id="1113" name="object 1113" descr=""/>
            <p:cNvSpPr/>
            <p:nvPr/>
          </p:nvSpPr>
          <p:spPr>
            <a:xfrm>
              <a:off x="3254679" y="5694506"/>
              <a:ext cx="2114550" cy="1221105"/>
            </a:xfrm>
            <a:custGeom>
              <a:avLst/>
              <a:gdLst/>
              <a:ahLst/>
              <a:cxnLst/>
              <a:rect l="l" t="t" r="r" b="b"/>
              <a:pathLst>
                <a:path w="2114550" h="1221104">
                  <a:moveTo>
                    <a:pt x="2114423" y="1221016"/>
                  </a:moveTo>
                  <a:lnTo>
                    <a:pt x="0" y="1221016"/>
                  </a:lnTo>
                  <a:lnTo>
                    <a:pt x="0" y="0"/>
                  </a:lnTo>
                  <a:lnTo>
                    <a:pt x="2114423" y="0"/>
                  </a:lnTo>
                  <a:lnTo>
                    <a:pt x="2114423" y="1221016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4" name="object 1114" descr=""/>
            <p:cNvSpPr/>
            <p:nvPr/>
          </p:nvSpPr>
          <p:spPr>
            <a:xfrm>
              <a:off x="3156311" y="6306163"/>
              <a:ext cx="61594" cy="0"/>
            </a:xfrm>
            <a:custGeom>
              <a:avLst/>
              <a:gdLst/>
              <a:ahLst/>
              <a:cxnLst/>
              <a:rect l="l" t="t" r="r" b="b"/>
              <a:pathLst>
                <a:path w="61594" h="0">
                  <a:moveTo>
                    <a:pt x="0" y="0"/>
                  </a:moveTo>
                  <a:lnTo>
                    <a:pt x="61226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5" name="object 1115" descr=""/>
            <p:cNvSpPr/>
            <p:nvPr/>
          </p:nvSpPr>
          <p:spPr>
            <a:xfrm>
              <a:off x="3202261" y="6277258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20">
                  <a:moveTo>
                    <a:pt x="0" y="0"/>
                  </a:moveTo>
                  <a:lnTo>
                    <a:pt x="10464" y="28905"/>
                  </a:lnTo>
                  <a:lnTo>
                    <a:pt x="0" y="57823"/>
                  </a:lnTo>
                  <a:lnTo>
                    <a:pt x="11297" y="49318"/>
                  </a:lnTo>
                  <a:lnTo>
                    <a:pt x="24493" y="41421"/>
                  </a:lnTo>
                  <a:lnTo>
                    <a:pt x="38435" y="34495"/>
                  </a:lnTo>
                  <a:lnTo>
                    <a:pt x="51968" y="28905"/>
                  </a:lnTo>
                  <a:lnTo>
                    <a:pt x="38435" y="23315"/>
                  </a:lnTo>
                  <a:lnTo>
                    <a:pt x="24493" y="16390"/>
                  </a:lnTo>
                  <a:lnTo>
                    <a:pt x="11297" y="8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6" name="object 1116" descr=""/>
          <p:cNvSpPr txBox="1"/>
          <p:nvPr/>
        </p:nvSpPr>
        <p:spPr>
          <a:xfrm>
            <a:off x="3258039" y="6446053"/>
            <a:ext cx="461009" cy="263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2700">
              <a:lnSpc>
                <a:spcPct val="104200"/>
              </a:lnSpc>
              <a:spcBef>
                <a:spcPts val="95"/>
              </a:spcBef>
            </a:pPr>
            <a:r>
              <a:rPr dirty="0" sz="500" spc="-10">
                <a:latin typeface="Lucida Sans"/>
                <a:cs typeface="Lucida Sans"/>
              </a:rPr>
              <a:t>Concatenated</a:t>
            </a:r>
            <a:r>
              <a:rPr dirty="0" sz="500" spc="500">
                <a:latin typeface="Lucida Sans"/>
                <a:cs typeface="Lucida Sans"/>
              </a:rPr>
              <a:t> </a:t>
            </a:r>
            <a:r>
              <a:rPr dirty="0" sz="500" spc="-10">
                <a:latin typeface="Lucida Sans"/>
                <a:cs typeface="Lucida Sans"/>
              </a:rPr>
              <a:t>MSA-</a:t>
            </a:r>
            <a:r>
              <a:rPr dirty="0" sz="500" spc="-30">
                <a:latin typeface="Lucida Sans"/>
                <a:cs typeface="Lucida Sans"/>
              </a:rPr>
              <a:t>25</a:t>
            </a:r>
            <a:r>
              <a:rPr dirty="0" sz="500" spc="-5">
                <a:latin typeface="Lucida Sans"/>
                <a:cs typeface="Lucida Sans"/>
              </a:rPr>
              <a:t> </a:t>
            </a:r>
            <a:r>
              <a:rPr dirty="0" sz="500" spc="-25">
                <a:latin typeface="Lucida Sans"/>
                <a:cs typeface="Lucida Sans"/>
              </a:rPr>
              <a:t>and</a:t>
            </a:r>
            <a:r>
              <a:rPr dirty="0" sz="500" spc="500">
                <a:latin typeface="Lucida Sans"/>
                <a:cs typeface="Lucida Sans"/>
              </a:rPr>
              <a:t> </a:t>
            </a:r>
            <a:r>
              <a:rPr dirty="0" sz="500" spc="-20">
                <a:latin typeface="Lucida Sans"/>
                <a:cs typeface="Lucida Sans"/>
              </a:rPr>
              <a:t>its </a:t>
            </a:r>
            <a:r>
              <a:rPr dirty="0" sz="500" spc="-10">
                <a:latin typeface="Lucida Sans"/>
                <a:cs typeface="Lucida Sans"/>
              </a:rPr>
              <a:t>component</a:t>
            </a:r>
            <a:endParaRPr sz="500">
              <a:latin typeface="Lucida Sans"/>
              <a:cs typeface="Lucida Sans"/>
            </a:endParaRPr>
          </a:p>
        </p:txBody>
      </p:sp>
      <p:sp>
        <p:nvSpPr>
          <p:cNvPr id="1117" name="object 1117" descr=""/>
          <p:cNvSpPr txBox="1"/>
          <p:nvPr/>
        </p:nvSpPr>
        <p:spPr>
          <a:xfrm>
            <a:off x="3394710" y="6684163"/>
            <a:ext cx="191770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-20">
                <a:latin typeface="Lucida Sans"/>
                <a:cs typeface="Lucida Sans"/>
              </a:rPr>
              <a:t>MSAs</a:t>
            </a:r>
            <a:endParaRPr sz="500">
              <a:latin typeface="Lucida Sans"/>
              <a:cs typeface="Lucida Sans"/>
            </a:endParaRPr>
          </a:p>
        </p:txBody>
      </p:sp>
      <p:grpSp>
        <p:nvGrpSpPr>
          <p:cNvPr id="1118" name="object 1118" descr=""/>
          <p:cNvGrpSpPr/>
          <p:nvPr/>
        </p:nvGrpSpPr>
        <p:grpSpPr>
          <a:xfrm>
            <a:off x="1041421" y="4206824"/>
            <a:ext cx="5501005" cy="2672715"/>
            <a:chOff x="1041421" y="4206824"/>
            <a:chExt cx="5501005" cy="2672715"/>
          </a:xfrm>
        </p:grpSpPr>
        <p:sp>
          <p:nvSpPr>
            <p:cNvPr id="1119" name="object 1119" descr=""/>
            <p:cNvSpPr/>
            <p:nvPr/>
          </p:nvSpPr>
          <p:spPr>
            <a:xfrm>
              <a:off x="4908092" y="6708660"/>
              <a:ext cx="368935" cy="156845"/>
            </a:xfrm>
            <a:custGeom>
              <a:avLst/>
              <a:gdLst/>
              <a:ahLst/>
              <a:cxnLst/>
              <a:rect l="l" t="t" r="r" b="b"/>
              <a:pathLst>
                <a:path w="368935" h="156845">
                  <a:moveTo>
                    <a:pt x="269519" y="74091"/>
                  </a:moveTo>
                  <a:lnTo>
                    <a:pt x="0" y="74091"/>
                  </a:lnTo>
                  <a:lnTo>
                    <a:pt x="0" y="87414"/>
                  </a:lnTo>
                  <a:lnTo>
                    <a:pt x="269519" y="87414"/>
                  </a:lnTo>
                  <a:lnTo>
                    <a:pt x="269519" y="74091"/>
                  </a:lnTo>
                  <a:close/>
                </a:path>
                <a:path w="368935" h="156845">
                  <a:moveTo>
                    <a:pt x="316496" y="0"/>
                  </a:moveTo>
                  <a:lnTo>
                    <a:pt x="2057" y="0"/>
                  </a:lnTo>
                  <a:lnTo>
                    <a:pt x="2057" y="13322"/>
                  </a:lnTo>
                  <a:lnTo>
                    <a:pt x="316496" y="13322"/>
                  </a:lnTo>
                  <a:lnTo>
                    <a:pt x="316496" y="0"/>
                  </a:lnTo>
                  <a:close/>
                </a:path>
                <a:path w="368935" h="156845">
                  <a:moveTo>
                    <a:pt x="317614" y="37744"/>
                  </a:moveTo>
                  <a:lnTo>
                    <a:pt x="3187" y="37744"/>
                  </a:lnTo>
                  <a:lnTo>
                    <a:pt x="3187" y="51066"/>
                  </a:lnTo>
                  <a:lnTo>
                    <a:pt x="317614" y="51066"/>
                  </a:lnTo>
                  <a:lnTo>
                    <a:pt x="317614" y="37744"/>
                  </a:lnTo>
                  <a:close/>
                </a:path>
                <a:path w="368935" h="156845">
                  <a:moveTo>
                    <a:pt x="345617" y="142951"/>
                  </a:moveTo>
                  <a:lnTo>
                    <a:pt x="134442" y="142951"/>
                  </a:lnTo>
                  <a:lnTo>
                    <a:pt x="134442" y="156273"/>
                  </a:lnTo>
                  <a:lnTo>
                    <a:pt x="345617" y="156273"/>
                  </a:lnTo>
                  <a:lnTo>
                    <a:pt x="345617" y="142951"/>
                  </a:lnTo>
                  <a:close/>
                </a:path>
                <a:path w="368935" h="156845">
                  <a:moveTo>
                    <a:pt x="368414" y="106006"/>
                  </a:moveTo>
                  <a:lnTo>
                    <a:pt x="98894" y="106006"/>
                  </a:lnTo>
                  <a:lnTo>
                    <a:pt x="98894" y="119329"/>
                  </a:lnTo>
                  <a:lnTo>
                    <a:pt x="368414" y="119329"/>
                  </a:lnTo>
                  <a:lnTo>
                    <a:pt x="368414" y="106006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0" name="object 1120" descr=""/>
            <p:cNvSpPr/>
            <p:nvPr/>
          </p:nvSpPr>
          <p:spPr>
            <a:xfrm>
              <a:off x="4118394" y="6719379"/>
              <a:ext cx="349250" cy="102870"/>
            </a:xfrm>
            <a:custGeom>
              <a:avLst/>
              <a:gdLst/>
              <a:ahLst/>
              <a:cxnLst/>
              <a:rect l="l" t="t" r="r" b="b"/>
              <a:pathLst>
                <a:path w="349250" h="102870">
                  <a:moveTo>
                    <a:pt x="151599" y="90449"/>
                  </a:moveTo>
                  <a:lnTo>
                    <a:pt x="1143" y="90449"/>
                  </a:lnTo>
                  <a:lnTo>
                    <a:pt x="1143" y="102349"/>
                  </a:lnTo>
                  <a:lnTo>
                    <a:pt x="151599" y="102349"/>
                  </a:lnTo>
                  <a:lnTo>
                    <a:pt x="151599" y="90449"/>
                  </a:lnTo>
                  <a:close/>
                </a:path>
                <a:path w="349250" h="102870">
                  <a:moveTo>
                    <a:pt x="166941" y="60731"/>
                  </a:moveTo>
                  <a:lnTo>
                    <a:pt x="0" y="60731"/>
                  </a:lnTo>
                  <a:lnTo>
                    <a:pt x="0" y="72631"/>
                  </a:lnTo>
                  <a:lnTo>
                    <a:pt x="166941" y="72631"/>
                  </a:lnTo>
                  <a:lnTo>
                    <a:pt x="166941" y="60731"/>
                  </a:lnTo>
                  <a:close/>
                </a:path>
                <a:path w="349250" h="102870">
                  <a:moveTo>
                    <a:pt x="347802" y="0"/>
                  </a:moveTo>
                  <a:lnTo>
                    <a:pt x="40424" y="0"/>
                  </a:lnTo>
                  <a:lnTo>
                    <a:pt x="40424" y="11912"/>
                  </a:lnTo>
                  <a:lnTo>
                    <a:pt x="347802" y="11912"/>
                  </a:lnTo>
                  <a:lnTo>
                    <a:pt x="347802" y="0"/>
                  </a:lnTo>
                  <a:close/>
                </a:path>
                <a:path w="349250" h="102870">
                  <a:moveTo>
                    <a:pt x="348678" y="28384"/>
                  </a:moveTo>
                  <a:lnTo>
                    <a:pt x="86601" y="28384"/>
                  </a:lnTo>
                  <a:lnTo>
                    <a:pt x="86601" y="40284"/>
                  </a:lnTo>
                  <a:lnTo>
                    <a:pt x="348678" y="40284"/>
                  </a:lnTo>
                  <a:lnTo>
                    <a:pt x="348678" y="28384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1" name="object 1121" descr=""/>
            <p:cNvSpPr/>
            <p:nvPr/>
          </p:nvSpPr>
          <p:spPr>
            <a:xfrm>
              <a:off x="3709073" y="6708457"/>
              <a:ext cx="370840" cy="144145"/>
            </a:xfrm>
            <a:custGeom>
              <a:avLst/>
              <a:gdLst/>
              <a:ahLst/>
              <a:cxnLst/>
              <a:rect l="l" t="t" r="r" b="b"/>
              <a:pathLst>
                <a:path w="370839" h="144145">
                  <a:moveTo>
                    <a:pt x="271018" y="69303"/>
                  </a:moveTo>
                  <a:lnTo>
                    <a:pt x="0" y="69303"/>
                  </a:lnTo>
                  <a:lnTo>
                    <a:pt x="0" y="82715"/>
                  </a:lnTo>
                  <a:lnTo>
                    <a:pt x="271018" y="82715"/>
                  </a:lnTo>
                  <a:lnTo>
                    <a:pt x="271018" y="69303"/>
                  </a:lnTo>
                  <a:close/>
                </a:path>
                <a:path w="370839" h="144145">
                  <a:moveTo>
                    <a:pt x="295719" y="101600"/>
                  </a:moveTo>
                  <a:lnTo>
                    <a:pt x="94818" y="101600"/>
                  </a:lnTo>
                  <a:lnTo>
                    <a:pt x="94818" y="115011"/>
                  </a:lnTo>
                  <a:lnTo>
                    <a:pt x="295719" y="115011"/>
                  </a:lnTo>
                  <a:lnTo>
                    <a:pt x="295719" y="101600"/>
                  </a:lnTo>
                  <a:close/>
                </a:path>
                <a:path w="370839" h="144145">
                  <a:moveTo>
                    <a:pt x="334098" y="130378"/>
                  </a:moveTo>
                  <a:lnTo>
                    <a:pt x="147980" y="130378"/>
                  </a:lnTo>
                  <a:lnTo>
                    <a:pt x="147980" y="143789"/>
                  </a:lnTo>
                  <a:lnTo>
                    <a:pt x="334098" y="143789"/>
                  </a:lnTo>
                  <a:lnTo>
                    <a:pt x="334098" y="130378"/>
                  </a:lnTo>
                  <a:close/>
                </a:path>
                <a:path w="370839" h="144145">
                  <a:moveTo>
                    <a:pt x="366623" y="35699"/>
                  </a:moveTo>
                  <a:lnTo>
                    <a:pt x="180505" y="35699"/>
                  </a:lnTo>
                  <a:lnTo>
                    <a:pt x="180505" y="49110"/>
                  </a:lnTo>
                  <a:lnTo>
                    <a:pt x="366623" y="49110"/>
                  </a:lnTo>
                  <a:lnTo>
                    <a:pt x="366623" y="35699"/>
                  </a:lnTo>
                  <a:close/>
                </a:path>
                <a:path w="370839" h="144145">
                  <a:moveTo>
                    <a:pt x="370801" y="0"/>
                  </a:moveTo>
                  <a:lnTo>
                    <a:pt x="179146" y="0"/>
                  </a:lnTo>
                  <a:lnTo>
                    <a:pt x="179146" y="13411"/>
                  </a:lnTo>
                  <a:lnTo>
                    <a:pt x="370801" y="13411"/>
                  </a:lnTo>
                  <a:lnTo>
                    <a:pt x="370801" y="0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2" name="object 1122" descr=""/>
            <p:cNvSpPr/>
            <p:nvPr/>
          </p:nvSpPr>
          <p:spPr>
            <a:xfrm>
              <a:off x="5378961" y="6306163"/>
              <a:ext cx="78740" cy="0"/>
            </a:xfrm>
            <a:custGeom>
              <a:avLst/>
              <a:gdLst/>
              <a:ahLst/>
              <a:cxnLst/>
              <a:rect l="l" t="t" r="r" b="b"/>
              <a:pathLst>
                <a:path w="78739" h="0">
                  <a:moveTo>
                    <a:pt x="0" y="0"/>
                  </a:moveTo>
                  <a:lnTo>
                    <a:pt x="78130" y="0"/>
                  </a:lnTo>
                </a:path>
              </a:pathLst>
            </a:custGeom>
            <a:ln w="20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3" name="object 1123" descr=""/>
            <p:cNvSpPr/>
            <p:nvPr/>
          </p:nvSpPr>
          <p:spPr>
            <a:xfrm>
              <a:off x="5441809" y="6277258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20">
                  <a:moveTo>
                    <a:pt x="0" y="0"/>
                  </a:moveTo>
                  <a:lnTo>
                    <a:pt x="10464" y="28905"/>
                  </a:lnTo>
                  <a:lnTo>
                    <a:pt x="0" y="57823"/>
                  </a:lnTo>
                  <a:lnTo>
                    <a:pt x="11297" y="49318"/>
                  </a:lnTo>
                  <a:lnTo>
                    <a:pt x="24493" y="41421"/>
                  </a:lnTo>
                  <a:lnTo>
                    <a:pt x="38435" y="34495"/>
                  </a:lnTo>
                  <a:lnTo>
                    <a:pt x="51968" y="28905"/>
                  </a:lnTo>
                  <a:lnTo>
                    <a:pt x="38435" y="23315"/>
                  </a:lnTo>
                  <a:lnTo>
                    <a:pt x="24493" y="16390"/>
                  </a:lnTo>
                  <a:lnTo>
                    <a:pt x="11297" y="8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4" name="object 1124" descr=""/>
            <p:cNvSpPr/>
            <p:nvPr/>
          </p:nvSpPr>
          <p:spPr>
            <a:xfrm>
              <a:off x="1046501" y="643394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5" name="object 1125" descr=""/>
            <p:cNvSpPr/>
            <p:nvPr/>
          </p:nvSpPr>
          <p:spPr>
            <a:xfrm>
              <a:off x="1093673" y="6433943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 h="0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6" name="object 1126" descr=""/>
            <p:cNvSpPr/>
            <p:nvPr/>
          </p:nvSpPr>
          <p:spPr>
            <a:xfrm>
              <a:off x="1413393" y="643394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7" name="object 1127" descr=""/>
            <p:cNvSpPr/>
            <p:nvPr/>
          </p:nvSpPr>
          <p:spPr>
            <a:xfrm>
              <a:off x="1046501" y="64718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8" name="object 1128" descr=""/>
            <p:cNvSpPr/>
            <p:nvPr/>
          </p:nvSpPr>
          <p:spPr>
            <a:xfrm>
              <a:off x="1093673" y="6471837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 h="0">
                  <a:moveTo>
                    <a:pt x="0" y="0"/>
                  </a:moveTo>
                  <a:lnTo>
                    <a:pt x="303733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9" name="object 1129" descr=""/>
            <p:cNvSpPr/>
            <p:nvPr/>
          </p:nvSpPr>
          <p:spPr>
            <a:xfrm>
              <a:off x="1413393" y="647183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0" name="object 1130" descr=""/>
            <p:cNvSpPr/>
            <p:nvPr/>
          </p:nvSpPr>
          <p:spPr>
            <a:xfrm>
              <a:off x="1591163" y="645255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1" name="object 1131" descr=""/>
            <p:cNvSpPr/>
            <p:nvPr/>
          </p:nvSpPr>
          <p:spPr>
            <a:xfrm>
              <a:off x="1637342" y="6452550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2" name="object 1132" descr=""/>
            <p:cNvSpPr/>
            <p:nvPr/>
          </p:nvSpPr>
          <p:spPr>
            <a:xfrm>
              <a:off x="1947133" y="645255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3" name="object 1133" descr=""/>
            <p:cNvSpPr/>
            <p:nvPr/>
          </p:nvSpPr>
          <p:spPr>
            <a:xfrm>
              <a:off x="1592798" y="64895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4" name="object 1134" descr=""/>
            <p:cNvSpPr/>
            <p:nvPr/>
          </p:nvSpPr>
          <p:spPr>
            <a:xfrm>
              <a:off x="1638976" y="6489592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5" name="object 1135" descr=""/>
            <p:cNvSpPr/>
            <p:nvPr/>
          </p:nvSpPr>
          <p:spPr>
            <a:xfrm>
              <a:off x="1948766" y="64895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6" name="object 1136" descr=""/>
            <p:cNvSpPr/>
            <p:nvPr/>
          </p:nvSpPr>
          <p:spPr>
            <a:xfrm>
              <a:off x="2117467" y="645526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7" name="object 1137" descr=""/>
            <p:cNvSpPr/>
            <p:nvPr/>
          </p:nvSpPr>
          <p:spPr>
            <a:xfrm>
              <a:off x="2163647" y="6455264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8" name="object 1138" descr=""/>
            <p:cNvSpPr/>
            <p:nvPr/>
          </p:nvSpPr>
          <p:spPr>
            <a:xfrm>
              <a:off x="2473436" y="645526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9" name="object 1139" descr=""/>
            <p:cNvSpPr/>
            <p:nvPr/>
          </p:nvSpPr>
          <p:spPr>
            <a:xfrm>
              <a:off x="2119101" y="64923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0" name="object 1140" descr=""/>
            <p:cNvSpPr/>
            <p:nvPr/>
          </p:nvSpPr>
          <p:spPr>
            <a:xfrm>
              <a:off x="2165280" y="6492306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 h="0">
                  <a:moveTo>
                    <a:pt x="0" y="0"/>
                  </a:moveTo>
                  <a:lnTo>
                    <a:pt x="294297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1" name="object 1141" descr=""/>
            <p:cNvSpPr/>
            <p:nvPr/>
          </p:nvSpPr>
          <p:spPr>
            <a:xfrm>
              <a:off x="2475071" y="649230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2" name="object 1142" descr=""/>
            <p:cNvSpPr/>
            <p:nvPr/>
          </p:nvSpPr>
          <p:spPr>
            <a:xfrm>
              <a:off x="2656258" y="64407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3" name="object 1143" descr=""/>
            <p:cNvSpPr/>
            <p:nvPr/>
          </p:nvSpPr>
          <p:spPr>
            <a:xfrm>
              <a:off x="2700239" y="6440740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 h="0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4" name="object 1144" descr=""/>
            <p:cNvSpPr/>
            <p:nvPr/>
          </p:nvSpPr>
          <p:spPr>
            <a:xfrm>
              <a:off x="2988058" y="64407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5" name="object 1145" descr=""/>
            <p:cNvSpPr/>
            <p:nvPr/>
          </p:nvSpPr>
          <p:spPr>
            <a:xfrm>
              <a:off x="2658814" y="648091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6" name="object 1146" descr=""/>
            <p:cNvSpPr/>
            <p:nvPr/>
          </p:nvSpPr>
          <p:spPr>
            <a:xfrm>
              <a:off x="2702796" y="6480915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 h="0">
                  <a:moveTo>
                    <a:pt x="0" y="0"/>
                  </a:moveTo>
                  <a:lnTo>
                    <a:pt x="273431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7" name="object 1147" descr=""/>
            <p:cNvSpPr/>
            <p:nvPr/>
          </p:nvSpPr>
          <p:spPr>
            <a:xfrm>
              <a:off x="2990616" y="648091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8" name="object 1148" descr=""/>
            <p:cNvSpPr/>
            <p:nvPr/>
          </p:nvSpPr>
          <p:spPr>
            <a:xfrm>
              <a:off x="4881638" y="5754293"/>
              <a:ext cx="380365" cy="123825"/>
            </a:xfrm>
            <a:custGeom>
              <a:avLst/>
              <a:gdLst/>
              <a:ahLst/>
              <a:cxnLst/>
              <a:rect l="l" t="t" r="r" b="b"/>
              <a:pathLst>
                <a:path w="380364" h="123825">
                  <a:moveTo>
                    <a:pt x="325932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325932" y="13817"/>
                  </a:lnTo>
                  <a:lnTo>
                    <a:pt x="325932" y="0"/>
                  </a:lnTo>
                  <a:close/>
                </a:path>
                <a:path w="380364" h="123825">
                  <a:moveTo>
                    <a:pt x="327113" y="36639"/>
                  </a:moveTo>
                  <a:lnTo>
                    <a:pt x="1181" y="36639"/>
                  </a:lnTo>
                  <a:lnTo>
                    <a:pt x="1181" y="50457"/>
                  </a:lnTo>
                  <a:lnTo>
                    <a:pt x="327113" y="50457"/>
                  </a:lnTo>
                  <a:lnTo>
                    <a:pt x="327113" y="36639"/>
                  </a:lnTo>
                  <a:close/>
                </a:path>
                <a:path w="380364" h="123825">
                  <a:moveTo>
                    <a:pt x="378701" y="73266"/>
                  </a:moveTo>
                  <a:lnTo>
                    <a:pt x="99326" y="73266"/>
                  </a:lnTo>
                  <a:lnTo>
                    <a:pt x="99326" y="87083"/>
                  </a:lnTo>
                  <a:lnTo>
                    <a:pt x="378701" y="87083"/>
                  </a:lnTo>
                  <a:lnTo>
                    <a:pt x="378701" y="73266"/>
                  </a:lnTo>
                  <a:close/>
                </a:path>
                <a:path w="380364" h="123825">
                  <a:moveTo>
                    <a:pt x="379755" y="109880"/>
                  </a:moveTo>
                  <a:lnTo>
                    <a:pt x="100380" y="109880"/>
                  </a:lnTo>
                  <a:lnTo>
                    <a:pt x="100380" y="123698"/>
                  </a:lnTo>
                  <a:lnTo>
                    <a:pt x="379755" y="123698"/>
                  </a:lnTo>
                  <a:lnTo>
                    <a:pt x="379755" y="109880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9" name="object 1149" descr=""/>
            <p:cNvSpPr/>
            <p:nvPr/>
          </p:nvSpPr>
          <p:spPr>
            <a:xfrm>
              <a:off x="3747808" y="5753824"/>
              <a:ext cx="379730" cy="118745"/>
            </a:xfrm>
            <a:custGeom>
              <a:avLst/>
              <a:gdLst/>
              <a:ahLst/>
              <a:cxnLst/>
              <a:rect l="l" t="t" r="r" b="b"/>
              <a:pathLst>
                <a:path w="379729" h="118745">
                  <a:moveTo>
                    <a:pt x="197548" y="0"/>
                  </a:moveTo>
                  <a:lnTo>
                    <a:pt x="0" y="0"/>
                  </a:lnTo>
                  <a:lnTo>
                    <a:pt x="0" y="13817"/>
                  </a:lnTo>
                  <a:lnTo>
                    <a:pt x="197548" y="13817"/>
                  </a:lnTo>
                  <a:lnTo>
                    <a:pt x="197548" y="0"/>
                  </a:lnTo>
                  <a:close/>
                </a:path>
                <a:path w="379729" h="118745">
                  <a:moveTo>
                    <a:pt x="306425" y="104660"/>
                  </a:moveTo>
                  <a:lnTo>
                    <a:pt x="99326" y="104660"/>
                  </a:lnTo>
                  <a:lnTo>
                    <a:pt x="99326" y="118478"/>
                  </a:lnTo>
                  <a:lnTo>
                    <a:pt x="306425" y="118478"/>
                  </a:lnTo>
                  <a:lnTo>
                    <a:pt x="306425" y="104660"/>
                  </a:lnTo>
                  <a:close/>
                </a:path>
                <a:path w="379729" h="118745">
                  <a:moveTo>
                    <a:pt x="316611" y="71374"/>
                  </a:moveTo>
                  <a:lnTo>
                    <a:pt x="37236" y="71374"/>
                  </a:lnTo>
                  <a:lnTo>
                    <a:pt x="37236" y="85191"/>
                  </a:lnTo>
                  <a:lnTo>
                    <a:pt x="316611" y="85191"/>
                  </a:lnTo>
                  <a:lnTo>
                    <a:pt x="316611" y="71374"/>
                  </a:lnTo>
                  <a:close/>
                </a:path>
                <a:path w="379729" h="118745">
                  <a:moveTo>
                    <a:pt x="379501" y="36766"/>
                  </a:moveTo>
                  <a:lnTo>
                    <a:pt x="187642" y="36766"/>
                  </a:lnTo>
                  <a:lnTo>
                    <a:pt x="187642" y="50584"/>
                  </a:lnTo>
                  <a:lnTo>
                    <a:pt x="379501" y="50584"/>
                  </a:lnTo>
                  <a:lnTo>
                    <a:pt x="379501" y="36766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0" name="object 1150" descr=""/>
            <p:cNvSpPr/>
            <p:nvPr/>
          </p:nvSpPr>
          <p:spPr>
            <a:xfrm>
              <a:off x="4124604" y="5753874"/>
              <a:ext cx="758825" cy="120650"/>
            </a:xfrm>
            <a:custGeom>
              <a:avLst/>
              <a:gdLst/>
              <a:ahLst/>
              <a:cxnLst/>
              <a:rect l="l" t="t" r="r" b="b"/>
              <a:pathLst>
                <a:path w="758825" h="120650">
                  <a:moveTo>
                    <a:pt x="277901" y="36283"/>
                  </a:moveTo>
                  <a:lnTo>
                    <a:pt x="0" y="36283"/>
                  </a:lnTo>
                  <a:lnTo>
                    <a:pt x="0" y="50101"/>
                  </a:lnTo>
                  <a:lnTo>
                    <a:pt x="277901" y="50101"/>
                  </a:lnTo>
                  <a:lnTo>
                    <a:pt x="277901" y="36283"/>
                  </a:lnTo>
                  <a:close/>
                </a:path>
                <a:path w="758825" h="120650">
                  <a:moveTo>
                    <a:pt x="327113" y="431"/>
                  </a:moveTo>
                  <a:lnTo>
                    <a:pt x="1181" y="431"/>
                  </a:lnTo>
                  <a:lnTo>
                    <a:pt x="1181" y="14249"/>
                  </a:lnTo>
                  <a:lnTo>
                    <a:pt x="327113" y="14249"/>
                  </a:lnTo>
                  <a:lnTo>
                    <a:pt x="327113" y="431"/>
                  </a:lnTo>
                  <a:close/>
                </a:path>
                <a:path w="758825" h="120650">
                  <a:moveTo>
                    <a:pt x="379793" y="106527"/>
                  </a:moveTo>
                  <a:lnTo>
                    <a:pt x="220256" y="106527"/>
                  </a:lnTo>
                  <a:lnTo>
                    <a:pt x="220256" y="120345"/>
                  </a:lnTo>
                  <a:lnTo>
                    <a:pt x="379793" y="120345"/>
                  </a:lnTo>
                  <a:lnTo>
                    <a:pt x="379793" y="106527"/>
                  </a:lnTo>
                  <a:close/>
                </a:path>
                <a:path w="758825" h="120650">
                  <a:moveTo>
                    <a:pt x="380453" y="68148"/>
                  </a:moveTo>
                  <a:lnTo>
                    <a:pt x="203441" y="68148"/>
                  </a:lnTo>
                  <a:lnTo>
                    <a:pt x="203441" y="81965"/>
                  </a:lnTo>
                  <a:lnTo>
                    <a:pt x="380453" y="81965"/>
                  </a:lnTo>
                  <a:lnTo>
                    <a:pt x="380453" y="68148"/>
                  </a:lnTo>
                  <a:close/>
                </a:path>
                <a:path w="758825" h="120650">
                  <a:moveTo>
                    <a:pt x="656145" y="35852"/>
                  </a:moveTo>
                  <a:lnTo>
                    <a:pt x="378244" y="35852"/>
                  </a:lnTo>
                  <a:lnTo>
                    <a:pt x="378244" y="49669"/>
                  </a:lnTo>
                  <a:lnTo>
                    <a:pt x="656145" y="49669"/>
                  </a:lnTo>
                  <a:lnTo>
                    <a:pt x="656145" y="35852"/>
                  </a:lnTo>
                  <a:close/>
                </a:path>
                <a:path w="758825" h="120650">
                  <a:moveTo>
                    <a:pt x="705358" y="0"/>
                  </a:moveTo>
                  <a:lnTo>
                    <a:pt x="379425" y="0"/>
                  </a:lnTo>
                  <a:lnTo>
                    <a:pt x="379425" y="13817"/>
                  </a:lnTo>
                  <a:lnTo>
                    <a:pt x="705358" y="13817"/>
                  </a:lnTo>
                  <a:lnTo>
                    <a:pt x="705358" y="0"/>
                  </a:lnTo>
                  <a:close/>
                </a:path>
                <a:path w="758825" h="120650">
                  <a:moveTo>
                    <a:pt x="758024" y="106121"/>
                  </a:moveTo>
                  <a:lnTo>
                    <a:pt x="598487" y="106121"/>
                  </a:lnTo>
                  <a:lnTo>
                    <a:pt x="598487" y="119938"/>
                  </a:lnTo>
                  <a:lnTo>
                    <a:pt x="758024" y="119938"/>
                  </a:lnTo>
                  <a:lnTo>
                    <a:pt x="758024" y="106121"/>
                  </a:lnTo>
                  <a:close/>
                </a:path>
                <a:path w="758825" h="120650">
                  <a:moveTo>
                    <a:pt x="758672" y="67729"/>
                  </a:moveTo>
                  <a:lnTo>
                    <a:pt x="581660" y="67729"/>
                  </a:lnTo>
                  <a:lnTo>
                    <a:pt x="581660" y="81546"/>
                  </a:lnTo>
                  <a:lnTo>
                    <a:pt x="758672" y="81546"/>
                  </a:lnTo>
                  <a:lnTo>
                    <a:pt x="758672" y="67729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1" name="object 1151" descr=""/>
            <p:cNvSpPr/>
            <p:nvPr/>
          </p:nvSpPr>
          <p:spPr>
            <a:xfrm>
              <a:off x="4124771" y="57608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2" name="object 1152" descr=""/>
            <p:cNvSpPr/>
            <p:nvPr/>
          </p:nvSpPr>
          <p:spPr>
            <a:xfrm>
              <a:off x="4171631" y="5760885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20" h="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3" name="object 1153" descr=""/>
            <p:cNvSpPr/>
            <p:nvPr/>
          </p:nvSpPr>
          <p:spPr>
            <a:xfrm>
              <a:off x="4868090" y="57608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4" name="object 1154" descr=""/>
            <p:cNvSpPr/>
            <p:nvPr/>
          </p:nvSpPr>
          <p:spPr>
            <a:xfrm>
              <a:off x="4124771" y="57986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5" name="object 1155" descr=""/>
            <p:cNvSpPr/>
            <p:nvPr/>
          </p:nvSpPr>
          <p:spPr>
            <a:xfrm>
              <a:off x="4171631" y="5798648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20" h="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6" name="object 1156" descr=""/>
            <p:cNvSpPr/>
            <p:nvPr/>
          </p:nvSpPr>
          <p:spPr>
            <a:xfrm>
              <a:off x="4868090" y="57986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7" name="object 1157" descr=""/>
            <p:cNvSpPr/>
            <p:nvPr/>
          </p:nvSpPr>
          <p:spPr>
            <a:xfrm>
              <a:off x="4124771" y="5831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8" name="object 1158" descr=""/>
            <p:cNvSpPr/>
            <p:nvPr/>
          </p:nvSpPr>
          <p:spPr>
            <a:xfrm>
              <a:off x="4171631" y="5831308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20" h="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9" name="object 1159" descr=""/>
            <p:cNvSpPr/>
            <p:nvPr/>
          </p:nvSpPr>
          <p:spPr>
            <a:xfrm>
              <a:off x="4868090" y="58313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0" name="object 1160" descr=""/>
            <p:cNvSpPr/>
            <p:nvPr/>
          </p:nvSpPr>
          <p:spPr>
            <a:xfrm>
              <a:off x="4124771" y="58680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1" name="object 1161" descr=""/>
            <p:cNvSpPr/>
            <p:nvPr/>
          </p:nvSpPr>
          <p:spPr>
            <a:xfrm>
              <a:off x="4171631" y="5868049"/>
              <a:ext cx="680720" cy="0"/>
            </a:xfrm>
            <a:custGeom>
              <a:avLst/>
              <a:gdLst/>
              <a:ahLst/>
              <a:cxnLst/>
              <a:rect l="l" t="t" r="r" b="b"/>
              <a:pathLst>
                <a:path w="680720" h="0">
                  <a:moveTo>
                    <a:pt x="0" y="0"/>
                  </a:moveTo>
                  <a:lnTo>
                    <a:pt x="680631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2" name="object 1162" descr=""/>
            <p:cNvSpPr/>
            <p:nvPr/>
          </p:nvSpPr>
          <p:spPr>
            <a:xfrm>
              <a:off x="4868090" y="58680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3" name="object 1163" descr=""/>
            <p:cNvSpPr/>
            <p:nvPr/>
          </p:nvSpPr>
          <p:spPr>
            <a:xfrm>
              <a:off x="4880455" y="57591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4" name="object 1164" descr=""/>
            <p:cNvSpPr/>
            <p:nvPr/>
          </p:nvSpPr>
          <p:spPr>
            <a:xfrm>
              <a:off x="4927425" y="5759140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5" name="object 1165" descr=""/>
            <p:cNvSpPr/>
            <p:nvPr/>
          </p:nvSpPr>
          <p:spPr>
            <a:xfrm>
              <a:off x="5245139" y="57591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6" name="object 1166" descr=""/>
            <p:cNvSpPr/>
            <p:nvPr/>
          </p:nvSpPr>
          <p:spPr>
            <a:xfrm>
              <a:off x="4880455" y="579985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7" name="object 1167" descr=""/>
            <p:cNvSpPr/>
            <p:nvPr/>
          </p:nvSpPr>
          <p:spPr>
            <a:xfrm>
              <a:off x="4927425" y="579985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8" name="object 1168" descr=""/>
            <p:cNvSpPr/>
            <p:nvPr/>
          </p:nvSpPr>
          <p:spPr>
            <a:xfrm>
              <a:off x="5245139" y="579985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9" name="object 1169" descr=""/>
            <p:cNvSpPr/>
            <p:nvPr/>
          </p:nvSpPr>
          <p:spPr>
            <a:xfrm>
              <a:off x="4880455" y="583506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0" name="object 1170" descr=""/>
            <p:cNvSpPr/>
            <p:nvPr/>
          </p:nvSpPr>
          <p:spPr>
            <a:xfrm>
              <a:off x="4927425" y="583506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1" name="object 1171" descr=""/>
            <p:cNvSpPr/>
            <p:nvPr/>
          </p:nvSpPr>
          <p:spPr>
            <a:xfrm>
              <a:off x="5245139" y="583506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2" name="object 1172" descr=""/>
            <p:cNvSpPr/>
            <p:nvPr/>
          </p:nvSpPr>
          <p:spPr>
            <a:xfrm>
              <a:off x="4880455" y="586965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3" name="object 1173" descr=""/>
            <p:cNvSpPr/>
            <p:nvPr/>
          </p:nvSpPr>
          <p:spPr>
            <a:xfrm>
              <a:off x="4927425" y="5869656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4" name="object 1174" descr=""/>
            <p:cNvSpPr/>
            <p:nvPr/>
          </p:nvSpPr>
          <p:spPr>
            <a:xfrm>
              <a:off x="5245139" y="586965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5" name="object 1175" descr=""/>
            <p:cNvSpPr/>
            <p:nvPr/>
          </p:nvSpPr>
          <p:spPr>
            <a:xfrm>
              <a:off x="3748553" y="57617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6" name="object 1176" descr=""/>
            <p:cNvSpPr/>
            <p:nvPr/>
          </p:nvSpPr>
          <p:spPr>
            <a:xfrm>
              <a:off x="3795319" y="5761760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7" name="object 1177" descr=""/>
            <p:cNvSpPr/>
            <p:nvPr/>
          </p:nvSpPr>
          <p:spPr>
            <a:xfrm>
              <a:off x="4110990" y="576176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8" name="object 1178" descr=""/>
            <p:cNvSpPr/>
            <p:nvPr/>
          </p:nvSpPr>
          <p:spPr>
            <a:xfrm>
              <a:off x="3748553" y="57987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9" name="object 1179" descr=""/>
            <p:cNvSpPr/>
            <p:nvPr/>
          </p:nvSpPr>
          <p:spPr>
            <a:xfrm>
              <a:off x="3795319" y="5798721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0" name="object 1180" descr=""/>
            <p:cNvSpPr/>
            <p:nvPr/>
          </p:nvSpPr>
          <p:spPr>
            <a:xfrm>
              <a:off x="4110990" y="57987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1" name="object 1181" descr=""/>
            <p:cNvSpPr/>
            <p:nvPr/>
          </p:nvSpPr>
          <p:spPr>
            <a:xfrm>
              <a:off x="3748553" y="58306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2" name="object 1182" descr=""/>
            <p:cNvSpPr/>
            <p:nvPr/>
          </p:nvSpPr>
          <p:spPr>
            <a:xfrm>
              <a:off x="3795319" y="5830685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3" name="object 1183" descr=""/>
            <p:cNvSpPr/>
            <p:nvPr/>
          </p:nvSpPr>
          <p:spPr>
            <a:xfrm>
              <a:off x="4110990" y="583068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4" name="object 1184" descr=""/>
            <p:cNvSpPr/>
            <p:nvPr/>
          </p:nvSpPr>
          <p:spPr>
            <a:xfrm>
              <a:off x="3748553" y="586664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5" name="object 1185" descr=""/>
            <p:cNvSpPr/>
            <p:nvPr/>
          </p:nvSpPr>
          <p:spPr>
            <a:xfrm>
              <a:off x="3795319" y="5866647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6" name="object 1186" descr=""/>
            <p:cNvSpPr/>
            <p:nvPr/>
          </p:nvSpPr>
          <p:spPr>
            <a:xfrm>
              <a:off x="4110990" y="586664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7" name="object 1187" descr=""/>
            <p:cNvSpPr/>
            <p:nvPr/>
          </p:nvSpPr>
          <p:spPr>
            <a:xfrm>
              <a:off x="3731159" y="5737546"/>
              <a:ext cx="1555115" cy="154305"/>
            </a:xfrm>
            <a:custGeom>
              <a:avLst/>
              <a:gdLst/>
              <a:ahLst/>
              <a:cxnLst/>
              <a:rect l="l" t="t" r="r" b="b"/>
              <a:pathLst>
                <a:path w="1555114" h="154304">
                  <a:moveTo>
                    <a:pt x="1554657" y="153758"/>
                  </a:moveTo>
                  <a:lnTo>
                    <a:pt x="0" y="153758"/>
                  </a:lnTo>
                  <a:lnTo>
                    <a:pt x="0" y="0"/>
                  </a:lnTo>
                  <a:lnTo>
                    <a:pt x="1554657" y="0"/>
                  </a:lnTo>
                  <a:lnTo>
                    <a:pt x="1554657" y="153758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8" name="object 1188" descr=""/>
            <p:cNvSpPr/>
            <p:nvPr/>
          </p:nvSpPr>
          <p:spPr>
            <a:xfrm>
              <a:off x="3742702" y="5949518"/>
              <a:ext cx="356870" cy="114300"/>
            </a:xfrm>
            <a:custGeom>
              <a:avLst/>
              <a:gdLst/>
              <a:ahLst/>
              <a:cxnLst/>
              <a:rect l="l" t="t" r="r" b="b"/>
              <a:pathLst>
                <a:path w="356870" h="114300">
                  <a:moveTo>
                    <a:pt x="185559" y="0"/>
                  </a:moveTo>
                  <a:lnTo>
                    <a:pt x="0" y="0"/>
                  </a:lnTo>
                  <a:lnTo>
                    <a:pt x="0" y="12661"/>
                  </a:lnTo>
                  <a:lnTo>
                    <a:pt x="185559" y="12661"/>
                  </a:lnTo>
                  <a:lnTo>
                    <a:pt x="185559" y="0"/>
                  </a:lnTo>
                  <a:close/>
                </a:path>
                <a:path w="356870" h="114300">
                  <a:moveTo>
                    <a:pt x="287820" y="67398"/>
                  </a:moveTo>
                  <a:lnTo>
                    <a:pt x="93294" y="67398"/>
                  </a:lnTo>
                  <a:lnTo>
                    <a:pt x="93294" y="80060"/>
                  </a:lnTo>
                  <a:lnTo>
                    <a:pt x="287820" y="80060"/>
                  </a:lnTo>
                  <a:lnTo>
                    <a:pt x="287820" y="67398"/>
                  </a:lnTo>
                  <a:close/>
                </a:path>
                <a:path w="356870" h="114300">
                  <a:moveTo>
                    <a:pt x="297395" y="101104"/>
                  </a:moveTo>
                  <a:lnTo>
                    <a:pt x="34975" y="101104"/>
                  </a:lnTo>
                  <a:lnTo>
                    <a:pt x="34975" y="113766"/>
                  </a:lnTo>
                  <a:lnTo>
                    <a:pt x="297395" y="113766"/>
                  </a:lnTo>
                  <a:lnTo>
                    <a:pt x="297395" y="101104"/>
                  </a:lnTo>
                  <a:close/>
                </a:path>
                <a:path w="356870" h="114300">
                  <a:moveTo>
                    <a:pt x="356476" y="33705"/>
                  </a:moveTo>
                  <a:lnTo>
                    <a:pt x="176263" y="33705"/>
                  </a:lnTo>
                  <a:lnTo>
                    <a:pt x="176263" y="46355"/>
                  </a:lnTo>
                  <a:lnTo>
                    <a:pt x="356476" y="46355"/>
                  </a:lnTo>
                  <a:lnTo>
                    <a:pt x="356476" y="33705"/>
                  </a:lnTo>
                  <a:close/>
                </a:path>
              </a:pathLst>
            </a:custGeom>
            <a:solidFill>
              <a:srgbClr val="E17B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9" name="object 1189" descr=""/>
            <p:cNvSpPr/>
            <p:nvPr/>
          </p:nvSpPr>
          <p:spPr>
            <a:xfrm>
              <a:off x="3740287" y="59548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0" name="object 1190" descr=""/>
            <p:cNvSpPr/>
            <p:nvPr/>
          </p:nvSpPr>
          <p:spPr>
            <a:xfrm>
              <a:off x="3785350" y="5954891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 h="0">
                  <a:moveTo>
                    <a:pt x="0" y="0"/>
                  </a:moveTo>
                  <a:lnTo>
                    <a:pt x="283705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1" name="object 1191" descr=""/>
            <p:cNvSpPr/>
            <p:nvPr/>
          </p:nvSpPr>
          <p:spPr>
            <a:xfrm>
              <a:off x="4083988" y="59548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2" name="object 1192" descr=""/>
            <p:cNvSpPr/>
            <p:nvPr/>
          </p:nvSpPr>
          <p:spPr>
            <a:xfrm>
              <a:off x="3740287" y="59894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3" name="object 1193" descr=""/>
            <p:cNvSpPr/>
            <p:nvPr/>
          </p:nvSpPr>
          <p:spPr>
            <a:xfrm>
              <a:off x="3785350" y="598949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 h="0">
                  <a:moveTo>
                    <a:pt x="0" y="0"/>
                  </a:moveTo>
                  <a:lnTo>
                    <a:pt x="283705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4" name="object 1194" descr=""/>
            <p:cNvSpPr/>
            <p:nvPr/>
          </p:nvSpPr>
          <p:spPr>
            <a:xfrm>
              <a:off x="4083988" y="59894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5" name="object 1195" descr=""/>
            <p:cNvSpPr/>
            <p:nvPr/>
          </p:nvSpPr>
          <p:spPr>
            <a:xfrm>
              <a:off x="3740287" y="60237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6" name="object 1196" descr=""/>
            <p:cNvSpPr/>
            <p:nvPr/>
          </p:nvSpPr>
          <p:spPr>
            <a:xfrm>
              <a:off x="3785350" y="6023708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 h="0">
                  <a:moveTo>
                    <a:pt x="0" y="0"/>
                  </a:moveTo>
                  <a:lnTo>
                    <a:pt x="283705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7" name="object 1197" descr=""/>
            <p:cNvSpPr/>
            <p:nvPr/>
          </p:nvSpPr>
          <p:spPr>
            <a:xfrm>
              <a:off x="4083988" y="60237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8" name="object 1198" descr=""/>
            <p:cNvSpPr/>
            <p:nvPr/>
          </p:nvSpPr>
          <p:spPr>
            <a:xfrm>
              <a:off x="3740287" y="60596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9" name="object 1199" descr=""/>
            <p:cNvSpPr/>
            <p:nvPr/>
          </p:nvSpPr>
          <p:spPr>
            <a:xfrm>
              <a:off x="3785350" y="6059613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 h="0">
                  <a:moveTo>
                    <a:pt x="0" y="0"/>
                  </a:moveTo>
                  <a:lnTo>
                    <a:pt x="283705" y="0"/>
                  </a:lnTo>
                </a:path>
              </a:pathLst>
            </a:custGeom>
            <a:ln w="759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0" name="object 1200" descr=""/>
            <p:cNvSpPr/>
            <p:nvPr/>
          </p:nvSpPr>
          <p:spPr>
            <a:xfrm>
              <a:off x="4083988" y="60596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1" name="object 1201" descr=""/>
            <p:cNvSpPr/>
            <p:nvPr/>
          </p:nvSpPr>
          <p:spPr>
            <a:xfrm>
              <a:off x="3722014" y="5934637"/>
              <a:ext cx="399415" cy="151130"/>
            </a:xfrm>
            <a:custGeom>
              <a:avLst/>
              <a:gdLst/>
              <a:ahLst/>
              <a:cxnLst/>
              <a:rect l="l" t="t" r="r" b="b"/>
              <a:pathLst>
                <a:path w="399414" h="151129">
                  <a:moveTo>
                    <a:pt x="399199" y="150901"/>
                  </a:moveTo>
                  <a:lnTo>
                    <a:pt x="0" y="150901"/>
                  </a:lnTo>
                  <a:lnTo>
                    <a:pt x="0" y="0"/>
                  </a:lnTo>
                  <a:lnTo>
                    <a:pt x="399199" y="0"/>
                  </a:lnTo>
                  <a:lnTo>
                    <a:pt x="399199" y="150901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2" name="object 1202" descr=""/>
            <p:cNvSpPr/>
            <p:nvPr/>
          </p:nvSpPr>
          <p:spPr>
            <a:xfrm>
              <a:off x="4160405" y="5947905"/>
              <a:ext cx="338455" cy="153035"/>
            </a:xfrm>
            <a:custGeom>
              <a:avLst/>
              <a:gdLst/>
              <a:ahLst/>
              <a:cxnLst/>
              <a:rect l="l" t="t" r="r" b="b"/>
              <a:pathLst>
                <a:path w="338454" h="153035">
                  <a:moveTo>
                    <a:pt x="234403" y="69621"/>
                  </a:moveTo>
                  <a:lnTo>
                    <a:pt x="88252" y="69621"/>
                  </a:lnTo>
                  <a:lnTo>
                    <a:pt x="88252" y="83146"/>
                  </a:lnTo>
                  <a:lnTo>
                    <a:pt x="234403" y="83146"/>
                  </a:lnTo>
                  <a:lnTo>
                    <a:pt x="234403" y="69621"/>
                  </a:lnTo>
                  <a:close/>
                </a:path>
                <a:path w="338454" h="153035">
                  <a:moveTo>
                    <a:pt x="246862" y="0"/>
                  </a:moveTo>
                  <a:lnTo>
                    <a:pt x="0" y="0"/>
                  </a:lnTo>
                  <a:lnTo>
                    <a:pt x="0" y="13525"/>
                  </a:lnTo>
                  <a:lnTo>
                    <a:pt x="246862" y="13525"/>
                  </a:lnTo>
                  <a:lnTo>
                    <a:pt x="246862" y="0"/>
                  </a:lnTo>
                  <a:close/>
                </a:path>
                <a:path w="338454" h="153035">
                  <a:moveTo>
                    <a:pt x="290576" y="34810"/>
                  </a:moveTo>
                  <a:lnTo>
                    <a:pt x="1041" y="34810"/>
                  </a:lnTo>
                  <a:lnTo>
                    <a:pt x="1041" y="48336"/>
                  </a:lnTo>
                  <a:lnTo>
                    <a:pt x="290576" y="48336"/>
                  </a:lnTo>
                  <a:lnTo>
                    <a:pt x="290576" y="34810"/>
                  </a:lnTo>
                  <a:close/>
                </a:path>
                <a:path w="338454" h="153035">
                  <a:moveTo>
                    <a:pt x="337375" y="104432"/>
                  </a:moveTo>
                  <a:lnTo>
                    <a:pt x="195656" y="104432"/>
                  </a:lnTo>
                  <a:lnTo>
                    <a:pt x="195656" y="117957"/>
                  </a:lnTo>
                  <a:lnTo>
                    <a:pt x="337375" y="117957"/>
                  </a:lnTo>
                  <a:lnTo>
                    <a:pt x="337375" y="104432"/>
                  </a:lnTo>
                  <a:close/>
                </a:path>
                <a:path w="338454" h="153035">
                  <a:moveTo>
                    <a:pt x="337947" y="139255"/>
                  </a:moveTo>
                  <a:lnTo>
                    <a:pt x="180695" y="139255"/>
                  </a:lnTo>
                  <a:lnTo>
                    <a:pt x="180695" y="152781"/>
                  </a:lnTo>
                  <a:lnTo>
                    <a:pt x="337947" y="152781"/>
                  </a:lnTo>
                  <a:lnTo>
                    <a:pt x="337947" y="139255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3" name="object 1203" descr=""/>
            <p:cNvSpPr/>
            <p:nvPr/>
          </p:nvSpPr>
          <p:spPr>
            <a:xfrm>
              <a:off x="4163199" y="595422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4" name="object 1204" descr=""/>
            <p:cNvSpPr/>
            <p:nvPr/>
          </p:nvSpPr>
          <p:spPr>
            <a:xfrm>
              <a:off x="4211656" y="5954228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 h="0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5" name="object 1205" descr=""/>
            <p:cNvSpPr/>
            <p:nvPr/>
          </p:nvSpPr>
          <p:spPr>
            <a:xfrm>
              <a:off x="4477717" y="595422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6" name="object 1206" descr=""/>
            <p:cNvSpPr/>
            <p:nvPr/>
          </p:nvSpPr>
          <p:spPr>
            <a:xfrm>
              <a:off x="4163199" y="59912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7" name="object 1207" descr=""/>
            <p:cNvSpPr/>
            <p:nvPr/>
          </p:nvSpPr>
          <p:spPr>
            <a:xfrm>
              <a:off x="4211656" y="5991211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 h="0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8" name="object 1208" descr=""/>
            <p:cNvSpPr/>
            <p:nvPr/>
          </p:nvSpPr>
          <p:spPr>
            <a:xfrm>
              <a:off x="4477717" y="59912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9" name="object 1209" descr=""/>
            <p:cNvSpPr/>
            <p:nvPr/>
          </p:nvSpPr>
          <p:spPr>
            <a:xfrm>
              <a:off x="4163199" y="602319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0" name="object 1210" descr=""/>
            <p:cNvSpPr/>
            <p:nvPr/>
          </p:nvSpPr>
          <p:spPr>
            <a:xfrm>
              <a:off x="4211656" y="6023196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 h="0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1" name="object 1211" descr=""/>
            <p:cNvSpPr/>
            <p:nvPr/>
          </p:nvSpPr>
          <p:spPr>
            <a:xfrm>
              <a:off x="4477717" y="602319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2" name="object 1212" descr=""/>
            <p:cNvSpPr/>
            <p:nvPr/>
          </p:nvSpPr>
          <p:spPr>
            <a:xfrm>
              <a:off x="4163199" y="60591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3" name="object 1213" descr=""/>
            <p:cNvSpPr/>
            <p:nvPr/>
          </p:nvSpPr>
          <p:spPr>
            <a:xfrm>
              <a:off x="4211656" y="6059179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 h="0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4" name="object 1214" descr=""/>
            <p:cNvSpPr/>
            <p:nvPr/>
          </p:nvSpPr>
          <p:spPr>
            <a:xfrm>
              <a:off x="4477717" y="605917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5" name="object 1215" descr=""/>
            <p:cNvSpPr/>
            <p:nvPr/>
          </p:nvSpPr>
          <p:spPr>
            <a:xfrm>
              <a:off x="4164652" y="60954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6" name="object 1216" descr=""/>
            <p:cNvSpPr/>
            <p:nvPr/>
          </p:nvSpPr>
          <p:spPr>
            <a:xfrm>
              <a:off x="4213109" y="6095455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 h="0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7" name="object 1217" descr=""/>
            <p:cNvSpPr/>
            <p:nvPr/>
          </p:nvSpPr>
          <p:spPr>
            <a:xfrm>
              <a:off x="4479170" y="60954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8" name="object 1218" descr=""/>
            <p:cNvSpPr/>
            <p:nvPr/>
          </p:nvSpPr>
          <p:spPr>
            <a:xfrm>
              <a:off x="4153447" y="5934117"/>
              <a:ext cx="354330" cy="179705"/>
            </a:xfrm>
            <a:custGeom>
              <a:avLst/>
              <a:gdLst/>
              <a:ahLst/>
              <a:cxnLst/>
              <a:rect l="l" t="t" r="r" b="b"/>
              <a:pathLst>
                <a:path w="354329" h="179704">
                  <a:moveTo>
                    <a:pt x="354215" y="179412"/>
                  </a:moveTo>
                  <a:lnTo>
                    <a:pt x="0" y="179412"/>
                  </a:lnTo>
                  <a:lnTo>
                    <a:pt x="0" y="0"/>
                  </a:lnTo>
                  <a:lnTo>
                    <a:pt x="354215" y="0"/>
                  </a:lnTo>
                  <a:lnTo>
                    <a:pt x="354215" y="179412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9" name="object 1219" descr=""/>
            <p:cNvSpPr/>
            <p:nvPr/>
          </p:nvSpPr>
          <p:spPr>
            <a:xfrm>
              <a:off x="4548924" y="5944209"/>
              <a:ext cx="338455" cy="153035"/>
            </a:xfrm>
            <a:custGeom>
              <a:avLst/>
              <a:gdLst/>
              <a:ahLst/>
              <a:cxnLst/>
              <a:rect l="l" t="t" r="r" b="b"/>
              <a:pathLst>
                <a:path w="338454" h="153035">
                  <a:moveTo>
                    <a:pt x="234378" y="69608"/>
                  </a:moveTo>
                  <a:lnTo>
                    <a:pt x="88226" y="69608"/>
                  </a:lnTo>
                  <a:lnTo>
                    <a:pt x="88226" y="83134"/>
                  </a:lnTo>
                  <a:lnTo>
                    <a:pt x="234378" y="83134"/>
                  </a:lnTo>
                  <a:lnTo>
                    <a:pt x="234378" y="69608"/>
                  </a:lnTo>
                  <a:close/>
                </a:path>
                <a:path w="338454" h="153035">
                  <a:moveTo>
                    <a:pt x="246862" y="0"/>
                  </a:moveTo>
                  <a:lnTo>
                    <a:pt x="0" y="0"/>
                  </a:lnTo>
                  <a:lnTo>
                    <a:pt x="0" y="13525"/>
                  </a:lnTo>
                  <a:lnTo>
                    <a:pt x="246862" y="13525"/>
                  </a:lnTo>
                  <a:lnTo>
                    <a:pt x="246862" y="0"/>
                  </a:lnTo>
                  <a:close/>
                </a:path>
                <a:path w="338454" h="153035">
                  <a:moveTo>
                    <a:pt x="290563" y="34798"/>
                  </a:moveTo>
                  <a:lnTo>
                    <a:pt x="1028" y="34798"/>
                  </a:lnTo>
                  <a:lnTo>
                    <a:pt x="1028" y="48323"/>
                  </a:lnTo>
                  <a:lnTo>
                    <a:pt x="290563" y="48323"/>
                  </a:lnTo>
                  <a:lnTo>
                    <a:pt x="290563" y="34798"/>
                  </a:lnTo>
                  <a:close/>
                </a:path>
                <a:path w="338454" h="153035">
                  <a:moveTo>
                    <a:pt x="337350" y="104406"/>
                  </a:moveTo>
                  <a:lnTo>
                    <a:pt x="195630" y="104406"/>
                  </a:lnTo>
                  <a:lnTo>
                    <a:pt x="195630" y="117932"/>
                  </a:lnTo>
                  <a:lnTo>
                    <a:pt x="337350" y="117932"/>
                  </a:lnTo>
                  <a:lnTo>
                    <a:pt x="337350" y="104406"/>
                  </a:lnTo>
                  <a:close/>
                </a:path>
                <a:path w="338454" h="153035">
                  <a:moveTo>
                    <a:pt x="337934" y="139230"/>
                  </a:moveTo>
                  <a:lnTo>
                    <a:pt x="180682" y="139230"/>
                  </a:lnTo>
                  <a:lnTo>
                    <a:pt x="180682" y="152755"/>
                  </a:lnTo>
                  <a:lnTo>
                    <a:pt x="337934" y="152755"/>
                  </a:lnTo>
                  <a:lnTo>
                    <a:pt x="337934" y="139230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0" name="object 1220" descr=""/>
            <p:cNvSpPr/>
            <p:nvPr/>
          </p:nvSpPr>
          <p:spPr>
            <a:xfrm>
              <a:off x="4549561" y="59505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1" name="object 1221" descr=""/>
            <p:cNvSpPr/>
            <p:nvPr/>
          </p:nvSpPr>
          <p:spPr>
            <a:xfrm>
              <a:off x="4598017" y="5950514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 h="0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2" name="object 1222" descr=""/>
            <p:cNvSpPr/>
            <p:nvPr/>
          </p:nvSpPr>
          <p:spPr>
            <a:xfrm>
              <a:off x="4864077" y="595051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3" name="object 1223" descr=""/>
            <p:cNvSpPr/>
            <p:nvPr/>
          </p:nvSpPr>
          <p:spPr>
            <a:xfrm>
              <a:off x="4549561" y="598749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4" name="object 1224" descr=""/>
            <p:cNvSpPr/>
            <p:nvPr/>
          </p:nvSpPr>
          <p:spPr>
            <a:xfrm>
              <a:off x="4598017" y="5987498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 h="0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5" name="object 1225" descr=""/>
            <p:cNvSpPr/>
            <p:nvPr/>
          </p:nvSpPr>
          <p:spPr>
            <a:xfrm>
              <a:off x="4864077" y="598749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6" name="object 1226" descr=""/>
            <p:cNvSpPr/>
            <p:nvPr/>
          </p:nvSpPr>
          <p:spPr>
            <a:xfrm>
              <a:off x="4549561" y="60194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7" name="object 1227" descr=""/>
            <p:cNvSpPr/>
            <p:nvPr/>
          </p:nvSpPr>
          <p:spPr>
            <a:xfrm>
              <a:off x="4598017" y="6019481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 h="0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8" name="object 1228" descr=""/>
            <p:cNvSpPr/>
            <p:nvPr/>
          </p:nvSpPr>
          <p:spPr>
            <a:xfrm>
              <a:off x="4864077" y="60194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9" name="object 1229" descr=""/>
            <p:cNvSpPr/>
            <p:nvPr/>
          </p:nvSpPr>
          <p:spPr>
            <a:xfrm>
              <a:off x="4549561" y="605546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0" name="object 1230" descr=""/>
            <p:cNvSpPr/>
            <p:nvPr/>
          </p:nvSpPr>
          <p:spPr>
            <a:xfrm>
              <a:off x="4598017" y="6055465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 h="0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1" name="object 1231" descr=""/>
            <p:cNvSpPr/>
            <p:nvPr/>
          </p:nvSpPr>
          <p:spPr>
            <a:xfrm>
              <a:off x="4864077" y="605546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2" name="object 1232" descr=""/>
            <p:cNvSpPr/>
            <p:nvPr/>
          </p:nvSpPr>
          <p:spPr>
            <a:xfrm>
              <a:off x="4551012" y="609174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3" name="object 1233" descr=""/>
            <p:cNvSpPr/>
            <p:nvPr/>
          </p:nvSpPr>
          <p:spPr>
            <a:xfrm>
              <a:off x="4599468" y="6091742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 h="0">
                  <a:moveTo>
                    <a:pt x="0" y="0"/>
                  </a:moveTo>
                  <a:lnTo>
                    <a:pt x="249427" y="0"/>
                  </a:lnTo>
                </a:path>
              </a:pathLst>
            </a:custGeom>
            <a:ln w="759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4" name="object 1234" descr=""/>
            <p:cNvSpPr/>
            <p:nvPr/>
          </p:nvSpPr>
          <p:spPr>
            <a:xfrm>
              <a:off x="4865528" y="609174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5" name="object 1235" descr=""/>
            <p:cNvSpPr/>
            <p:nvPr/>
          </p:nvSpPr>
          <p:spPr>
            <a:xfrm>
              <a:off x="4541673" y="5934091"/>
              <a:ext cx="354330" cy="179705"/>
            </a:xfrm>
            <a:custGeom>
              <a:avLst/>
              <a:gdLst/>
              <a:ahLst/>
              <a:cxnLst/>
              <a:rect l="l" t="t" r="r" b="b"/>
              <a:pathLst>
                <a:path w="354329" h="179704">
                  <a:moveTo>
                    <a:pt x="354215" y="179412"/>
                  </a:moveTo>
                  <a:lnTo>
                    <a:pt x="0" y="179412"/>
                  </a:lnTo>
                  <a:lnTo>
                    <a:pt x="0" y="0"/>
                  </a:lnTo>
                  <a:lnTo>
                    <a:pt x="354215" y="0"/>
                  </a:lnTo>
                  <a:lnTo>
                    <a:pt x="354215" y="179412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6" name="object 1236" descr=""/>
            <p:cNvSpPr/>
            <p:nvPr/>
          </p:nvSpPr>
          <p:spPr>
            <a:xfrm>
              <a:off x="4942408" y="5950483"/>
              <a:ext cx="297815" cy="128905"/>
            </a:xfrm>
            <a:custGeom>
              <a:avLst/>
              <a:gdLst/>
              <a:ahLst/>
              <a:cxnLst/>
              <a:rect l="l" t="t" r="r" b="b"/>
              <a:pathLst>
                <a:path w="297814" h="128904">
                  <a:moveTo>
                    <a:pt x="255524" y="0"/>
                  </a:moveTo>
                  <a:lnTo>
                    <a:pt x="0" y="0"/>
                  </a:lnTo>
                  <a:lnTo>
                    <a:pt x="0" y="14351"/>
                  </a:lnTo>
                  <a:lnTo>
                    <a:pt x="255524" y="14351"/>
                  </a:lnTo>
                  <a:lnTo>
                    <a:pt x="255524" y="0"/>
                  </a:lnTo>
                  <a:close/>
                </a:path>
                <a:path w="297814" h="128904">
                  <a:moveTo>
                    <a:pt x="256438" y="38036"/>
                  </a:moveTo>
                  <a:lnTo>
                    <a:pt x="914" y="38036"/>
                  </a:lnTo>
                  <a:lnTo>
                    <a:pt x="914" y="52387"/>
                  </a:lnTo>
                  <a:lnTo>
                    <a:pt x="256438" y="52387"/>
                  </a:lnTo>
                  <a:lnTo>
                    <a:pt x="256438" y="38036"/>
                  </a:lnTo>
                  <a:close/>
                </a:path>
                <a:path w="297814" h="128904">
                  <a:moveTo>
                    <a:pt x="296875" y="76085"/>
                  </a:moveTo>
                  <a:lnTo>
                    <a:pt x="77851" y="76085"/>
                  </a:lnTo>
                  <a:lnTo>
                    <a:pt x="77851" y="90436"/>
                  </a:lnTo>
                  <a:lnTo>
                    <a:pt x="296875" y="90436"/>
                  </a:lnTo>
                  <a:lnTo>
                    <a:pt x="296875" y="76085"/>
                  </a:lnTo>
                  <a:close/>
                </a:path>
                <a:path w="297814" h="128904">
                  <a:moveTo>
                    <a:pt x="297726" y="114134"/>
                  </a:moveTo>
                  <a:lnTo>
                    <a:pt x="78701" y="114134"/>
                  </a:lnTo>
                  <a:lnTo>
                    <a:pt x="78701" y="128485"/>
                  </a:lnTo>
                  <a:lnTo>
                    <a:pt x="297726" y="128485"/>
                  </a:lnTo>
                  <a:lnTo>
                    <a:pt x="297726" y="114134"/>
                  </a:lnTo>
                  <a:close/>
                </a:path>
              </a:pathLst>
            </a:custGeom>
            <a:solidFill>
              <a:srgbClr val="0087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7" name="object 1237" descr=""/>
            <p:cNvSpPr/>
            <p:nvPr/>
          </p:nvSpPr>
          <p:spPr>
            <a:xfrm>
              <a:off x="4945133" y="59595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8" name="object 1238" descr=""/>
            <p:cNvSpPr/>
            <p:nvPr/>
          </p:nvSpPr>
          <p:spPr>
            <a:xfrm>
              <a:off x="4989525" y="5959511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 h="0">
                  <a:moveTo>
                    <a:pt x="0" y="0"/>
                  </a:moveTo>
                  <a:lnTo>
                    <a:pt x="218947" y="0"/>
                  </a:lnTo>
                </a:path>
              </a:pathLst>
            </a:custGeom>
            <a:ln w="759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9" name="object 1239" descr=""/>
            <p:cNvSpPr/>
            <p:nvPr/>
          </p:nvSpPr>
          <p:spPr>
            <a:xfrm>
              <a:off x="5223072" y="595951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0" name="object 1240" descr=""/>
            <p:cNvSpPr/>
            <p:nvPr/>
          </p:nvSpPr>
          <p:spPr>
            <a:xfrm>
              <a:off x="4945133" y="599978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1" name="object 1241" descr=""/>
            <p:cNvSpPr/>
            <p:nvPr/>
          </p:nvSpPr>
          <p:spPr>
            <a:xfrm>
              <a:off x="4989525" y="5999782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 h="0">
                  <a:moveTo>
                    <a:pt x="0" y="0"/>
                  </a:moveTo>
                  <a:lnTo>
                    <a:pt x="218947" y="0"/>
                  </a:lnTo>
                </a:path>
              </a:pathLst>
            </a:custGeom>
            <a:ln w="759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2" name="object 1242" descr=""/>
            <p:cNvSpPr/>
            <p:nvPr/>
          </p:nvSpPr>
          <p:spPr>
            <a:xfrm>
              <a:off x="5223072" y="599978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3" name="object 1243" descr=""/>
            <p:cNvSpPr/>
            <p:nvPr/>
          </p:nvSpPr>
          <p:spPr>
            <a:xfrm>
              <a:off x="4945133" y="60346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4" name="object 1244" descr=""/>
            <p:cNvSpPr/>
            <p:nvPr/>
          </p:nvSpPr>
          <p:spPr>
            <a:xfrm>
              <a:off x="4989525" y="6034613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 h="0">
                  <a:moveTo>
                    <a:pt x="0" y="0"/>
                  </a:moveTo>
                  <a:lnTo>
                    <a:pt x="218947" y="0"/>
                  </a:lnTo>
                </a:path>
              </a:pathLst>
            </a:custGeom>
            <a:ln w="759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5" name="object 1245" descr=""/>
            <p:cNvSpPr/>
            <p:nvPr/>
          </p:nvSpPr>
          <p:spPr>
            <a:xfrm>
              <a:off x="5223072" y="60346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6" name="object 1246" descr=""/>
            <p:cNvSpPr/>
            <p:nvPr/>
          </p:nvSpPr>
          <p:spPr>
            <a:xfrm>
              <a:off x="4945133" y="607379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7" name="object 1247" descr=""/>
            <p:cNvSpPr/>
            <p:nvPr/>
          </p:nvSpPr>
          <p:spPr>
            <a:xfrm>
              <a:off x="4989525" y="6073797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 h="0">
                  <a:moveTo>
                    <a:pt x="0" y="0"/>
                  </a:moveTo>
                  <a:lnTo>
                    <a:pt x="218947" y="0"/>
                  </a:lnTo>
                </a:path>
              </a:pathLst>
            </a:custGeom>
            <a:ln w="759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8" name="object 1248" descr=""/>
            <p:cNvSpPr/>
            <p:nvPr/>
          </p:nvSpPr>
          <p:spPr>
            <a:xfrm>
              <a:off x="5223072" y="607379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759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9" name="object 1249" descr=""/>
            <p:cNvSpPr/>
            <p:nvPr/>
          </p:nvSpPr>
          <p:spPr>
            <a:xfrm>
              <a:off x="4927092" y="5934345"/>
              <a:ext cx="337185" cy="159385"/>
            </a:xfrm>
            <a:custGeom>
              <a:avLst/>
              <a:gdLst/>
              <a:ahLst/>
              <a:cxnLst/>
              <a:rect l="l" t="t" r="r" b="b"/>
              <a:pathLst>
                <a:path w="337185" h="159385">
                  <a:moveTo>
                    <a:pt x="336854" y="158826"/>
                  </a:moveTo>
                  <a:lnTo>
                    <a:pt x="0" y="158826"/>
                  </a:lnTo>
                  <a:lnTo>
                    <a:pt x="0" y="0"/>
                  </a:lnTo>
                  <a:lnTo>
                    <a:pt x="336854" y="0"/>
                  </a:lnTo>
                  <a:lnTo>
                    <a:pt x="336854" y="15882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0" name="object 1250" descr=""/>
            <p:cNvSpPr/>
            <p:nvPr/>
          </p:nvSpPr>
          <p:spPr>
            <a:xfrm>
              <a:off x="4109801" y="64322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1" name="object 1251" descr=""/>
            <p:cNvSpPr/>
            <p:nvPr/>
          </p:nvSpPr>
          <p:spPr>
            <a:xfrm>
              <a:off x="4156146" y="6432255"/>
              <a:ext cx="669925" cy="0"/>
            </a:xfrm>
            <a:custGeom>
              <a:avLst/>
              <a:gdLst/>
              <a:ahLst/>
              <a:cxnLst/>
              <a:rect l="l" t="t" r="r" b="b"/>
              <a:pathLst>
                <a:path w="669925" h="0">
                  <a:moveTo>
                    <a:pt x="0" y="0"/>
                  </a:moveTo>
                  <a:lnTo>
                    <a:pt x="669632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2" name="object 1252" descr=""/>
            <p:cNvSpPr/>
            <p:nvPr/>
          </p:nvSpPr>
          <p:spPr>
            <a:xfrm>
              <a:off x="4841355" y="643225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3" name="object 1253" descr=""/>
            <p:cNvSpPr/>
            <p:nvPr/>
          </p:nvSpPr>
          <p:spPr>
            <a:xfrm>
              <a:off x="4109801" y="647002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4" name="object 1254" descr=""/>
            <p:cNvSpPr/>
            <p:nvPr/>
          </p:nvSpPr>
          <p:spPr>
            <a:xfrm>
              <a:off x="4156146" y="6470020"/>
              <a:ext cx="669925" cy="0"/>
            </a:xfrm>
            <a:custGeom>
              <a:avLst/>
              <a:gdLst/>
              <a:ahLst/>
              <a:cxnLst/>
              <a:rect l="l" t="t" r="r" b="b"/>
              <a:pathLst>
                <a:path w="669925" h="0">
                  <a:moveTo>
                    <a:pt x="0" y="0"/>
                  </a:moveTo>
                  <a:lnTo>
                    <a:pt x="669632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5" name="object 1255" descr=""/>
            <p:cNvSpPr/>
            <p:nvPr/>
          </p:nvSpPr>
          <p:spPr>
            <a:xfrm>
              <a:off x="4841355" y="647002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6" name="object 1256" descr=""/>
            <p:cNvSpPr/>
            <p:nvPr/>
          </p:nvSpPr>
          <p:spPr>
            <a:xfrm>
              <a:off x="4109801" y="650267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7" name="object 1257" descr=""/>
            <p:cNvSpPr/>
            <p:nvPr/>
          </p:nvSpPr>
          <p:spPr>
            <a:xfrm>
              <a:off x="4156146" y="6502678"/>
              <a:ext cx="669925" cy="0"/>
            </a:xfrm>
            <a:custGeom>
              <a:avLst/>
              <a:gdLst/>
              <a:ahLst/>
              <a:cxnLst/>
              <a:rect l="l" t="t" r="r" b="b"/>
              <a:pathLst>
                <a:path w="669925" h="0">
                  <a:moveTo>
                    <a:pt x="0" y="0"/>
                  </a:moveTo>
                  <a:lnTo>
                    <a:pt x="669632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8" name="object 1258" descr=""/>
            <p:cNvSpPr/>
            <p:nvPr/>
          </p:nvSpPr>
          <p:spPr>
            <a:xfrm>
              <a:off x="4841355" y="650267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9" name="object 1259" descr=""/>
            <p:cNvSpPr/>
            <p:nvPr/>
          </p:nvSpPr>
          <p:spPr>
            <a:xfrm>
              <a:off x="4109801" y="653942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0" name="object 1260" descr=""/>
            <p:cNvSpPr/>
            <p:nvPr/>
          </p:nvSpPr>
          <p:spPr>
            <a:xfrm>
              <a:off x="4156146" y="6539420"/>
              <a:ext cx="669925" cy="0"/>
            </a:xfrm>
            <a:custGeom>
              <a:avLst/>
              <a:gdLst/>
              <a:ahLst/>
              <a:cxnLst/>
              <a:rect l="l" t="t" r="r" b="b"/>
              <a:pathLst>
                <a:path w="669925" h="0">
                  <a:moveTo>
                    <a:pt x="0" y="0"/>
                  </a:moveTo>
                  <a:lnTo>
                    <a:pt x="669632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1" name="object 1261" descr=""/>
            <p:cNvSpPr/>
            <p:nvPr/>
          </p:nvSpPr>
          <p:spPr>
            <a:xfrm>
              <a:off x="4841355" y="653942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2" name="object 1262" descr=""/>
            <p:cNvSpPr/>
            <p:nvPr/>
          </p:nvSpPr>
          <p:spPr>
            <a:xfrm>
              <a:off x="4853720" y="64305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3" name="object 1263" descr=""/>
            <p:cNvSpPr/>
            <p:nvPr/>
          </p:nvSpPr>
          <p:spPr>
            <a:xfrm>
              <a:off x="4900691" y="643051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4" name="object 1264" descr=""/>
            <p:cNvSpPr/>
            <p:nvPr/>
          </p:nvSpPr>
          <p:spPr>
            <a:xfrm>
              <a:off x="5218404" y="64305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5" name="object 1265" descr=""/>
            <p:cNvSpPr/>
            <p:nvPr/>
          </p:nvSpPr>
          <p:spPr>
            <a:xfrm>
              <a:off x="4853720" y="64696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6" name="object 1266" descr=""/>
            <p:cNvSpPr/>
            <p:nvPr/>
          </p:nvSpPr>
          <p:spPr>
            <a:xfrm>
              <a:off x="4900691" y="6469621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7" name="object 1267" descr=""/>
            <p:cNvSpPr/>
            <p:nvPr/>
          </p:nvSpPr>
          <p:spPr>
            <a:xfrm>
              <a:off x="5218404" y="64696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8" name="object 1268" descr=""/>
            <p:cNvSpPr/>
            <p:nvPr/>
          </p:nvSpPr>
          <p:spPr>
            <a:xfrm>
              <a:off x="4853720" y="65034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9" name="object 1269" descr=""/>
            <p:cNvSpPr/>
            <p:nvPr/>
          </p:nvSpPr>
          <p:spPr>
            <a:xfrm>
              <a:off x="4900691" y="6503446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0" name="object 1270" descr=""/>
            <p:cNvSpPr/>
            <p:nvPr/>
          </p:nvSpPr>
          <p:spPr>
            <a:xfrm>
              <a:off x="5218404" y="65034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1" name="object 1271" descr=""/>
            <p:cNvSpPr/>
            <p:nvPr/>
          </p:nvSpPr>
          <p:spPr>
            <a:xfrm>
              <a:off x="4853720" y="654149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2" name="object 1272" descr=""/>
            <p:cNvSpPr/>
            <p:nvPr/>
          </p:nvSpPr>
          <p:spPr>
            <a:xfrm>
              <a:off x="4900691" y="654149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82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3" name="object 1273" descr=""/>
            <p:cNvSpPr/>
            <p:nvPr/>
          </p:nvSpPr>
          <p:spPr>
            <a:xfrm>
              <a:off x="5218404" y="654149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4" name="object 1274" descr=""/>
            <p:cNvSpPr/>
            <p:nvPr/>
          </p:nvSpPr>
          <p:spPr>
            <a:xfrm>
              <a:off x="3721817" y="64306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5" name="object 1275" descr=""/>
            <p:cNvSpPr/>
            <p:nvPr/>
          </p:nvSpPr>
          <p:spPr>
            <a:xfrm>
              <a:off x="3768585" y="6430621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6" name="object 1276" descr=""/>
            <p:cNvSpPr/>
            <p:nvPr/>
          </p:nvSpPr>
          <p:spPr>
            <a:xfrm>
              <a:off x="4084253" y="643062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7" name="object 1277" descr=""/>
            <p:cNvSpPr/>
            <p:nvPr/>
          </p:nvSpPr>
          <p:spPr>
            <a:xfrm>
              <a:off x="3721817" y="64675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8" name="object 1278" descr=""/>
            <p:cNvSpPr/>
            <p:nvPr/>
          </p:nvSpPr>
          <p:spPr>
            <a:xfrm>
              <a:off x="3768585" y="6467581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9" name="object 1279" descr=""/>
            <p:cNvSpPr/>
            <p:nvPr/>
          </p:nvSpPr>
          <p:spPr>
            <a:xfrm>
              <a:off x="4084253" y="646758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0" name="object 1280" descr=""/>
            <p:cNvSpPr/>
            <p:nvPr/>
          </p:nvSpPr>
          <p:spPr>
            <a:xfrm>
              <a:off x="3721817" y="64995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1" name="object 1281" descr=""/>
            <p:cNvSpPr/>
            <p:nvPr/>
          </p:nvSpPr>
          <p:spPr>
            <a:xfrm>
              <a:off x="3768585" y="6499546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2" name="object 1282" descr=""/>
            <p:cNvSpPr/>
            <p:nvPr/>
          </p:nvSpPr>
          <p:spPr>
            <a:xfrm>
              <a:off x="4084253" y="64995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3" name="object 1283" descr=""/>
            <p:cNvSpPr/>
            <p:nvPr/>
          </p:nvSpPr>
          <p:spPr>
            <a:xfrm>
              <a:off x="3721817" y="65355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4" name="object 1284" descr=""/>
            <p:cNvSpPr/>
            <p:nvPr/>
          </p:nvSpPr>
          <p:spPr>
            <a:xfrm>
              <a:off x="3768585" y="6535508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 h="0">
                  <a:moveTo>
                    <a:pt x="0" y="0"/>
                  </a:moveTo>
                  <a:lnTo>
                    <a:pt x="299885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5" name="object 1285" descr=""/>
            <p:cNvSpPr/>
            <p:nvPr/>
          </p:nvSpPr>
          <p:spPr>
            <a:xfrm>
              <a:off x="4084253" y="653550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6" name="object 1286" descr=""/>
            <p:cNvSpPr/>
            <p:nvPr/>
          </p:nvSpPr>
          <p:spPr>
            <a:xfrm>
              <a:off x="3708196" y="6408881"/>
              <a:ext cx="1555115" cy="154305"/>
            </a:xfrm>
            <a:custGeom>
              <a:avLst/>
              <a:gdLst/>
              <a:ahLst/>
              <a:cxnLst/>
              <a:rect l="l" t="t" r="r" b="b"/>
              <a:pathLst>
                <a:path w="1555114" h="154304">
                  <a:moveTo>
                    <a:pt x="1554657" y="153758"/>
                  </a:moveTo>
                  <a:lnTo>
                    <a:pt x="0" y="153758"/>
                  </a:lnTo>
                  <a:lnTo>
                    <a:pt x="0" y="0"/>
                  </a:lnTo>
                  <a:lnTo>
                    <a:pt x="1554657" y="0"/>
                  </a:lnTo>
                  <a:lnTo>
                    <a:pt x="1554657" y="153758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7" name="object 1287" descr=""/>
            <p:cNvSpPr/>
            <p:nvPr/>
          </p:nvSpPr>
          <p:spPr>
            <a:xfrm>
              <a:off x="3700551" y="6694529"/>
              <a:ext cx="381635" cy="170180"/>
            </a:xfrm>
            <a:custGeom>
              <a:avLst/>
              <a:gdLst/>
              <a:ahLst/>
              <a:cxnLst/>
              <a:rect l="l" t="t" r="r" b="b"/>
              <a:pathLst>
                <a:path w="381635" h="170179">
                  <a:moveTo>
                    <a:pt x="381393" y="170179"/>
                  </a:moveTo>
                  <a:lnTo>
                    <a:pt x="0" y="170179"/>
                  </a:lnTo>
                  <a:lnTo>
                    <a:pt x="0" y="0"/>
                  </a:lnTo>
                  <a:lnTo>
                    <a:pt x="381393" y="0"/>
                  </a:lnTo>
                  <a:lnTo>
                    <a:pt x="381393" y="170179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8" name="object 1288" descr=""/>
            <p:cNvSpPr/>
            <p:nvPr/>
          </p:nvSpPr>
          <p:spPr>
            <a:xfrm>
              <a:off x="4109529" y="6705642"/>
              <a:ext cx="367030" cy="127000"/>
            </a:xfrm>
            <a:custGeom>
              <a:avLst/>
              <a:gdLst/>
              <a:ahLst/>
              <a:cxnLst/>
              <a:rect l="l" t="t" r="r" b="b"/>
              <a:pathLst>
                <a:path w="367029" h="127000">
                  <a:moveTo>
                    <a:pt x="366509" y="126466"/>
                  </a:moveTo>
                  <a:lnTo>
                    <a:pt x="0" y="126466"/>
                  </a:lnTo>
                  <a:lnTo>
                    <a:pt x="0" y="0"/>
                  </a:lnTo>
                  <a:lnTo>
                    <a:pt x="366509" y="0"/>
                  </a:lnTo>
                  <a:lnTo>
                    <a:pt x="366509" y="12646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9" name="object 1289" descr=""/>
            <p:cNvSpPr/>
            <p:nvPr/>
          </p:nvSpPr>
          <p:spPr>
            <a:xfrm>
              <a:off x="4902606" y="6699660"/>
              <a:ext cx="382270" cy="175895"/>
            </a:xfrm>
            <a:custGeom>
              <a:avLst/>
              <a:gdLst/>
              <a:ahLst/>
              <a:cxnLst/>
              <a:rect l="l" t="t" r="r" b="b"/>
              <a:pathLst>
                <a:path w="382270" h="175895">
                  <a:moveTo>
                    <a:pt x="382181" y="175704"/>
                  </a:moveTo>
                  <a:lnTo>
                    <a:pt x="0" y="175704"/>
                  </a:lnTo>
                  <a:lnTo>
                    <a:pt x="0" y="0"/>
                  </a:lnTo>
                  <a:lnTo>
                    <a:pt x="382181" y="0"/>
                  </a:lnTo>
                  <a:lnTo>
                    <a:pt x="382181" y="175704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0" name="object 1290" descr=""/>
            <p:cNvSpPr/>
            <p:nvPr/>
          </p:nvSpPr>
          <p:spPr>
            <a:xfrm>
              <a:off x="4120577" y="672461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1" name="object 1291" descr=""/>
            <p:cNvSpPr/>
            <p:nvPr/>
          </p:nvSpPr>
          <p:spPr>
            <a:xfrm>
              <a:off x="4164515" y="6724619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 h="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2" name="object 1292" descr=""/>
            <p:cNvSpPr/>
            <p:nvPr/>
          </p:nvSpPr>
          <p:spPr>
            <a:xfrm>
              <a:off x="4451884" y="672461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3" name="object 1293" descr=""/>
            <p:cNvSpPr/>
            <p:nvPr/>
          </p:nvSpPr>
          <p:spPr>
            <a:xfrm>
              <a:off x="4120577" y="67571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4" name="object 1294" descr=""/>
            <p:cNvSpPr/>
            <p:nvPr/>
          </p:nvSpPr>
          <p:spPr>
            <a:xfrm>
              <a:off x="4164515" y="6757149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 h="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5" name="object 1295" descr=""/>
            <p:cNvSpPr/>
            <p:nvPr/>
          </p:nvSpPr>
          <p:spPr>
            <a:xfrm>
              <a:off x="4451884" y="675714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6" name="object 1296" descr=""/>
            <p:cNvSpPr/>
            <p:nvPr/>
          </p:nvSpPr>
          <p:spPr>
            <a:xfrm>
              <a:off x="4120577" y="678528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7" name="object 1297" descr=""/>
            <p:cNvSpPr/>
            <p:nvPr/>
          </p:nvSpPr>
          <p:spPr>
            <a:xfrm>
              <a:off x="4164515" y="6785282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 h="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8" name="object 1298" descr=""/>
            <p:cNvSpPr/>
            <p:nvPr/>
          </p:nvSpPr>
          <p:spPr>
            <a:xfrm>
              <a:off x="4451884" y="678528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9" name="object 1299" descr=""/>
            <p:cNvSpPr/>
            <p:nvPr/>
          </p:nvSpPr>
          <p:spPr>
            <a:xfrm>
              <a:off x="4120577" y="681693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0" name="object 1300" descr=""/>
            <p:cNvSpPr/>
            <p:nvPr/>
          </p:nvSpPr>
          <p:spPr>
            <a:xfrm>
              <a:off x="4164515" y="6816932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 h="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1" name="object 1301" descr=""/>
            <p:cNvSpPr/>
            <p:nvPr/>
          </p:nvSpPr>
          <p:spPr>
            <a:xfrm>
              <a:off x="4451884" y="681693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2" name="object 1302" descr=""/>
            <p:cNvSpPr/>
            <p:nvPr/>
          </p:nvSpPr>
          <p:spPr>
            <a:xfrm>
              <a:off x="4521784" y="6719278"/>
              <a:ext cx="349250" cy="102870"/>
            </a:xfrm>
            <a:custGeom>
              <a:avLst/>
              <a:gdLst/>
              <a:ahLst/>
              <a:cxnLst/>
              <a:rect l="l" t="t" r="r" b="b"/>
              <a:pathLst>
                <a:path w="349250" h="102870">
                  <a:moveTo>
                    <a:pt x="151599" y="90436"/>
                  </a:moveTo>
                  <a:lnTo>
                    <a:pt x="1143" y="90436"/>
                  </a:lnTo>
                  <a:lnTo>
                    <a:pt x="1143" y="102336"/>
                  </a:lnTo>
                  <a:lnTo>
                    <a:pt x="151599" y="102336"/>
                  </a:lnTo>
                  <a:lnTo>
                    <a:pt x="151599" y="90436"/>
                  </a:lnTo>
                  <a:close/>
                </a:path>
                <a:path w="349250" h="102870">
                  <a:moveTo>
                    <a:pt x="166941" y="60731"/>
                  </a:moveTo>
                  <a:lnTo>
                    <a:pt x="0" y="60731"/>
                  </a:lnTo>
                  <a:lnTo>
                    <a:pt x="0" y="72631"/>
                  </a:lnTo>
                  <a:lnTo>
                    <a:pt x="166941" y="72631"/>
                  </a:lnTo>
                  <a:lnTo>
                    <a:pt x="166941" y="60731"/>
                  </a:lnTo>
                  <a:close/>
                </a:path>
                <a:path w="349250" h="102870">
                  <a:moveTo>
                    <a:pt x="347776" y="0"/>
                  </a:moveTo>
                  <a:lnTo>
                    <a:pt x="40411" y="0"/>
                  </a:lnTo>
                  <a:lnTo>
                    <a:pt x="40411" y="11899"/>
                  </a:lnTo>
                  <a:lnTo>
                    <a:pt x="347776" y="11899"/>
                  </a:lnTo>
                  <a:lnTo>
                    <a:pt x="347776" y="0"/>
                  </a:lnTo>
                  <a:close/>
                </a:path>
                <a:path w="349250" h="102870">
                  <a:moveTo>
                    <a:pt x="348678" y="28384"/>
                  </a:moveTo>
                  <a:lnTo>
                    <a:pt x="86601" y="28384"/>
                  </a:lnTo>
                  <a:lnTo>
                    <a:pt x="86601" y="40284"/>
                  </a:lnTo>
                  <a:lnTo>
                    <a:pt x="348678" y="40284"/>
                  </a:lnTo>
                  <a:lnTo>
                    <a:pt x="348678" y="28384"/>
                  </a:lnTo>
                  <a:close/>
                </a:path>
              </a:pathLst>
            </a:custGeom>
            <a:solidFill>
              <a:srgbClr val="4B4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3" name="object 1303" descr=""/>
            <p:cNvSpPr/>
            <p:nvPr/>
          </p:nvSpPr>
          <p:spPr>
            <a:xfrm>
              <a:off x="4512908" y="6705528"/>
              <a:ext cx="367030" cy="127000"/>
            </a:xfrm>
            <a:custGeom>
              <a:avLst/>
              <a:gdLst/>
              <a:ahLst/>
              <a:cxnLst/>
              <a:rect l="l" t="t" r="r" b="b"/>
              <a:pathLst>
                <a:path w="367029" h="127000">
                  <a:moveTo>
                    <a:pt x="366509" y="126466"/>
                  </a:moveTo>
                  <a:lnTo>
                    <a:pt x="0" y="126466"/>
                  </a:lnTo>
                  <a:lnTo>
                    <a:pt x="0" y="0"/>
                  </a:lnTo>
                  <a:lnTo>
                    <a:pt x="366509" y="0"/>
                  </a:lnTo>
                  <a:lnTo>
                    <a:pt x="366509" y="126466"/>
                  </a:lnTo>
                  <a:close/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4" name="object 1304" descr=""/>
            <p:cNvSpPr/>
            <p:nvPr/>
          </p:nvSpPr>
          <p:spPr>
            <a:xfrm>
              <a:off x="4523959" y="67245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5" name="object 1305" descr=""/>
            <p:cNvSpPr/>
            <p:nvPr/>
          </p:nvSpPr>
          <p:spPr>
            <a:xfrm>
              <a:off x="4567893" y="6724512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 h="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6" name="object 1306" descr=""/>
            <p:cNvSpPr/>
            <p:nvPr/>
          </p:nvSpPr>
          <p:spPr>
            <a:xfrm>
              <a:off x="4855265" y="672451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7" name="object 1307" descr=""/>
            <p:cNvSpPr/>
            <p:nvPr/>
          </p:nvSpPr>
          <p:spPr>
            <a:xfrm>
              <a:off x="4523959" y="67570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8" name="object 1308" descr=""/>
            <p:cNvSpPr/>
            <p:nvPr/>
          </p:nvSpPr>
          <p:spPr>
            <a:xfrm>
              <a:off x="4567893" y="6757040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 h="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9" name="object 1309" descr=""/>
            <p:cNvSpPr/>
            <p:nvPr/>
          </p:nvSpPr>
          <p:spPr>
            <a:xfrm>
              <a:off x="4855265" y="675704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0" name="object 1310" descr=""/>
            <p:cNvSpPr/>
            <p:nvPr/>
          </p:nvSpPr>
          <p:spPr>
            <a:xfrm>
              <a:off x="4523959" y="678517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1" name="object 1311" descr=""/>
            <p:cNvSpPr/>
            <p:nvPr/>
          </p:nvSpPr>
          <p:spPr>
            <a:xfrm>
              <a:off x="4567893" y="6785174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 h="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2" name="object 1312" descr=""/>
            <p:cNvSpPr/>
            <p:nvPr/>
          </p:nvSpPr>
          <p:spPr>
            <a:xfrm>
              <a:off x="4855265" y="678517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3" name="object 1313" descr=""/>
            <p:cNvSpPr/>
            <p:nvPr/>
          </p:nvSpPr>
          <p:spPr>
            <a:xfrm>
              <a:off x="4523959" y="681682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4" name="object 1314" descr=""/>
            <p:cNvSpPr/>
            <p:nvPr/>
          </p:nvSpPr>
          <p:spPr>
            <a:xfrm>
              <a:off x="4567893" y="6816824"/>
              <a:ext cx="273050" cy="0"/>
            </a:xfrm>
            <a:custGeom>
              <a:avLst/>
              <a:gdLst/>
              <a:ahLst/>
              <a:cxnLst/>
              <a:rect l="l" t="t" r="r" b="b"/>
              <a:pathLst>
                <a:path w="273050" h="0">
                  <a:moveTo>
                    <a:pt x="0" y="0"/>
                  </a:moveTo>
                  <a:lnTo>
                    <a:pt x="272999" y="0"/>
                  </a:lnTo>
                </a:path>
              </a:pathLst>
            </a:custGeom>
            <a:ln w="10134">
              <a:solidFill>
                <a:srgbClr val="4B4B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5" name="object 1315" descr=""/>
            <p:cNvSpPr/>
            <p:nvPr/>
          </p:nvSpPr>
          <p:spPr>
            <a:xfrm>
              <a:off x="4855265" y="6816824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4B4B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6" name="object 1316" descr=""/>
            <p:cNvSpPr/>
            <p:nvPr/>
          </p:nvSpPr>
          <p:spPr>
            <a:xfrm>
              <a:off x="3709332" y="67147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7" name="object 1317" descr=""/>
            <p:cNvSpPr/>
            <p:nvPr/>
          </p:nvSpPr>
          <p:spPr>
            <a:xfrm>
              <a:off x="3755071" y="6714746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 h="0">
                  <a:moveTo>
                    <a:pt x="0" y="0"/>
                  </a:moveTo>
                  <a:lnTo>
                    <a:pt x="290131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8" name="object 1318" descr=""/>
            <p:cNvSpPr/>
            <p:nvPr/>
          </p:nvSpPr>
          <p:spPr>
            <a:xfrm>
              <a:off x="4060474" y="671474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9" name="object 1319" descr=""/>
            <p:cNvSpPr/>
            <p:nvPr/>
          </p:nvSpPr>
          <p:spPr>
            <a:xfrm>
              <a:off x="3709332" y="675063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0" name="object 1320" descr=""/>
            <p:cNvSpPr/>
            <p:nvPr/>
          </p:nvSpPr>
          <p:spPr>
            <a:xfrm>
              <a:off x="3755071" y="6750636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 h="0">
                  <a:moveTo>
                    <a:pt x="0" y="0"/>
                  </a:moveTo>
                  <a:lnTo>
                    <a:pt x="290131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1" name="object 1321" descr=""/>
            <p:cNvSpPr/>
            <p:nvPr/>
          </p:nvSpPr>
          <p:spPr>
            <a:xfrm>
              <a:off x="4060474" y="675063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2" name="object 1322" descr=""/>
            <p:cNvSpPr/>
            <p:nvPr/>
          </p:nvSpPr>
          <p:spPr>
            <a:xfrm>
              <a:off x="3709332" y="678167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3" name="object 1323" descr=""/>
            <p:cNvSpPr/>
            <p:nvPr/>
          </p:nvSpPr>
          <p:spPr>
            <a:xfrm>
              <a:off x="3755071" y="6781673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 h="0">
                  <a:moveTo>
                    <a:pt x="0" y="0"/>
                  </a:moveTo>
                  <a:lnTo>
                    <a:pt x="290131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4" name="object 1324" descr=""/>
            <p:cNvSpPr/>
            <p:nvPr/>
          </p:nvSpPr>
          <p:spPr>
            <a:xfrm>
              <a:off x="4060474" y="678167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5" name="object 1325" descr=""/>
            <p:cNvSpPr/>
            <p:nvPr/>
          </p:nvSpPr>
          <p:spPr>
            <a:xfrm>
              <a:off x="3709332" y="68165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6" name="object 1326" descr=""/>
            <p:cNvSpPr/>
            <p:nvPr/>
          </p:nvSpPr>
          <p:spPr>
            <a:xfrm>
              <a:off x="3755071" y="6816592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 h="0">
                  <a:moveTo>
                    <a:pt x="0" y="0"/>
                  </a:moveTo>
                  <a:lnTo>
                    <a:pt x="290131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7" name="object 1327" descr=""/>
            <p:cNvSpPr/>
            <p:nvPr/>
          </p:nvSpPr>
          <p:spPr>
            <a:xfrm>
              <a:off x="4060474" y="6816592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8" name="object 1328" descr=""/>
            <p:cNvSpPr/>
            <p:nvPr/>
          </p:nvSpPr>
          <p:spPr>
            <a:xfrm>
              <a:off x="3709332" y="68439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9" name="object 1329" descr=""/>
            <p:cNvSpPr/>
            <p:nvPr/>
          </p:nvSpPr>
          <p:spPr>
            <a:xfrm>
              <a:off x="3755071" y="6843913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 h="0">
                  <a:moveTo>
                    <a:pt x="0" y="0"/>
                  </a:moveTo>
                  <a:lnTo>
                    <a:pt x="290131" y="0"/>
                  </a:lnTo>
                </a:path>
              </a:pathLst>
            </a:custGeom>
            <a:ln w="10134">
              <a:solidFill>
                <a:srgbClr val="E17B5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0" name="object 1330" descr=""/>
            <p:cNvSpPr/>
            <p:nvPr/>
          </p:nvSpPr>
          <p:spPr>
            <a:xfrm>
              <a:off x="4060474" y="684391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E17B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1" name="object 1331" descr=""/>
            <p:cNvSpPr/>
            <p:nvPr/>
          </p:nvSpPr>
          <p:spPr>
            <a:xfrm>
              <a:off x="4909181" y="67167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2" name="object 1332" descr=""/>
            <p:cNvSpPr/>
            <p:nvPr/>
          </p:nvSpPr>
          <p:spPr>
            <a:xfrm>
              <a:off x="4955053" y="6716791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4" h="0">
                  <a:moveTo>
                    <a:pt x="0" y="0"/>
                  </a:moveTo>
                  <a:lnTo>
                    <a:pt x="29138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3" name="object 1333" descr=""/>
            <p:cNvSpPr/>
            <p:nvPr/>
          </p:nvSpPr>
          <p:spPr>
            <a:xfrm>
              <a:off x="5261776" y="671679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4" name="object 1334" descr=""/>
            <p:cNvSpPr/>
            <p:nvPr/>
          </p:nvSpPr>
          <p:spPr>
            <a:xfrm>
              <a:off x="4909181" y="675452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5" name="object 1335" descr=""/>
            <p:cNvSpPr/>
            <p:nvPr/>
          </p:nvSpPr>
          <p:spPr>
            <a:xfrm>
              <a:off x="4955053" y="6754523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4" h="0">
                  <a:moveTo>
                    <a:pt x="0" y="0"/>
                  </a:moveTo>
                  <a:lnTo>
                    <a:pt x="29138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6" name="object 1336" descr=""/>
            <p:cNvSpPr/>
            <p:nvPr/>
          </p:nvSpPr>
          <p:spPr>
            <a:xfrm>
              <a:off x="5261776" y="6754523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7" name="object 1337" descr=""/>
            <p:cNvSpPr/>
            <p:nvPr/>
          </p:nvSpPr>
          <p:spPr>
            <a:xfrm>
              <a:off x="4909181" y="678715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8" name="object 1338" descr=""/>
            <p:cNvSpPr/>
            <p:nvPr/>
          </p:nvSpPr>
          <p:spPr>
            <a:xfrm>
              <a:off x="4955053" y="6787157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4" h="0">
                  <a:moveTo>
                    <a:pt x="0" y="0"/>
                  </a:moveTo>
                  <a:lnTo>
                    <a:pt x="29138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9" name="object 1339" descr=""/>
            <p:cNvSpPr/>
            <p:nvPr/>
          </p:nvSpPr>
          <p:spPr>
            <a:xfrm>
              <a:off x="5261776" y="6787157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0" name="object 1340" descr=""/>
            <p:cNvSpPr/>
            <p:nvPr/>
          </p:nvSpPr>
          <p:spPr>
            <a:xfrm>
              <a:off x="4909181" y="682386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1" name="object 1341" descr=""/>
            <p:cNvSpPr/>
            <p:nvPr/>
          </p:nvSpPr>
          <p:spPr>
            <a:xfrm>
              <a:off x="4955053" y="6823869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4" h="0">
                  <a:moveTo>
                    <a:pt x="0" y="0"/>
                  </a:moveTo>
                  <a:lnTo>
                    <a:pt x="29138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2" name="object 1342" descr=""/>
            <p:cNvSpPr/>
            <p:nvPr/>
          </p:nvSpPr>
          <p:spPr>
            <a:xfrm>
              <a:off x="5261776" y="682386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3" name="object 1343" descr=""/>
            <p:cNvSpPr/>
            <p:nvPr/>
          </p:nvSpPr>
          <p:spPr>
            <a:xfrm>
              <a:off x="4909181" y="68568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4" name="object 1344" descr=""/>
            <p:cNvSpPr/>
            <p:nvPr/>
          </p:nvSpPr>
          <p:spPr>
            <a:xfrm>
              <a:off x="4955053" y="6856848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4" h="0">
                  <a:moveTo>
                    <a:pt x="0" y="0"/>
                  </a:moveTo>
                  <a:lnTo>
                    <a:pt x="291388" y="0"/>
                  </a:lnTo>
                </a:path>
              </a:pathLst>
            </a:custGeom>
            <a:ln w="10134">
              <a:solidFill>
                <a:srgbClr val="00874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5" name="object 1345" descr=""/>
            <p:cNvSpPr/>
            <p:nvPr/>
          </p:nvSpPr>
          <p:spPr>
            <a:xfrm>
              <a:off x="5261776" y="6856848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01" y="0"/>
                  </a:lnTo>
                </a:path>
              </a:pathLst>
            </a:custGeom>
            <a:ln w="10134">
              <a:solidFill>
                <a:srgbClr val="0087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6" name="object 1346" descr=""/>
            <p:cNvSpPr/>
            <p:nvPr/>
          </p:nvSpPr>
          <p:spPr>
            <a:xfrm>
              <a:off x="2002967" y="5904555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7" name="object 1347" descr=""/>
            <p:cNvSpPr/>
            <p:nvPr/>
          </p:nvSpPr>
          <p:spPr>
            <a:xfrm>
              <a:off x="1976132" y="5889142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69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8" name="object 1348" descr=""/>
            <p:cNvSpPr/>
            <p:nvPr/>
          </p:nvSpPr>
          <p:spPr>
            <a:xfrm>
              <a:off x="2006418" y="6293404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9" name="object 1349" descr=""/>
            <p:cNvSpPr/>
            <p:nvPr/>
          </p:nvSpPr>
          <p:spPr>
            <a:xfrm>
              <a:off x="1979587" y="6277991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85" y="15621"/>
                  </a:moveTo>
                  <a:lnTo>
                    <a:pt x="87515" y="101"/>
                  </a:lnTo>
                  <a:lnTo>
                    <a:pt x="96456" y="15557"/>
                  </a:lnTo>
                  <a:lnTo>
                    <a:pt x="87452" y="30988"/>
                  </a:lnTo>
                  <a:lnTo>
                    <a:pt x="125285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0" name="object 1350" descr=""/>
            <p:cNvSpPr/>
            <p:nvPr/>
          </p:nvSpPr>
          <p:spPr>
            <a:xfrm>
              <a:off x="2521562" y="5910120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39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1" name="object 1351" descr=""/>
            <p:cNvSpPr/>
            <p:nvPr/>
          </p:nvSpPr>
          <p:spPr>
            <a:xfrm>
              <a:off x="2494724" y="5894705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56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2" name="object 1352" descr=""/>
            <p:cNvSpPr/>
            <p:nvPr/>
          </p:nvSpPr>
          <p:spPr>
            <a:xfrm>
              <a:off x="2525014" y="6298967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3" name="object 1353" descr=""/>
            <p:cNvSpPr/>
            <p:nvPr/>
          </p:nvSpPr>
          <p:spPr>
            <a:xfrm>
              <a:off x="2498179" y="6283553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41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69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4" name="object 1354" descr=""/>
            <p:cNvSpPr/>
            <p:nvPr/>
          </p:nvSpPr>
          <p:spPr>
            <a:xfrm>
              <a:off x="1481091" y="6467632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5" name="object 1355" descr=""/>
            <p:cNvSpPr/>
            <p:nvPr/>
          </p:nvSpPr>
          <p:spPr>
            <a:xfrm>
              <a:off x="1454251" y="6452222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56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6" name="object 1356" descr=""/>
            <p:cNvSpPr/>
            <p:nvPr/>
          </p:nvSpPr>
          <p:spPr>
            <a:xfrm>
              <a:off x="2007325" y="6471135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7" name="object 1357" descr=""/>
            <p:cNvSpPr/>
            <p:nvPr/>
          </p:nvSpPr>
          <p:spPr>
            <a:xfrm>
              <a:off x="1980488" y="6455715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99"/>
                  </a:lnTo>
                  <a:lnTo>
                    <a:pt x="28841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21"/>
                  </a:moveTo>
                  <a:lnTo>
                    <a:pt x="87528" y="101"/>
                  </a:lnTo>
                  <a:lnTo>
                    <a:pt x="96469" y="15557"/>
                  </a:lnTo>
                  <a:lnTo>
                    <a:pt x="87464" y="30988"/>
                  </a:lnTo>
                  <a:lnTo>
                    <a:pt x="125298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8" name="object 1358" descr=""/>
            <p:cNvSpPr/>
            <p:nvPr/>
          </p:nvSpPr>
          <p:spPr>
            <a:xfrm>
              <a:off x="2525919" y="6476700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0" y="0"/>
                  </a:moveTo>
                  <a:lnTo>
                    <a:pt x="71640" y="152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9" name="object 1359" descr=""/>
            <p:cNvSpPr/>
            <p:nvPr/>
          </p:nvSpPr>
          <p:spPr>
            <a:xfrm>
              <a:off x="2499080" y="6461277"/>
              <a:ext cx="125730" cy="31115"/>
            </a:xfrm>
            <a:custGeom>
              <a:avLst/>
              <a:gdLst/>
              <a:ahLst/>
              <a:cxnLst/>
              <a:rect l="l" t="t" r="r" b="b"/>
              <a:pathLst>
                <a:path w="125730" h="31114">
                  <a:moveTo>
                    <a:pt x="37833" y="0"/>
                  </a:moveTo>
                  <a:lnTo>
                    <a:pt x="0" y="15367"/>
                  </a:lnTo>
                  <a:lnTo>
                    <a:pt x="37769" y="30886"/>
                  </a:lnTo>
                  <a:lnTo>
                    <a:pt x="28829" y="15430"/>
                  </a:lnTo>
                  <a:lnTo>
                    <a:pt x="37833" y="0"/>
                  </a:lnTo>
                  <a:close/>
                </a:path>
                <a:path w="125730" h="31114">
                  <a:moveTo>
                    <a:pt x="125298" y="15633"/>
                  </a:moveTo>
                  <a:lnTo>
                    <a:pt x="87528" y="114"/>
                  </a:lnTo>
                  <a:lnTo>
                    <a:pt x="96469" y="15570"/>
                  </a:lnTo>
                  <a:lnTo>
                    <a:pt x="87464" y="31000"/>
                  </a:lnTo>
                  <a:lnTo>
                    <a:pt x="125298" y="15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0" name="object 1360" descr=""/>
            <p:cNvSpPr/>
            <p:nvPr/>
          </p:nvSpPr>
          <p:spPr>
            <a:xfrm>
              <a:off x="3478822" y="4857508"/>
              <a:ext cx="3063240" cy="1495425"/>
            </a:xfrm>
            <a:custGeom>
              <a:avLst/>
              <a:gdLst/>
              <a:ahLst/>
              <a:cxnLst/>
              <a:rect l="l" t="t" r="r" b="b"/>
              <a:pathLst>
                <a:path w="3063240" h="1495425">
                  <a:moveTo>
                    <a:pt x="21755" y="1471345"/>
                  </a:moveTo>
                  <a:lnTo>
                    <a:pt x="0" y="1471345"/>
                  </a:lnTo>
                  <a:lnTo>
                    <a:pt x="0" y="1494891"/>
                  </a:lnTo>
                  <a:lnTo>
                    <a:pt x="21755" y="1494891"/>
                  </a:lnTo>
                  <a:lnTo>
                    <a:pt x="21755" y="1471345"/>
                  </a:lnTo>
                  <a:close/>
                </a:path>
                <a:path w="3063240" h="1495425">
                  <a:moveTo>
                    <a:pt x="21755" y="1423708"/>
                  </a:moveTo>
                  <a:lnTo>
                    <a:pt x="0" y="1423708"/>
                  </a:lnTo>
                  <a:lnTo>
                    <a:pt x="0" y="1447253"/>
                  </a:lnTo>
                  <a:lnTo>
                    <a:pt x="21755" y="1447253"/>
                  </a:lnTo>
                  <a:lnTo>
                    <a:pt x="21755" y="1423708"/>
                  </a:lnTo>
                  <a:close/>
                </a:path>
                <a:path w="3063240" h="1495425">
                  <a:moveTo>
                    <a:pt x="21755" y="1376045"/>
                  </a:moveTo>
                  <a:lnTo>
                    <a:pt x="0" y="1376045"/>
                  </a:lnTo>
                  <a:lnTo>
                    <a:pt x="0" y="1399578"/>
                  </a:lnTo>
                  <a:lnTo>
                    <a:pt x="21755" y="1399578"/>
                  </a:lnTo>
                  <a:lnTo>
                    <a:pt x="21755" y="1376045"/>
                  </a:lnTo>
                  <a:close/>
                </a:path>
                <a:path w="3063240" h="1495425">
                  <a:moveTo>
                    <a:pt x="968946" y="1464932"/>
                  </a:moveTo>
                  <a:lnTo>
                    <a:pt x="947191" y="1464932"/>
                  </a:lnTo>
                  <a:lnTo>
                    <a:pt x="947191" y="1488478"/>
                  </a:lnTo>
                  <a:lnTo>
                    <a:pt x="968946" y="1488478"/>
                  </a:lnTo>
                  <a:lnTo>
                    <a:pt x="968946" y="1464932"/>
                  </a:lnTo>
                  <a:close/>
                </a:path>
                <a:path w="3063240" h="1495425">
                  <a:moveTo>
                    <a:pt x="968946" y="1417269"/>
                  </a:moveTo>
                  <a:lnTo>
                    <a:pt x="947191" y="1417269"/>
                  </a:lnTo>
                  <a:lnTo>
                    <a:pt x="947191" y="1440815"/>
                  </a:lnTo>
                  <a:lnTo>
                    <a:pt x="968946" y="1440815"/>
                  </a:lnTo>
                  <a:lnTo>
                    <a:pt x="968946" y="1417269"/>
                  </a:lnTo>
                  <a:close/>
                </a:path>
                <a:path w="3063240" h="1495425">
                  <a:moveTo>
                    <a:pt x="968946" y="1369631"/>
                  </a:moveTo>
                  <a:lnTo>
                    <a:pt x="947191" y="1369631"/>
                  </a:lnTo>
                  <a:lnTo>
                    <a:pt x="947191" y="1393164"/>
                  </a:lnTo>
                  <a:lnTo>
                    <a:pt x="968946" y="1393164"/>
                  </a:lnTo>
                  <a:lnTo>
                    <a:pt x="968946" y="1369631"/>
                  </a:lnTo>
                  <a:close/>
                </a:path>
                <a:path w="3063240" h="1495425">
                  <a:moveTo>
                    <a:pt x="1511719" y="83985"/>
                  </a:moveTo>
                  <a:lnTo>
                    <a:pt x="1492542" y="83985"/>
                  </a:lnTo>
                  <a:lnTo>
                    <a:pt x="1492542" y="104724"/>
                  </a:lnTo>
                  <a:lnTo>
                    <a:pt x="1511719" y="104724"/>
                  </a:lnTo>
                  <a:lnTo>
                    <a:pt x="1511719" y="83985"/>
                  </a:lnTo>
                  <a:close/>
                </a:path>
                <a:path w="3063240" h="1495425">
                  <a:moveTo>
                    <a:pt x="1511719" y="41986"/>
                  </a:moveTo>
                  <a:lnTo>
                    <a:pt x="1492542" y="41986"/>
                  </a:lnTo>
                  <a:lnTo>
                    <a:pt x="1492542" y="62725"/>
                  </a:lnTo>
                  <a:lnTo>
                    <a:pt x="1511719" y="62725"/>
                  </a:lnTo>
                  <a:lnTo>
                    <a:pt x="1511719" y="41986"/>
                  </a:lnTo>
                  <a:close/>
                </a:path>
                <a:path w="3063240" h="1495425">
                  <a:moveTo>
                    <a:pt x="1511719" y="0"/>
                  </a:moveTo>
                  <a:lnTo>
                    <a:pt x="1492542" y="0"/>
                  </a:lnTo>
                  <a:lnTo>
                    <a:pt x="1492542" y="20739"/>
                  </a:lnTo>
                  <a:lnTo>
                    <a:pt x="1511719" y="20739"/>
                  </a:lnTo>
                  <a:lnTo>
                    <a:pt x="1511719" y="0"/>
                  </a:lnTo>
                  <a:close/>
                </a:path>
                <a:path w="3063240" h="1495425">
                  <a:moveTo>
                    <a:pt x="2027389" y="84010"/>
                  </a:moveTo>
                  <a:lnTo>
                    <a:pt x="2008212" y="84010"/>
                  </a:lnTo>
                  <a:lnTo>
                    <a:pt x="2008212" y="104749"/>
                  </a:lnTo>
                  <a:lnTo>
                    <a:pt x="2027389" y="104749"/>
                  </a:lnTo>
                  <a:lnTo>
                    <a:pt x="2027389" y="84010"/>
                  </a:lnTo>
                  <a:close/>
                </a:path>
                <a:path w="3063240" h="1495425">
                  <a:moveTo>
                    <a:pt x="2027389" y="41998"/>
                  </a:moveTo>
                  <a:lnTo>
                    <a:pt x="2008212" y="41998"/>
                  </a:lnTo>
                  <a:lnTo>
                    <a:pt x="2008212" y="62738"/>
                  </a:lnTo>
                  <a:lnTo>
                    <a:pt x="2027389" y="62738"/>
                  </a:lnTo>
                  <a:lnTo>
                    <a:pt x="2027389" y="41998"/>
                  </a:lnTo>
                  <a:close/>
                </a:path>
                <a:path w="3063240" h="1495425">
                  <a:moveTo>
                    <a:pt x="2027389" y="0"/>
                  </a:moveTo>
                  <a:lnTo>
                    <a:pt x="2008212" y="0"/>
                  </a:lnTo>
                  <a:lnTo>
                    <a:pt x="2008212" y="20739"/>
                  </a:lnTo>
                  <a:lnTo>
                    <a:pt x="2027389" y="20739"/>
                  </a:lnTo>
                  <a:lnTo>
                    <a:pt x="2027389" y="0"/>
                  </a:lnTo>
                  <a:close/>
                </a:path>
                <a:path w="3063240" h="1495425">
                  <a:moveTo>
                    <a:pt x="2535110" y="84010"/>
                  </a:moveTo>
                  <a:lnTo>
                    <a:pt x="2515933" y="84010"/>
                  </a:lnTo>
                  <a:lnTo>
                    <a:pt x="2515933" y="104749"/>
                  </a:lnTo>
                  <a:lnTo>
                    <a:pt x="2535110" y="104749"/>
                  </a:lnTo>
                  <a:lnTo>
                    <a:pt x="2535110" y="84010"/>
                  </a:lnTo>
                  <a:close/>
                </a:path>
                <a:path w="3063240" h="1495425">
                  <a:moveTo>
                    <a:pt x="2535110" y="41998"/>
                  </a:moveTo>
                  <a:lnTo>
                    <a:pt x="2515933" y="41998"/>
                  </a:lnTo>
                  <a:lnTo>
                    <a:pt x="2515933" y="62738"/>
                  </a:lnTo>
                  <a:lnTo>
                    <a:pt x="2535110" y="62738"/>
                  </a:lnTo>
                  <a:lnTo>
                    <a:pt x="2535110" y="41998"/>
                  </a:lnTo>
                  <a:close/>
                </a:path>
                <a:path w="3063240" h="1495425">
                  <a:moveTo>
                    <a:pt x="2535110" y="0"/>
                  </a:moveTo>
                  <a:lnTo>
                    <a:pt x="2515933" y="0"/>
                  </a:lnTo>
                  <a:lnTo>
                    <a:pt x="2515933" y="20739"/>
                  </a:lnTo>
                  <a:lnTo>
                    <a:pt x="2535110" y="20739"/>
                  </a:lnTo>
                  <a:lnTo>
                    <a:pt x="2535110" y="0"/>
                  </a:lnTo>
                  <a:close/>
                </a:path>
                <a:path w="3063240" h="1495425">
                  <a:moveTo>
                    <a:pt x="3063189" y="84010"/>
                  </a:moveTo>
                  <a:lnTo>
                    <a:pt x="3044012" y="84010"/>
                  </a:lnTo>
                  <a:lnTo>
                    <a:pt x="3044012" y="104749"/>
                  </a:lnTo>
                  <a:lnTo>
                    <a:pt x="3063189" y="104749"/>
                  </a:lnTo>
                  <a:lnTo>
                    <a:pt x="3063189" y="84010"/>
                  </a:lnTo>
                  <a:close/>
                </a:path>
                <a:path w="3063240" h="1495425">
                  <a:moveTo>
                    <a:pt x="3063189" y="41998"/>
                  </a:moveTo>
                  <a:lnTo>
                    <a:pt x="3044012" y="41998"/>
                  </a:lnTo>
                  <a:lnTo>
                    <a:pt x="3044012" y="62738"/>
                  </a:lnTo>
                  <a:lnTo>
                    <a:pt x="3063189" y="62738"/>
                  </a:lnTo>
                  <a:lnTo>
                    <a:pt x="3063189" y="41998"/>
                  </a:lnTo>
                  <a:close/>
                </a:path>
                <a:path w="3063240" h="1495425">
                  <a:moveTo>
                    <a:pt x="3063189" y="0"/>
                  </a:moveTo>
                  <a:lnTo>
                    <a:pt x="3044012" y="0"/>
                  </a:lnTo>
                  <a:lnTo>
                    <a:pt x="3044012" y="20739"/>
                  </a:lnTo>
                  <a:lnTo>
                    <a:pt x="3063189" y="20739"/>
                  </a:lnTo>
                  <a:lnTo>
                    <a:pt x="3063189" y="0"/>
                  </a:lnTo>
                  <a:close/>
                </a:path>
              </a:pathLst>
            </a:custGeom>
            <a:solidFill>
              <a:srgbClr val="1F0B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61" name="object 136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82205" y="4206824"/>
              <a:ext cx="2609074" cy="1295387"/>
            </a:xfrm>
            <a:prstGeom prst="rect">
              <a:avLst/>
            </a:prstGeom>
          </p:spPr>
        </p:pic>
        <p:sp>
          <p:nvSpPr>
            <p:cNvPr id="1362" name="object 1362" descr=""/>
            <p:cNvSpPr/>
            <p:nvPr/>
          </p:nvSpPr>
          <p:spPr>
            <a:xfrm>
              <a:off x="1518767" y="4244480"/>
              <a:ext cx="2474595" cy="1161415"/>
            </a:xfrm>
            <a:custGeom>
              <a:avLst/>
              <a:gdLst/>
              <a:ahLst/>
              <a:cxnLst/>
              <a:rect l="l" t="t" r="r" b="b"/>
              <a:pathLst>
                <a:path w="2474595" h="1161414">
                  <a:moveTo>
                    <a:pt x="2473972" y="0"/>
                  </a:moveTo>
                  <a:lnTo>
                    <a:pt x="0" y="0"/>
                  </a:lnTo>
                  <a:lnTo>
                    <a:pt x="0" y="1161072"/>
                  </a:lnTo>
                  <a:lnTo>
                    <a:pt x="2473972" y="1161072"/>
                  </a:lnTo>
                  <a:lnTo>
                    <a:pt x="2473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3" name="object 1363" descr=""/>
            <p:cNvSpPr/>
            <p:nvPr/>
          </p:nvSpPr>
          <p:spPr>
            <a:xfrm>
              <a:off x="1518767" y="4244484"/>
              <a:ext cx="2474595" cy="1161415"/>
            </a:xfrm>
            <a:custGeom>
              <a:avLst/>
              <a:gdLst/>
              <a:ahLst/>
              <a:cxnLst/>
              <a:rect l="l" t="t" r="r" b="b"/>
              <a:pathLst>
                <a:path w="2474595" h="1161414">
                  <a:moveTo>
                    <a:pt x="2473972" y="1161072"/>
                  </a:moveTo>
                  <a:lnTo>
                    <a:pt x="0" y="1161072"/>
                  </a:lnTo>
                  <a:lnTo>
                    <a:pt x="0" y="0"/>
                  </a:lnTo>
                  <a:lnTo>
                    <a:pt x="2473972" y="0"/>
                  </a:lnTo>
                  <a:lnTo>
                    <a:pt x="2473972" y="1161072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4" name="object 1364" descr=""/>
            <p:cNvSpPr/>
            <p:nvPr/>
          </p:nvSpPr>
          <p:spPr>
            <a:xfrm>
              <a:off x="1758137" y="5341874"/>
              <a:ext cx="958215" cy="27305"/>
            </a:xfrm>
            <a:custGeom>
              <a:avLst/>
              <a:gdLst/>
              <a:ahLst/>
              <a:cxnLst/>
              <a:rect l="l" t="t" r="r" b="b"/>
              <a:pathLst>
                <a:path w="958214" h="27304">
                  <a:moveTo>
                    <a:pt x="0" y="27190"/>
                  </a:moveTo>
                  <a:lnTo>
                    <a:pt x="958164" y="27190"/>
                  </a:lnTo>
                  <a:lnTo>
                    <a:pt x="958164" y="0"/>
                  </a:lnTo>
                  <a:lnTo>
                    <a:pt x="0" y="0"/>
                  </a:lnTo>
                  <a:lnTo>
                    <a:pt x="0" y="27190"/>
                  </a:lnTo>
                  <a:close/>
                </a:path>
              </a:pathLst>
            </a:custGeom>
            <a:solidFill>
              <a:srgbClr val="BEC0C2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5" name="object 1365" descr=""/>
          <p:cNvSpPr txBox="1"/>
          <p:nvPr/>
        </p:nvSpPr>
        <p:spPr>
          <a:xfrm>
            <a:off x="548323" y="578557"/>
            <a:ext cx="9461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 b="1">
                <a:latin typeface="Georgia"/>
                <a:cs typeface="Georgia"/>
              </a:rPr>
              <a:t>a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1366" name="object 1366" descr=""/>
          <p:cNvSpPr txBox="1"/>
          <p:nvPr/>
        </p:nvSpPr>
        <p:spPr>
          <a:xfrm>
            <a:off x="547496" y="3944456"/>
            <a:ext cx="10223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 b="1">
                <a:latin typeface="Georgia"/>
                <a:cs typeface="Georgia"/>
              </a:rPr>
              <a:t>b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1367" name="object 1367" descr=""/>
          <p:cNvSpPr txBox="1"/>
          <p:nvPr/>
        </p:nvSpPr>
        <p:spPr>
          <a:xfrm>
            <a:off x="6207748" y="6209501"/>
            <a:ext cx="144145" cy="1657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-290">
                <a:latin typeface="Lucida Sans"/>
                <a:cs typeface="Lucida Sans"/>
              </a:rPr>
              <a:t>•••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1368" name="object 1368" descr=""/>
          <p:cNvSpPr txBox="1"/>
          <p:nvPr/>
        </p:nvSpPr>
        <p:spPr>
          <a:xfrm>
            <a:off x="2046253" y="5281790"/>
            <a:ext cx="236220" cy="48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" spc="20">
                <a:latin typeface="Lucida Sans"/>
                <a:cs typeface="Lucida Sans"/>
              </a:rPr>
              <a:t>Recycling</a:t>
            </a:r>
            <a:r>
              <a:rPr dirty="0" sz="150" spc="-5">
                <a:latin typeface="Lucida Sans"/>
                <a:cs typeface="Lucida Sans"/>
              </a:rPr>
              <a:t> </a:t>
            </a:r>
            <a:r>
              <a:rPr dirty="0" sz="150" spc="10">
                <a:latin typeface="Lucida Sans"/>
                <a:cs typeface="Lucida Sans"/>
              </a:rPr>
              <a:t>(3</a:t>
            </a:r>
            <a:r>
              <a:rPr dirty="0" sz="150">
                <a:latin typeface="Lucida Sans"/>
                <a:cs typeface="Lucida Sans"/>
              </a:rPr>
              <a:t> </a:t>
            </a:r>
            <a:r>
              <a:rPr dirty="0" sz="150" spc="-10">
                <a:latin typeface="Lucida Sans"/>
                <a:cs typeface="Lucida Sans"/>
              </a:rPr>
              <a:t>times)</a:t>
            </a:r>
            <a:endParaRPr sz="150">
              <a:latin typeface="Lucida Sans"/>
              <a:cs typeface="Lucida Sans"/>
            </a:endParaRPr>
          </a:p>
        </p:txBody>
      </p:sp>
      <p:sp>
        <p:nvSpPr>
          <p:cNvPr id="1369" name="object 1369" descr=""/>
          <p:cNvSpPr txBox="1"/>
          <p:nvPr/>
        </p:nvSpPr>
        <p:spPr>
          <a:xfrm>
            <a:off x="2468566" y="5314124"/>
            <a:ext cx="213360" cy="60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10">
                <a:latin typeface="Lucida Sans"/>
                <a:cs typeface="Lucida Sans"/>
              </a:rPr>
              <a:t>AlphaFold2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370" name="object 1370" descr=""/>
          <p:cNvGrpSpPr/>
          <p:nvPr/>
        </p:nvGrpSpPr>
        <p:grpSpPr>
          <a:xfrm>
            <a:off x="3213379" y="5307359"/>
            <a:ext cx="267970" cy="74295"/>
            <a:chOff x="3213379" y="5307359"/>
            <a:chExt cx="267970" cy="74295"/>
          </a:xfrm>
        </p:grpSpPr>
        <p:sp>
          <p:nvSpPr>
            <p:cNvPr id="1371" name="object 1371" descr=""/>
            <p:cNvSpPr/>
            <p:nvPr/>
          </p:nvSpPr>
          <p:spPr>
            <a:xfrm>
              <a:off x="3215919" y="5341874"/>
              <a:ext cx="262890" cy="37465"/>
            </a:xfrm>
            <a:custGeom>
              <a:avLst/>
              <a:gdLst/>
              <a:ahLst/>
              <a:cxnLst/>
              <a:rect l="l" t="t" r="r" b="b"/>
              <a:pathLst>
                <a:path w="262889" h="37464">
                  <a:moveTo>
                    <a:pt x="0" y="37185"/>
                  </a:moveTo>
                  <a:lnTo>
                    <a:pt x="262356" y="37185"/>
                  </a:lnTo>
                  <a:lnTo>
                    <a:pt x="262356" y="0"/>
                  </a:lnTo>
                  <a:lnTo>
                    <a:pt x="0" y="0"/>
                  </a:lnTo>
                  <a:lnTo>
                    <a:pt x="0" y="37185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2" name="object 1372" descr=""/>
            <p:cNvSpPr/>
            <p:nvPr/>
          </p:nvSpPr>
          <p:spPr>
            <a:xfrm>
              <a:off x="3215919" y="5309899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3" name="object 1373" descr=""/>
          <p:cNvSpPr txBox="1"/>
          <p:nvPr/>
        </p:nvSpPr>
        <p:spPr>
          <a:xfrm>
            <a:off x="3273465" y="5296953"/>
            <a:ext cx="147320" cy="95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320" marR="5080" indent="-8255">
              <a:lnSpc>
                <a:spcPct val="113999"/>
              </a:lnSpc>
              <a:spcBef>
                <a:spcPts val="9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 spc="500">
                <a:latin typeface="Lucida Sans"/>
                <a:cs typeface="Lucida Sans"/>
              </a:rPr>
              <a:t> </a:t>
            </a: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5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374" name="object 1374" descr=""/>
          <p:cNvGrpSpPr/>
          <p:nvPr/>
        </p:nvGrpSpPr>
        <p:grpSpPr>
          <a:xfrm>
            <a:off x="3557561" y="5058426"/>
            <a:ext cx="267970" cy="74295"/>
            <a:chOff x="3557561" y="5058426"/>
            <a:chExt cx="267970" cy="74295"/>
          </a:xfrm>
        </p:grpSpPr>
        <p:sp>
          <p:nvSpPr>
            <p:cNvPr id="1375" name="object 1375" descr=""/>
            <p:cNvSpPr/>
            <p:nvPr/>
          </p:nvSpPr>
          <p:spPr>
            <a:xfrm>
              <a:off x="3741597" y="5060213"/>
              <a:ext cx="81280" cy="70485"/>
            </a:xfrm>
            <a:custGeom>
              <a:avLst/>
              <a:gdLst/>
              <a:ahLst/>
              <a:cxnLst/>
              <a:rect l="l" t="t" r="r" b="b"/>
              <a:pathLst>
                <a:path w="81279" h="70485">
                  <a:moveTo>
                    <a:pt x="0" y="69913"/>
                  </a:moveTo>
                  <a:lnTo>
                    <a:pt x="80860" y="69913"/>
                  </a:lnTo>
                  <a:lnTo>
                    <a:pt x="80860" y="0"/>
                  </a:lnTo>
                  <a:lnTo>
                    <a:pt x="0" y="0"/>
                  </a:lnTo>
                  <a:lnTo>
                    <a:pt x="0" y="69913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6" name="object 1376" descr=""/>
            <p:cNvSpPr/>
            <p:nvPr/>
          </p:nvSpPr>
          <p:spPr>
            <a:xfrm>
              <a:off x="3560101" y="5060966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7" name="object 1377" descr=""/>
          <p:cNvSpPr txBox="1"/>
          <p:nvPr/>
        </p:nvSpPr>
        <p:spPr>
          <a:xfrm>
            <a:off x="3717399" y="5048020"/>
            <a:ext cx="47625" cy="60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50">
                <a:latin typeface="Lucida Sans"/>
                <a:cs typeface="Lucida Sans"/>
              </a:rPr>
              <a:t>d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378" name="object 1378" descr=""/>
          <p:cNvGrpSpPr/>
          <p:nvPr/>
        </p:nvGrpSpPr>
        <p:grpSpPr>
          <a:xfrm>
            <a:off x="3557561" y="5141586"/>
            <a:ext cx="267970" cy="157480"/>
            <a:chOff x="3557561" y="5141586"/>
            <a:chExt cx="267970" cy="157480"/>
          </a:xfrm>
        </p:grpSpPr>
        <p:sp>
          <p:nvSpPr>
            <p:cNvPr id="1379" name="object 1379" descr=""/>
            <p:cNvSpPr/>
            <p:nvPr/>
          </p:nvSpPr>
          <p:spPr>
            <a:xfrm>
              <a:off x="3741597" y="5143360"/>
              <a:ext cx="81280" cy="70485"/>
            </a:xfrm>
            <a:custGeom>
              <a:avLst/>
              <a:gdLst/>
              <a:ahLst/>
              <a:cxnLst/>
              <a:rect l="l" t="t" r="r" b="b"/>
              <a:pathLst>
                <a:path w="81279" h="70485">
                  <a:moveTo>
                    <a:pt x="0" y="69926"/>
                  </a:moveTo>
                  <a:lnTo>
                    <a:pt x="80860" y="69926"/>
                  </a:lnTo>
                  <a:lnTo>
                    <a:pt x="80860" y="0"/>
                  </a:lnTo>
                  <a:lnTo>
                    <a:pt x="0" y="0"/>
                  </a:lnTo>
                  <a:lnTo>
                    <a:pt x="0" y="69926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0" name="object 1380" descr=""/>
            <p:cNvSpPr/>
            <p:nvPr/>
          </p:nvSpPr>
          <p:spPr>
            <a:xfrm>
              <a:off x="3560101" y="5144126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1" name="object 1381" descr=""/>
            <p:cNvSpPr/>
            <p:nvPr/>
          </p:nvSpPr>
          <p:spPr>
            <a:xfrm>
              <a:off x="3741597" y="5226456"/>
              <a:ext cx="81280" cy="70485"/>
            </a:xfrm>
            <a:custGeom>
              <a:avLst/>
              <a:gdLst/>
              <a:ahLst/>
              <a:cxnLst/>
              <a:rect l="l" t="t" r="r" b="b"/>
              <a:pathLst>
                <a:path w="81279" h="70485">
                  <a:moveTo>
                    <a:pt x="0" y="69926"/>
                  </a:moveTo>
                  <a:lnTo>
                    <a:pt x="80860" y="69926"/>
                  </a:lnTo>
                  <a:lnTo>
                    <a:pt x="80860" y="0"/>
                  </a:lnTo>
                  <a:lnTo>
                    <a:pt x="0" y="0"/>
                  </a:lnTo>
                  <a:lnTo>
                    <a:pt x="0" y="69926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2" name="object 1382" descr=""/>
            <p:cNvSpPr/>
            <p:nvPr/>
          </p:nvSpPr>
          <p:spPr>
            <a:xfrm>
              <a:off x="3560101" y="5227222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83" name="object 1383" descr=""/>
          <p:cNvSpPr txBox="1"/>
          <p:nvPr/>
        </p:nvSpPr>
        <p:spPr>
          <a:xfrm>
            <a:off x="3717399" y="5131170"/>
            <a:ext cx="47625" cy="1435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50">
                <a:latin typeface="Lucida Sans"/>
                <a:cs typeface="Lucida Sans"/>
              </a:rPr>
              <a:t>d</a:t>
            </a:r>
            <a:endParaRPr sz="2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</a:pPr>
            <a:r>
              <a:rPr dirty="0" sz="200" spc="-50">
                <a:latin typeface="Lucida Sans"/>
                <a:cs typeface="Lucida Sans"/>
              </a:rPr>
              <a:t>d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384" name="object 1384" descr=""/>
          <p:cNvSpPr txBox="1"/>
          <p:nvPr/>
        </p:nvSpPr>
        <p:spPr>
          <a:xfrm>
            <a:off x="1806112" y="5010399"/>
            <a:ext cx="1939289" cy="28892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2729">
              <a:lnSpc>
                <a:spcPts val="180"/>
              </a:lnSpc>
              <a:spcBef>
                <a:spcPts val="204"/>
              </a:spcBef>
              <a:tabLst>
                <a:tab pos="728980" algn="l"/>
              </a:tabLst>
            </a:pPr>
            <a:r>
              <a:rPr dirty="0" baseline="18518" sz="225" spc="15">
                <a:latin typeface="Lucida Sans"/>
                <a:cs typeface="Lucida Sans"/>
              </a:rPr>
              <a:t>48 Evo</a:t>
            </a:r>
            <a:r>
              <a:rPr dirty="0" baseline="18518" sz="225" spc="22">
                <a:latin typeface="Lucida Sans"/>
                <a:cs typeface="Lucida Sans"/>
              </a:rPr>
              <a:t> </a:t>
            </a:r>
            <a:r>
              <a:rPr dirty="0" baseline="18518" sz="225" spc="-15">
                <a:latin typeface="Lucida Sans"/>
                <a:cs typeface="Lucida Sans"/>
              </a:rPr>
              <a:t>blocks</a:t>
            </a:r>
            <a:r>
              <a:rPr dirty="0" baseline="18518" sz="225">
                <a:latin typeface="Lucida Sans"/>
                <a:cs typeface="Lucida Sans"/>
              </a:rPr>
              <a:t>	</a:t>
            </a:r>
            <a:r>
              <a:rPr dirty="0" sz="150">
                <a:latin typeface="Lucida Sans"/>
                <a:cs typeface="Lucida Sans"/>
              </a:rPr>
              <a:t>8</a:t>
            </a:r>
            <a:r>
              <a:rPr dirty="0" sz="150" spc="30">
                <a:latin typeface="Lucida Sans"/>
                <a:cs typeface="Lucida Sans"/>
              </a:rPr>
              <a:t> </a:t>
            </a:r>
            <a:r>
              <a:rPr dirty="0" sz="150">
                <a:latin typeface="Lucida Sans"/>
                <a:cs typeface="Lucida Sans"/>
              </a:rPr>
              <a:t>blocks</a:t>
            </a:r>
            <a:r>
              <a:rPr dirty="0" sz="150" spc="434">
                <a:latin typeface="Lucida Sans"/>
                <a:cs typeface="Lucida Sans"/>
              </a:rPr>
              <a:t>   </a:t>
            </a:r>
            <a:r>
              <a:rPr dirty="0" baseline="-27777" sz="300">
                <a:latin typeface="Lucida Sans"/>
                <a:cs typeface="Lucida Sans"/>
              </a:rPr>
              <a:t>pr</a:t>
            </a:r>
            <a:r>
              <a:rPr dirty="0" baseline="41666" sz="300">
                <a:latin typeface="Lucida Sans"/>
                <a:cs typeface="Lucida Sans"/>
              </a:rPr>
              <a:t>Ranking</a:t>
            </a:r>
            <a:r>
              <a:rPr dirty="0" baseline="41666" sz="300" spc="97">
                <a:latin typeface="Lucida Sans"/>
                <a:cs typeface="Lucida Sans"/>
              </a:rPr>
              <a:t> </a:t>
            </a:r>
            <a:r>
              <a:rPr dirty="0" baseline="41666" sz="300">
                <a:latin typeface="Lucida Sans"/>
                <a:cs typeface="Lucida Sans"/>
              </a:rPr>
              <a:t>MSAs</a:t>
            </a:r>
            <a:r>
              <a:rPr dirty="0" baseline="41666" sz="300" spc="89">
                <a:latin typeface="Lucida Sans"/>
                <a:cs typeface="Lucida Sans"/>
              </a:rPr>
              <a:t> </a:t>
            </a:r>
            <a:r>
              <a:rPr dirty="0" baseline="41666" sz="300">
                <a:latin typeface="Lucida Sans"/>
                <a:cs typeface="Lucida Sans"/>
              </a:rPr>
              <a:t>by</a:t>
            </a:r>
            <a:r>
              <a:rPr dirty="0" baseline="41666" sz="300" spc="82">
                <a:latin typeface="Lucida Sans"/>
                <a:cs typeface="Lucida Sans"/>
              </a:rPr>
              <a:t> </a:t>
            </a:r>
            <a:r>
              <a:rPr dirty="0" baseline="41666" sz="300">
                <a:latin typeface="Lucida Sans"/>
                <a:cs typeface="Lucida Sans"/>
              </a:rPr>
              <a:t>the</a:t>
            </a:r>
            <a:r>
              <a:rPr dirty="0" baseline="41666" sz="300" spc="217">
                <a:latin typeface="Lucida Sans"/>
                <a:cs typeface="Lucida Sans"/>
              </a:rPr>
              <a:t> </a:t>
            </a:r>
            <a:r>
              <a:rPr dirty="0" baseline="-27777" sz="300" spc="-75">
                <a:latin typeface="Lucida Sans"/>
                <a:cs typeface="Lucida Sans"/>
              </a:rPr>
              <a:t>T</a:t>
            </a:r>
            <a:endParaRPr baseline="-27777" sz="300">
              <a:latin typeface="Lucida Sans"/>
              <a:cs typeface="Lucida Sans"/>
            </a:endParaRPr>
          </a:p>
          <a:p>
            <a:pPr marL="963930">
              <a:lnSpc>
                <a:spcPts val="180"/>
              </a:lnSpc>
            </a:pPr>
            <a:r>
              <a:rPr dirty="0" sz="200" spc="30">
                <a:latin typeface="Lucida Sans"/>
                <a:cs typeface="Lucida Sans"/>
              </a:rPr>
              <a:t>edicted</a:t>
            </a:r>
            <a:r>
              <a:rPr dirty="0" sz="200" spc="65">
                <a:latin typeface="Lucida Sans"/>
                <a:cs typeface="Lucida Sans"/>
              </a:rPr>
              <a:t> </a:t>
            </a:r>
            <a:r>
              <a:rPr dirty="0" sz="200" spc="30">
                <a:latin typeface="Lucida Sans"/>
                <a:cs typeface="Lucida Sans"/>
              </a:rPr>
              <a:t>models’</a:t>
            </a:r>
            <a:r>
              <a:rPr dirty="0" sz="200" spc="65">
                <a:latin typeface="Lucida Sans"/>
                <a:cs typeface="Lucida Sans"/>
              </a:rPr>
              <a:t> </a:t>
            </a:r>
            <a:r>
              <a:rPr dirty="0" sz="200" spc="-20">
                <a:latin typeface="Lucida Sans"/>
                <a:cs typeface="Lucida Sans"/>
              </a:rPr>
              <a:t>pLDD</a:t>
            </a:r>
            <a:endParaRPr sz="200">
              <a:latin typeface="Lucida Sans"/>
              <a:cs typeface="Lucida Sans"/>
            </a:endParaRPr>
          </a:p>
          <a:p>
            <a:pPr algn="r" marR="6985">
              <a:lnSpc>
                <a:spcPts val="140"/>
              </a:lnSpc>
              <a:spcBef>
                <a:spcPts val="65"/>
              </a:spcBef>
              <a:tabLst>
                <a:tab pos="457834" algn="l"/>
                <a:tab pos="1031240" algn="l"/>
                <a:tab pos="1425575" algn="l"/>
                <a:tab pos="1770380" algn="l"/>
              </a:tabLst>
            </a:pPr>
            <a:r>
              <a:rPr dirty="0" sz="100" spc="-20">
                <a:latin typeface="Lucida Sans"/>
                <a:cs typeface="Lucida Sans"/>
              </a:rPr>
              <a:t>pair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sz="100" spc="-20">
                <a:latin typeface="Lucida Sans"/>
                <a:cs typeface="Lucida Sans"/>
              </a:rPr>
              <a:t>pair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baseline="13888" sz="300" spc="-15">
                <a:latin typeface="Lucida Sans"/>
                <a:cs typeface="Lucida Sans"/>
              </a:rPr>
              <a:t>scores</a:t>
            </a:r>
            <a:r>
              <a:rPr dirty="0" baseline="13888" sz="300">
                <a:latin typeface="Lucida Sans"/>
                <a:cs typeface="Lucida Sans"/>
              </a:rPr>
              <a:t>	</a:t>
            </a:r>
            <a:r>
              <a:rPr dirty="0" baseline="55555" sz="300" spc="-15">
                <a:latin typeface="Lucida Sans"/>
                <a:cs typeface="Lucida Sans"/>
              </a:rPr>
              <a:t>Ranked</a:t>
            </a:r>
            <a:r>
              <a:rPr dirty="0" baseline="55555" sz="300">
                <a:latin typeface="Lucida Sans"/>
                <a:cs typeface="Lucida Sans"/>
              </a:rPr>
              <a:t>	</a:t>
            </a:r>
            <a:r>
              <a:rPr dirty="0" baseline="55555" sz="300" spc="-15">
                <a:latin typeface="Lucida Sans"/>
                <a:cs typeface="Lucida Sans"/>
              </a:rPr>
              <a:t>Ranke</a:t>
            </a:r>
            <a:endParaRPr baseline="55555" sz="300">
              <a:latin typeface="Lucida Sans"/>
              <a:cs typeface="Lucida Sans"/>
            </a:endParaRPr>
          </a:p>
          <a:p>
            <a:pPr>
              <a:lnSpc>
                <a:spcPts val="260"/>
              </a:lnSpc>
              <a:tabLst>
                <a:tab pos="306705" algn="l"/>
                <a:tab pos="758190" algn="l"/>
                <a:tab pos="1487805" algn="l"/>
                <a:tab pos="1833880" algn="l"/>
              </a:tabLst>
            </a:pPr>
            <a:r>
              <a:rPr dirty="0" sz="100" spc="-10">
                <a:latin typeface="Lucida Sans"/>
                <a:cs typeface="Lucida Sans"/>
              </a:rPr>
              <a:t>representation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baseline="-37037" sz="450">
                <a:latin typeface="Lucida Sans"/>
                <a:cs typeface="Lucida Sans"/>
              </a:rPr>
              <a:t>...</a:t>
            </a:r>
            <a:r>
              <a:rPr dirty="0" baseline="-37037" sz="450" spc="547">
                <a:latin typeface="Lucida Sans"/>
                <a:cs typeface="Lucida Sans"/>
              </a:rPr>
              <a:t>  </a:t>
            </a:r>
            <a:r>
              <a:rPr dirty="0" sz="100" spc="-10">
                <a:latin typeface="Lucida Sans"/>
                <a:cs typeface="Lucida Sans"/>
              </a:rPr>
              <a:t>representation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baseline="-37037" sz="450" spc="-37">
                <a:latin typeface="Lucida Sans"/>
                <a:cs typeface="Lucida Sans"/>
              </a:rPr>
              <a:t>...</a:t>
            </a:r>
            <a:r>
              <a:rPr dirty="0" baseline="-37037" sz="450">
                <a:latin typeface="Lucida Sans"/>
                <a:cs typeface="Lucida Sans"/>
              </a:rPr>
              <a:t>	</a:t>
            </a:r>
            <a:r>
              <a:rPr dirty="0" baseline="13888" sz="300">
                <a:latin typeface="Lucida Sans"/>
                <a:cs typeface="Lucida Sans"/>
              </a:rPr>
              <a:t>MSA-</a:t>
            </a:r>
            <a:r>
              <a:rPr dirty="0" baseline="13888" sz="300" spc="-75">
                <a:latin typeface="Lucida Sans"/>
                <a:cs typeface="Lucida Sans"/>
              </a:rPr>
              <a:t>2</a:t>
            </a:r>
            <a:r>
              <a:rPr dirty="0" baseline="13888" sz="300">
                <a:latin typeface="Lucida Sans"/>
                <a:cs typeface="Lucida Sans"/>
              </a:rPr>
              <a:t>	MSA-</a:t>
            </a:r>
            <a:r>
              <a:rPr dirty="0" baseline="13888" sz="300" spc="-75">
                <a:latin typeface="Lucida Sans"/>
                <a:cs typeface="Lucida Sans"/>
              </a:rPr>
              <a:t>7</a:t>
            </a:r>
            <a:endParaRPr baseline="13888" sz="300">
              <a:latin typeface="Lucida Sans"/>
              <a:cs typeface="Lucida Sans"/>
            </a:endParaRPr>
          </a:p>
          <a:p>
            <a:pPr algn="r" marR="6985">
              <a:lnSpc>
                <a:spcPct val="100000"/>
              </a:lnSpc>
              <a:spcBef>
                <a:spcPts val="55"/>
              </a:spcBef>
              <a:tabLst>
                <a:tab pos="344170" algn="l"/>
              </a:tabLst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>
                <a:latin typeface="Lucida Sans"/>
                <a:cs typeface="Lucida Sans"/>
              </a:rPr>
              <a:t>	</a:t>
            </a:r>
            <a:r>
              <a:rPr dirty="0" sz="200" spc="-10">
                <a:latin typeface="Lucida Sans"/>
                <a:cs typeface="Lucida Sans"/>
              </a:rPr>
              <a:t>Ranke</a:t>
            </a:r>
            <a:endParaRPr sz="200">
              <a:latin typeface="Lucida Sans"/>
              <a:cs typeface="Lucida Sans"/>
            </a:endParaRPr>
          </a:p>
          <a:p>
            <a:pPr algn="r">
              <a:lnSpc>
                <a:spcPct val="100000"/>
              </a:lnSpc>
              <a:spcBef>
                <a:spcPts val="35"/>
              </a:spcBef>
              <a:tabLst>
                <a:tab pos="343535" algn="l"/>
              </a:tabLst>
            </a:pP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3</a:t>
            </a:r>
            <a:r>
              <a:rPr dirty="0" sz="200">
                <a:latin typeface="Lucida Sans"/>
                <a:cs typeface="Lucida Sans"/>
              </a:rPr>
              <a:t>	MSA-</a:t>
            </a:r>
            <a:r>
              <a:rPr dirty="0" sz="200" spc="-50">
                <a:latin typeface="Lucida Sans"/>
                <a:cs typeface="Lucida Sans"/>
              </a:rPr>
              <a:t>8</a:t>
            </a:r>
            <a:endParaRPr sz="200">
              <a:latin typeface="Lucida Sans"/>
              <a:cs typeface="Lucida Sans"/>
            </a:endParaRPr>
          </a:p>
          <a:p>
            <a:pPr marL="58419">
              <a:lnSpc>
                <a:spcPts val="45"/>
              </a:lnSpc>
              <a:spcBef>
                <a:spcPts val="15"/>
              </a:spcBef>
              <a:tabLst>
                <a:tab pos="516255" algn="l"/>
              </a:tabLst>
            </a:pPr>
            <a:r>
              <a:rPr dirty="0" sz="100" spc="-25">
                <a:latin typeface="Lucida Sans"/>
                <a:cs typeface="Lucida Sans"/>
              </a:rPr>
              <a:t>MSA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sz="100" spc="-25">
                <a:latin typeface="Lucida Sans"/>
                <a:cs typeface="Lucida Sans"/>
              </a:rPr>
              <a:t>MSA</a:t>
            </a:r>
            <a:endParaRPr sz="100">
              <a:latin typeface="Lucida Sans"/>
              <a:cs typeface="Lucida Sans"/>
            </a:endParaRPr>
          </a:p>
          <a:p>
            <a:pPr algn="r" marR="6985">
              <a:lnSpc>
                <a:spcPts val="155"/>
              </a:lnSpc>
              <a:tabLst>
                <a:tab pos="464820" algn="l"/>
                <a:tab pos="1213485" algn="l"/>
                <a:tab pos="1558290" algn="l"/>
              </a:tabLst>
            </a:pPr>
            <a:r>
              <a:rPr dirty="0" sz="150" spc="-10">
                <a:latin typeface="Lucida Sans"/>
                <a:cs typeface="Lucida Sans"/>
              </a:rPr>
              <a:t>AlphaFold2</a:t>
            </a:r>
            <a:r>
              <a:rPr dirty="0" sz="150">
                <a:latin typeface="Lucida Sans"/>
                <a:cs typeface="Lucida Sans"/>
              </a:rPr>
              <a:t>	</a:t>
            </a:r>
            <a:r>
              <a:rPr dirty="0" baseline="18518" sz="225">
                <a:latin typeface="Lucida Sans"/>
                <a:cs typeface="Lucida Sans"/>
              </a:rPr>
              <a:t>Structure</a:t>
            </a:r>
            <a:r>
              <a:rPr dirty="0" baseline="18518" sz="225" spc="525">
                <a:latin typeface="Lucida Sans"/>
                <a:cs typeface="Lucida Sans"/>
              </a:rPr>
              <a:t>   </a:t>
            </a:r>
            <a:r>
              <a:rPr dirty="0" baseline="-31746" sz="525" spc="89">
                <a:solidFill>
                  <a:srgbClr val="D7242C"/>
                </a:solidFill>
                <a:latin typeface="Lucida Sans"/>
                <a:cs typeface="Lucida Sans"/>
              </a:rPr>
              <a:t>DeepMSA2</a:t>
            </a:r>
            <a:r>
              <a:rPr dirty="0" baseline="-31746" sz="525">
                <a:solidFill>
                  <a:srgbClr val="D7242C"/>
                </a:solidFill>
                <a:latin typeface="Lucida Sans"/>
                <a:cs typeface="Lucida Sans"/>
              </a:rPr>
              <a:t>	</a:t>
            </a: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>
                <a:latin typeface="Lucida Sans"/>
                <a:cs typeface="Lucida Sans"/>
              </a:rPr>
              <a:t>	</a:t>
            </a:r>
            <a:r>
              <a:rPr dirty="0" sz="200" spc="-20">
                <a:latin typeface="Lucida Sans"/>
                <a:cs typeface="Lucida Sans"/>
              </a:rPr>
              <a:t>Ranke</a:t>
            </a:r>
            <a:endParaRPr sz="200">
              <a:latin typeface="Lucida Sans"/>
              <a:cs typeface="Lucida Sans"/>
            </a:endParaRPr>
          </a:p>
          <a:p>
            <a:pPr marL="8255">
              <a:lnSpc>
                <a:spcPts val="55"/>
              </a:lnSpc>
              <a:tabLst>
                <a:tab pos="466725" algn="l"/>
              </a:tabLst>
            </a:pPr>
            <a:r>
              <a:rPr dirty="0" sz="100" spc="-10">
                <a:latin typeface="Lucida Sans"/>
                <a:cs typeface="Lucida Sans"/>
              </a:rPr>
              <a:t>representation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sz="100" spc="-10">
                <a:latin typeface="Lucida Sans"/>
                <a:cs typeface="Lucida Sans"/>
              </a:rPr>
              <a:t>representation</a:t>
            </a:r>
            <a:endParaRPr sz="100">
              <a:latin typeface="Lucida Sans"/>
              <a:cs typeface="Lucida Sans"/>
            </a:endParaRPr>
          </a:p>
          <a:p>
            <a:pPr algn="r">
              <a:lnSpc>
                <a:spcPct val="100000"/>
              </a:lnSpc>
              <a:spcBef>
                <a:spcPts val="25"/>
              </a:spcBef>
              <a:tabLst>
                <a:tab pos="467995" algn="l"/>
                <a:tab pos="1214755" algn="l"/>
                <a:tab pos="1559560" algn="l"/>
              </a:tabLst>
            </a:pPr>
            <a:r>
              <a:rPr dirty="0" sz="150" spc="-10">
                <a:latin typeface="Lucida Sans"/>
                <a:cs typeface="Lucida Sans"/>
              </a:rPr>
              <a:t>Evoformer</a:t>
            </a:r>
            <a:r>
              <a:rPr dirty="0" sz="150">
                <a:latin typeface="Lucida Sans"/>
                <a:cs typeface="Lucida Sans"/>
              </a:rPr>
              <a:t>	</a:t>
            </a:r>
            <a:r>
              <a:rPr dirty="0" sz="150" spc="-10">
                <a:latin typeface="Lucida Sans"/>
                <a:cs typeface="Lucida Sans"/>
              </a:rPr>
              <a:t>module</a:t>
            </a:r>
            <a:r>
              <a:rPr dirty="0" sz="150">
                <a:latin typeface="Lucida Sans"/>
                <a:cs typeface="Lucida Sans"/>
              </a:rPr>
              <a:t>	</a:t>
            </a:r>
            <a:r>
              <a:rPr dirty="0" baseline="-27777" sz="300">
                <a:latin typeface="Lucida Sans"/>
                <a:cs typeface="Lucida Sans"/>
              </a:rPr>
              <a:t>MSA-</a:t>
            </a:r>
            <a:r>
              <a:rPr dirty="0" baseline="-27777" sz="300" spc="-75">
                <a:latin typeface="Lucida Sans"/>
                <a:cs typeface="Lucida Sans"/>
              </a:rPr>
              <a:t>4</a:t>
            </a:r>
            <a:r>
              <a:rPr dirty="0" baseline="-27777" sz="300">
                <a:latin typeface="Lucida Sans"/>
                <a:cs typeface="Lucida Sans"/>
              </a:rPr>
              <a:t>	MSA-</a:t>
            </a:r>
            <a:r>
              <a:rPr dirty="0" baseline="-27777" sz="300" spc="-75">
                <a:latin typeface="Lucida Sans"/>
                <a:cs typeface="Lucida Sans"/>
              </a:rPr>
              <a:t>9</a:t>
            </a:r>
            <a:endParaRPr baseline="-27777" sz="300">
              <a:latin typeface="Lucida Sans"/>
              <a:cs typeface="Lucida Sans"/>
            </a:endParaRPr>
          </a:p>
        </p:txBody>
      </p:sp>
      <p:grpSp>
        <p:nvGrpSpPr>
          <p:cNvPr id="1385" name="object 1385" descr=""/>
          <p:cNvGrpSpPr/>
          <p:nvPr/>
        </p:nvGrpSpPr>
        <p:grpSpPr>
          <a:xfrm>
            <a:off x="3558019" y="5306432"/>
            <a:ext cx="267970" cy="74295"/>
            <a:chOff x="3558019" y="5306432"/>
            <a:chExt cx="267970" cy="74295"/>
          </a:xfrm>
        </p:grpSpPr>
        <p:sp>
          <p:nvSpPr>
            <p:cNvPr id="1386" name="object 1386" descr=""/>
            <p:cNvSpPr/>
            <p:nvPr/>
          </p:nvSpPr>
          <p:spPr>
            <a:xfrm>
              <a:off x="3560559" y="5308206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7" name="object 1387" descr=""/>
            <p:cNvSpPr/>
            <p:nvPr/>
          </p:nvSpPr>
          <p:spPr>
            <a:xfrm>
              <a:off x="3560559" y="5308972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88" name="object 1388" descr=""/>
          <p:cNvSpPr txBox="1"/>
          <p:nvPr/>
        </p:nvSpPr>
        <p:spPr>
          <a:xfrm>
            <a:off x="3617444" y="5296029"/>
            <a:ext cx="149225" cy="95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35">
              <a:lnSpc>
                <a:spcPct val="113999"/>
              </a:lnSpc>
              <a:spcBef>
                <a:spcPts val="9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 spc="500">
                <a:latin typeface="Lucida Sans"/>
                <a:cs typeface="Lucida Sans"/>
              </a:rPr>
              <a:t> </a:t>
            </a: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25">
                <a:latin typeface="Lucida Sans"/>
                <a:cs typeface="Lucida Sans"/>
              </a:rPr>
              <a:t>10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389" name="object 1389" descr=""/>
          <p:cNvSpPr txBox="1"/>
          <p:nvPr/>
        </p:nvSpPr>
        <p:spPr>
          <a:xfrm>
            <a:off x="1542753" y="4999851"/>
            <a:ext cx="59055" cy="237490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dirty="0" sz="300" spc="-25">
                <a:latin typeface="Lucida Sans"/>
                <a:cs typeface="Lucida Sans"/>
              </a:rPr>
              <a:t>MSA</a:t>
            </a:r>
            <a:r>
              <a:rPr dirty="0" sz="300">
                <a:latin typeface="Lucida Sans"/>
                <a:cs typeface="Lucida Sans"/>
              </a:rPr>
              <a:t> </a:t>
            </a:r>
            <a:r>
              <a:rPr dirty="0" sz="300" spc="-20">
                <a:latin typeface="Lucida Sans"/>
                <a:cs typeface="Lucida Sans"/>
              </a:rPr>
              <a:t>selection</a:t>
            </a:r>
            <a:endParaRPr sz="300">
              <a:latin typeface="Lucida Sans"/>
              <a:cs typeface="Lucida Sans"/>
            </a:endParaRPr>
          </a:p>
        </p:txBody>
      </p:sp>
      <p:grpSp>
        <p:nvGrpSpPr>
          <p:cNvPr id="1390" name="object 1390" descr=""/>
          <p:cNvGrpSpPr/>
          <p:nvPr/>
        </p:nvGrpSpPr>
        <p:grpSpPr>
          <a:xfrm>
            <a:off x="1624558" y="4267301"/>
            <a:ext cx="2329180" cy="783590"/>
            <a:chOff x="1624558" y="4267301"/>
            <a:chExt cx="2329180" cy="783590"/>
          </a:xfrm>
        </p:grpSpPr>
        <p:pic>
          <p:nvPicPr>
            <p:cNvPr id="1391" name="object 139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24558" y="4267301"/>
              <a:ext cx="2325611" cy="725411"/>
            </a:xfrm>
            <a:prstGeom prst="rect">
              <a:avLst/>
            </a:prstGeom>
          </p:spPr>
        </p:pic>
        <p:sp>
          <p:nvSpPr>
            <p:cNvPr id="1392" name="object 1392" descr=""/>
            <p:cNvSpPr/>
            <p:nvPr/>
          </p:nvSpPr>
          <p:spPr>
            <a:xfrm>
              <a:off x="1691502" y="4966964"/>
              <a:ext cx="2258060" cy="0"/>
            </a:xfrm>
            <a:custGeom>
              <a:avLst/>
              <a:gdLst/>
              <a:ahLst/>
              <a:cxnLst/>
              <a:rect l="l" t="t" r="r" b="b"/>
              <a:pathLst>
                <a:path w="2258060" h="0">
                  <a:moveTo>
                    <a:pt x="2257805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3" name="object 1393" descr=""/>
            <p:cNvSpPr/>
            <p:nvPr/>
          </p:nvSpPr>
          <p:spPr>
            <a:xfrm>
              <a:off x="1691502" y="4966961"/>
              <a:ext cx="2258060" cy="0"/>
            </a:xfrm>
            <a:custGeom>
              <a:avLst/>
              <a:gdLst/>
              <a:ahLst/>
              <a:cxnLst/>
              <a:rect l="l" t="t" r="r" b="b"/>
              <a:pathLst>
                <a:path w="2258060" h="0">
                  <a:moveTo>
                    <a:pt x="0" y="0"/>
                  </a:moveTo>
                  <a:lnTo>
                    <a:pt x="2257805" y="0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4" name="object 1394" descr=""/>
            <p:cNvSpPr/>
            <p:nvPr/>
          </p:nvSpPr>
          <p:spPr>
            <a:xfrm>
              <a:off x="3741597" y="4978387"/>
              <a:ext cx="81915" cy="70485"/>
            </a:xfrm>
            <a:custGeom>
              <a:avLst/>
              <a:gdLst/>
              <a:ahLst/>
              <a:cxnLst/>
              <a:rect l="l" t="t" r="r" b="b"/>
              <a:pathLst>
                <a:path w="81914" h="70485">
                  <a:moveTo>
                    <a:pt x="0" y="69913"/>
                  </a:moveTo>
                  <a:lnTo>
                    <a:pt x="81318" y="69913"/>
                  </a:lnTo>
                  <a:lnTo>
                    <a:pt x="81318" y="0"/>
                  </a:lnTo>
                  <a:lnTo>
                    <a:pt x="0" y="0"/>
                  </a:lnTo>
                  <a:lnTo>
                    <a:pt x="0" y="69913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5" name="object 1395" descr=""/>
            <p:cNvSpPr/>
            <p:nvPr/>
          </p:nvSpPr>
          <p:spPr>
            <a:xfrm>
              <a:off x="3560559" y="4979140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6" name="object 1396" descr=""/>
          <p:cNvSpPr txBox="1"/>
          <p:nvPr/>
        </p:nvSpPr>
        <p:spPr>
          <a:xfrm>
            <a:off x="3717857" y="4966189"/>
            <a:ext cx="47625" cy="60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50">
                <a:latin typeface="Lucida Sans"/>
                <a:cs typeface="Lucida Sans"/>
              </a:rPr>
              <a:t>d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397" name="object 1397" descr=""/>
          <p:cNvSpPr txBox="1"/>
          <p:nvPr/>
        </p:nvSpPr>
        <p:spPr>
          <a:xfrm>
            <a:off x="3286165" y="4975616"/>
            <a:ext cx="459740" cy="7556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  <a:tabLst>
                <a:tab pos="344170" algn="l"/>
              </a:tabLst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>
                <a:latin typeface="Lucida Sans"/>
                <a:cs typeface="Lucida Sans"/>
              </a:rPr>
              <a:t>	</a:t>
            </a:r>
            <a:r>
              <a:rPr dirty="0" sz="200" spc="-10">
                <a:latin typeface="Lucida Sans"/>
                <a:cs typeface="Lucida Sans"/>
              </a:rPr>
              <a:t>Ranke</a:t>
            </a:r>
            <a:endParaRPr sz="200">
              <a:latin typeface="Lucida Sans"/>
              <a:cs typeface="Lucida Sans"/>
            </a:endParaRPr>
          </a:p>
          <a:p>
            <a:pPr marL="10795">
              <a:lnSpc>
                <a:spcPct val="100000"/>
              </a:lnSpc>
              <a:spcBef>
                <a:spcPts val="35"/>
              </a:spcBef>
              <a:tabLst>
                <a:tab pos="351155" algn="l"/>
              </a:tabLst>
            </a:pP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1</a:t>
            </a:r>
            <a:r>
              <a:rPr dirty="0" sz="200">
                <a:latin typeface="Lucida Sans"/>
                <a:cs typeface="Lucida Sans"/>
              </a:rPr>
              <a:t>	MSA-6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398" name="object 1398" descr=""/>
          <p:cNvGrpSpPr/>
          <p:nvPr/>
        </p:nvGrpSpPr>
        <p:grpSpPr>
          <a:xfrm>
            <a:off x="1018909" y="4097096"/>
            <a:ext cx="2819400" cy="1344295"/>
            <a:chOff x="1018909" y="4097096"/>
            <a:chExt cx="2819400" cy="1344295"/>
          </a:xfrm>
        </p:grpSpPr>
        <p:pic>
          <p:nvPicPr>
            <p:cNvPr id="1399" name="object 139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19493" y="4142816"/>
              <a:ext cx="2718815" cy="1298435"/>
            </a:xfrm>
            <a:prstGeom prst="rect">
              <a:avLst/>
            </a:prstGeom>
          </p:spPr>
        </p:pic>
        <p:sp>
          <p:nvSpPr>
            <p:cNvPr id="1400" name="object 1400" descr=""/>
            <p:cNvSpPr/>
            <p:nvPr/>
          </p:nvSpPr>
          <p:spPr>
            <a:xfrm>
              <a:off x="1155077" y="4180802"/>
              <a:ext cx="2586990" cy="1161415"/>
            </a:xfrm>
            <a:custGeom>
              <a:avLst/>
              <a:gdLst/>
              <a:ahLst/>
              <a:cxnLst/>
              <a:rect l="l" t="t" r="r" b="b"/>
              <a:pathLst>
                <a:path w="2586990" h="1161414">
                  <a:moveTo>
                    <a:pt x="2586520" y="0"/>
                  </a:moveTo>
                  <a:lnTo>
                    <a:pt x="0" y="0"/>
                  </a:lnTo>
                  <a:lnTo>
                    <a:pt x="0" y="1161072"/>
                  </a:lnTo>
                  <a:lnTo>
                    <a:pt x="2586520" y="1161072"/>
                  </a:lnTo>
                  <a:lnTo>
                    <a:pt x="2586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1" name="object 1401" descr=""/>
            <p:cNvSpPr/>
            <p:nvPr/>
          </p:nvSpPr>
          <p:spPr>
            <a:xfrm>
              <a:off x="3716262" y="531654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336" y="0"/>
                  </a:moveTo>
                  <a:lnTo>
                    <a:pt x="25336" y="25336"/>
                  </a:lnTo>
                  <a:lnTo>
                    <a:pt x="0" y="25336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2" name="object 1402" descr=""/>
            <p:cNvSpPr/>
            <p:nvPr/>
          </p:nvSpPr>
          <p:spPr>
            <a:xfrm>
              <a:off x="1205273" y="5341878"/>
              <a:ext cx="2461895" cy="0"/>
            </a:xfrm>
            <a:custGeom>
              <a:avLst/>
              <a:gdLst/>
              <a:ahLst/>
              <a:cxnLst/>
              <a:rect l="l" t="t" r="r" b="b"/>
              <a:pathLst>
                <a:path w="2461895" h="0">
                  <a:moveTo>
                    <a:pt x="2461272" y="0"/>
                  </a:moveTo>
                  <a:lnTo>
                    <a:pt x="0" y="0"/>
                  </a:lnTo>
                </a:path>
              </a:pathLst>
            </a:custGeom>
            <a:ln w="101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3" name="object 1403" descr=""/>
            <p:cNvSpPr/>
            <p:nvPr/>
          </p:nvSpPr>
          <p:spPr>
            <a:xfrm>
              <a:off x="1155076" y="531654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336" y="25336"/>
                  </a:moveTo>
                  <a:lnTo>
                    <a:pt x="0" y="25336"/>
                  </a:lnTo>
                  <a:lnTo>
                    <a:pt x="0" y="0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4" name="object 1404" descr=""/>
            <p:cNvSpPr/>
            <p:nvPr/>
          </p:nvSpPr>
          <p:spPr>
            <a:xfrm>
              <a:off x="1230134" y="4180808"/>
              <a:ext cx="2461895" cy="0"/>
            </a:xfrm>
            <a:custGeom>
              <a:avLst/>
              <a:gdLst/>
              <a:ahLst/>
              <a:cxnLst/>
              <a:rect l="l" t="t" r="r" b="b"/>
              <a:pathLst>
                <a:path w="2461895" h="0">
                  <a:moveTo>
                    <a:pt x="0" y="0"/>
                  </a:moveTo>
                  <a:lnTo>
                    <a:pt x="2461272" y="0"/>
                  </a:lnTo>
                </a:path>
              </a:pathLst>
            </a:custGeom>
            <a:ln w="101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5" name="object 1405" descr=""/>
            <p:cNvSpPr/>
            <p:nvPr/>
          </p:nvSpPr>
          <p:spPr>
            <a:xfrm>
              <a:off x="3716268" y="418080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0" y="0"/>
                  </a:moveTo>
                  <a:lnTo>
                    <a:pt x="25336" y="0"/>
                  </a:lnTo>
                  <a:lnTo>
                    <a:pt x="25336" y="25336"/>
                  </a:lnTo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6" name="object 1406" descr=""/>
            <p:cNvSpPr/>
            <p:nvPr/>
          </p:nvSpPr>
          <p:spPr>
            <a:xfrm>
              <a:off x="3741599" y="4259015"/>
              <a:ext cx="0" cy="1031240"/>
            </a:xfrm>
            <a:custGeom>
              <a:avLst/>
              <a:gdLst/>
              <a:ahLst/>
              <a:cxnLst/>
              <a:rect l="l" t="t" r="r" b="b"/>
              <a:pathLst>
                <a:path w="0" h="1031239">
                  <a:moveTo>
                    <a:pt x="0" y="0"/>
                  </a:moveTo>
                  <a:lnTo>
                    <a:pt x="0" y="1031100"/>
                  </a:lnTo>
                </a:path>
              </a:pathLst>
            </a:custGeom>
            <a:ln w="101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07" name="object 140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8909" y="4097096"/>
              <a:ext cx="2609087" cy="1298435"/>
            </a:xfrm>
            <a:prstGeom prst="rect">
              <a:avLst/>
            </a:prstGeom>
          </p:spPr>
        </p:pic>
        <p:sp>
          <p:nvSpPr>
            <p:cNvPr id="1408" name="object 1408" descr=""/>
            <p:cNvSpPr/>
            <p:nvPr/>
          </p:nvSpPr>
          <p:spPr>
            <a:xfrm>
              <a:off x="1057325" y="4135336"/>
              <a:ext cx="2473325" cy="1161415"/>
            </a:xfrm>
            <a:custGeom>
              <a:avLst/>
              <a:gdLst/>
              <a:ahLst/>
              <a:cxnLst/>
              <a:rect l="l" t="t" r="r" b="b"/>
              <a:pathLst>
                <a:path w="2473325" h="1161414">
                  <a:moveTo>
                    <a:pt x="2472905" y="0"/>
                  </a:moveTo>
                  <a:lnTo>
                    <a:pt x="0" y="0"/>
                  </a:lnTo>
                  <a:lnTo>
                    <a:pt x="0" y="1161072"/>
                  </a:lnTo>
                  <a:lnTo>
                    <a:pt x="2472905" y="1161072"/>
                  </a:lnTo>
                  <a:lnTo>
                    <a:pt x="24729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9" name="object 1409" descr=""/>
            <p:cNvSpPr/>
            <p:nvPr/>
          </p:nvSpPr>
          <p:spPr>
            <a:xfrm>
              <a:off x="1057325" y="4135339"/>
              <a:ext cx="2473325" cy="1161415"/>
            </a:xfrm>
            <a:custGeom>
              <a:avLst/>
              <a:gdLst/>
              <a:ahLst/>
              <a:cxnLst/>
              <a:rect l="l" t="t" r="r" b="b"/>
              <a:pathLst>
                <a:path w="2473325" h="1161414">
                  <a:moveTo>
                    <a:pt x="2472905" y="1161072"/>
                  </a:moveTo>
                  <a:lnTo>
                    <a:pt x="0" y="1161072"/>
                  </a:lnTo>
                  <a:lnTo>
                    <a:pt x="0" y="0"/>
                  </a:lnTo>
                  <a:lnTo>
                    <a:pt x="2472905" y="0"/>
                  </a:lnTo>
                  <a:lnTo>
                    <a:pt x="2472905" y="1161072"/>
                  </a:lnTo>
                  <a:close/>
                </a:path>
              </a:pathLst>
            </a:custGeom>
            <a:ln w="1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0" name="object 1410" descr=""/>
            <p:cNvSpPr/>
            <p:nvPr/>
          </p:nvSpPr>
          <p:spPr>
            <a:xfrm>
              <a:off x="1296682" y="5248605"/>
              <a:ext cx="958215" cy="11430"/>
            </a:xfrm>
            <a:custGeom>
              <a:avLst/>
              <a:gdLst/>
              <a:ahLst/>
              <a:cxnLst/>
              <a:rect l="l" t="t" r="r" b="b"/>
              <a:pathLst>
                <a:path w="958214" h="11429">
                  <a:moveTo>
                    <a:pt x="0" y="11315"/>
                  </a:moveTo>
                  <a:lnTo>
                    <a:pt x="958151" y="11315"/>
                  </a:lnTo>
                  <a:lnTo>
                    <a:pt x="958151" y="0"/>
                  </a:lnTo>
                  <a:lnTo>
                    <a:pt x="0" y="0"/>
                  </a:lnTo>
                  <a:lnTo>
                    <a:pt x="0" y="11315"/>
                  </a:lnTo>
                  <a:close/>
                </a:path>
              </a:pathLst>
            </a:custGeom>
            <a:solidFill>
              <a:srgbClr val="BEC0C2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1" name="object 1411" descr=""/>
          <p:cNvSpPr txBox="1"/>
          <p:nvPr/>
        </p:nvSpPr>
        <p:spPr>
          <a:xfrm>
            <a:off x="2007137" y="5204983"/>
            <a:ext cx="213360" cy="60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10">
                <a:latin typeface="Lucida Sans"/>
                <a:cs typeface="Lucida Sans"/>
              </a:rPr>
              <a:t>AlphaFold2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412" name="object 1412" descr=""/>
          <p:cNvGrpSpPr/>
          <p:nvPr/>
        </p:nvGrpSpPr>
        <p:grpSpPr>
          <a:xfrm>
            <a:off x="2751924" y="5198215"/>
            <a:ext cx="267970" cy="74295"/>
            <a:chOff x="2751924" y="5198215"/>
            <a:chExt cx="267970" cy="74295"/>
          </a:xfrm>
        </p:grpSpPr>
        <p:sp>
          <p:nvSpPr>
            <p:cNvPr id="1413" name="object 1413" descr=""/>
            <p:cNvSpPr/>
            <p:nvPr/>
          </p:nvSpPr>
          <p:spPr>
            <a:xfrm>
              <a:off x="2754464" y="5248605"/>
              <a:ext cx="262890" cy="21590"/>
            </a:xfrm>
            <a:custGeom>
              <a:avLst/>
              <a:gdLst/>
              <a:ahLst/>
              <a:cxnLst/>
              <a:rect l="l" t="t" r="r" b="b"/>
              <a:pathLst>
                <a:path w="262889" h="21589">
                  <a:moveTo>
                    <a:pt x="0" y="21310"/>
                  </a:moveTo>
                  <a:lnTo>
                    <a:pt x="262356" y="21310"/>
                  </a:lnTo>
                  <a:lnTo>
                    <a:pt x="262356" y="0"/>
                  </a:lnTo>
                  <a:lnTo>
                    <a:pt x="0" y="0"/>
                  </a:lnTo>
                  <a:lnTo>
                    <a:pt x="0" y="2131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4" name="object 1414" descr=""/>
            <p:cNvSpPr/>
            <p:nvPr/>
          </p:nvSpPr>
          <p:spPr>
            <a:xfrm>
              <a:off x="2754464" y="5200755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5" name="object 1415" descr=""/>
          <p:cNvSpPr txBox="1"/>
          <p:nvPr/>
        </p:nvSpPr>
        <p:spPr>
          <a:xfrm>
            <a:off x="2819672" y="5222563"/>
            <a:ext cx="132080" cy="60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5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416" name="object 1416" descr=""/>
          <p:cNvSpPr txBox="1"/>
          <p:nvPr/>
        </p:nvSpPr>
        <p:spPr>
          <a:xfrm>
            <a:off x="1344659" y="4901258"/>
            <a:ext cx="1946275" cy="30861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2729">
              <a:lnSpc>
                <a:spcPts val="180"/>
              </a:lnSpc>
              <a:spcBef>
                <a:spcPts val="204"/>
              </a:spcBef>
              <a:tabLst>
                <a:tab pos="728980" algn="l"/>
              </a:tabLst>
            </a:pPr>
            <a:r>
              <a:rPr dirty="0" baseline="18518" sz="225" spc="15">
                <a:latin typeface="Lucida Sans"/>
                <a:cs typeface="Lucida Sans"/>
              </a:rPr>
              <a:t>48 Evo</a:t>
            </a:r>
            <a:r>
              <a:rPr dirty="0" baseline="18518" sz="225" spc="22">
                <a:latin typeface="Lucida Sans"/>
                <a:cs typeface="Lucida Sans"/>
              </a:rPr>
              <a:t> </a:t>
            </a:r>
            <a:r>
              <a:rPr dirty="0" baseline="18518" sz="225" spc="-15">
                <a:latin typeface="Lucida Sans"/>
                <a:cs typeface="Lucida Sans"/>
              </a:rPr>
              <a:t>blocks</a:t>
            </a:r>
            <a:r>
              <a:rPr dirty="0" baseline="18518" sz="225">
                <a:latin typeface="Lucida Sans"/>
                <a:cs typeface="Lucida Sans"/>
              </a:rPr>
              <a:t>	</a:t>
            </a:r>
            <a:r>
              <a:rPr dirty="0" sz="150">
                <a:latin typeface="Lucida Sans"/>
                <a:cs typeface="Lucida Sans"/>
              </a:rPr>
              <a:t>8</a:t>
            </a:r>
            <a:r>
              <a:rPr dirty="0" sz="150" spc="30">
                <a:latin typeface="Lucida Sans"/>
                <a:cs typeface="Lucida Sans"/>
              </a:rPr>
              <a:t> </a:t>
            </a:r>
            <a:r>
              <a:rPr dirty="0" sz="150">
                <a:latin typeface="Lucida Sans"/>
                <a:cs typeface="Lucida Sans"/>
              </a:rPr>
              <a:t>blocks</a:t>
            </a:r>
            <a:r>
              <a:rPr dirty="0" sz="150" spc="434">
                <a:latin typeface="Lucida Sans"/>
                <a:cs typeface="Lucida Sans"/>
              </a:rPr>
              <a:t>   </a:t>
            </a:r>
            <a:r>
              <a:rPr dirty="0" baseline="-27777" sz="300">
                <a:latin typeface="Lucida Sans"/>
                <a:cs typeface="Lucida Sans"/>
              </a:rPr>
              <a:t>pr</a:t>
            </a:r>
            <a:r>
              <a:rPr dirty="0" baseline="41666" sz="300">
                <a:latin typeface="Lucida Sans"/>
                <a:cs typeface="Lucida Sans"/>
              </a:rPr>
              <a:t>Ranking</a:t>
            </a:r>
            <a:r>
              <a:rPr dirty="0" baseline="41666" sz="300" spc="97">
                <a:latin typeface="Lucida Sans"/>
                <a:cs typeface="Lucida Sans"/>
              </a:rPr>
              <a:t> </a:t>
            </a:r>
            <a:r>
              <a:rPr dirty="0" baseline="41666" sz="300">
                <a:latin typeface="Lucida Sans"/>
                <a:cs typeface="Lucida Sans"/>
              </a:rPr>
              <a:t>MSAs</a:t>
            </a:r>
            <a:r>
              <a:rPr dirty="0" baseline="41666" sz="300" spc="89">
                <a:latin typeface="Lucida Sans"/>
                <a:cs typeface="Lucida Sans"/>
              </a:rPr>
              <a:t> </a:t>
            </a:r>
            <a:r>
              <a:rPr dirty="0" baseline="41666" sz="300">
                <a:latin typeface="Lucida Sans"/>
                <a:cs typeface="Lucida Sans"/>
              </a:rPr>
              <a:t>by</a:t>
            </a:r>
            <a:r>
              <a:rPr dirty="0" baseline="41666" sz="300" spc="82">
                <a:latin typeface="Lucida Sans"/>
                <a:cs typeface="Lucida Sans"/>
              </a:rPr>
              <a:t> </a:t>
            </a:r>
            <a:r>
              <a:rPr dirty="0" baseline="41666" sz="300">
                <a:latin typeface="Lucida Sans"/>
                <a:cs typeface="Lucida Sans"/>
              </a:rPr>
              <a:t>the</a:t>
            </a:r>
            <a:r>
              <a:rPr dirty="0" baseline="41666" sz="300" spc="217">
                <a:latin typeface="Lucida Sans"/>
                <a:cs typeface="Lucida Sans"/>
              </a:rPr>
              <a:t> </a:t>
            </a:r>
            <a:r>
              <a:rPr dirty="0" baseline="-27777" sz="300" spc="-75">
                <a:latin typeface="Lucida Sans"/>
                <a:cs typeface="Lucida Sans"/>
              </a:rPr>
              <a:t>T</a:t>
            </a:r>
            <a:endParaRPr baseline="-27777" sz="300">
              <a:latin typeface="Lucida Sans"/>
              <a:cs typeface="Lucida Sans"/>
            </a:endParaRPr>
          </a:p>
          <a:p>
            <a:pPr marL="963930">
              <a:lnSpc>
                <a:spcPts val="180"/>
              </a:lnSpc>
            </a:pPr>
            <a:r>
              <a:rPr dirty="0" sz="200" spc="30">
                <a:latin typeface="Lucida Sans"/>
                <a:cs typeface="Lucida Sans"/>
              </a:rPr>
              <a:t>edicted</a:t>
            </a:r>
            <a:r>
              <a:rPr dirty="0" sz="200" spc="65">
                <a:latin typeface="Lucida Sans"/>
                <a:cs typeface="Lucida Sans"/>
              </a:rPr>
              <a:t> </a:t>
            </a:r>
            <a:r>
              <a:rPr dirty="0" sz="200" spc="30">
                <a:latin typeface="Lucida Sans"/>
                <a:cs typeface="Lucida Sans"/>
              </a:rPr>
              <a:t>models’</a:t>
            </a:r>
            <a:r>
              <a:rPr dirty="0" sz="200" spc="65">
                <a:latin typeface="Lucida Sans"/>
                <a:cs typeface="Lucida Sans"/>
              </a:rPr>
              <a:t> </a:t>
            </a:r>
            <a:r>
              <a:rPr dirty="0" sz="200" spc="-20">
                <a:latin typeface="Lucida Sans"/>
                <a:cs typeface="Lucida Sans"/>
              </a:rPr>
              <a:t>pLDD</a:t>
            </a:r>
            <a:endParaRPr sz="200">
              <a:latin typeface="Lucida Sans"/>
              <a:cs typeface="Lucida Sans"/>
            </a:endParaRPr>
          </a:p>
          <a:p>
            <a:pPr algn="r">
              <a:lnSpc>
                <a:spcPts val="140"/>
              </a:lnSpc>
              <a:spcBef>
                <a:spcPts val="65"/>
              </a:spcBef>
              <a:tabLst>
                <a:tab pos="457834" algn="l"/>
                <a:tab pos="1031240" algn="l"/>
                <a:tab pos="1425575" algn="l"/>
                <a:tab pos="1770380" algn="l"/>
              </a:tabLst>
            </a:pPr>
            <a:r>
              <a:rPr dirty="0" sz="100" spc="-20">
                <a:latin typeface="Lucida Sans"/>
                <a:cs typeface="Lucida Sans"/>
              </a:rPr>
              <a:t>pair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sz="100" spc="-20">
                <a:latin typeface="Lucida Sans"/>
                <a:cs typeface="Lucida Sans"/>
              </a:rPr>
              <a:t>pair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baseline="13888" sz="300" spc="-15">
                <a:latin typeface="Lucida Sans"/>
                <a:cs typeface="Lucida Sans"/>
              </a:rPr>
              <a:t>scores</a:t>
            </a:r>
            <a:r>
              <a:rPr dirty="0" baseline="13888" sz="300">
                <a:latin typeface="Lucida Sans"/>
                <a:cs typeface="Lucida Sans"/>
              </a:rPr>
              <a:t>	</a:t>
            </a:r>
            <a:r>
              <a:rPr dirty="0" baseline="55555" sz="300" spc="-15">
                <a:latin typeface="Lucida Sans"/>
                <a:cs typeface="Lucida Sans"/>
              </a:rPr>
              <a:t>Ranked</a:t>
            </a:r>
            <a:r>
              <a:rPr dirty="0" baseline="55555" sz="300">
                <a:latin typeface="Lucida Sans"/>
                <a:cs typeface="Lucida Sans"/>
              </a:rPr>
              <a:t>	</a:t>
            </a:r>
            <a:r>
              <a:rPr dirty="0" baseline="55555" sz="300" spc="-15">
                <a:latin typeface="Lucida Sans"/>
                <a:cs typeface="Lucida Sans"/>
              </a:rPr>
              <a:t>Ranked</a:t>
            </a:r>
            <a:endParaRPr baseline="55555" sz="300">
              <a:latin typeface="Lucida Sans"/>
              <a:cs typeface="Lucida Sans"/>
            </a:endParaRPr>
          </a:p>
          <a:p>
            <a:pPr>
              <a:lnSpc>
                <a:spcPts val="260"/>
              </a:lnSpc>
              <a:tabLst>
                <a:tab pos="306705" algn="l"/>
                <a:tab pos="758190" algn="l"/>
                <a:tab pos="1487805" algn="l"/>
                <a:tab pos="1833880" algn="l"/>
              </a:tabLst>
            </a:pPr>
            <a:r>
              <a:rPr dirty="0" sz="100" spc="-10">
                <a:latin typeface="Lucida Sans"/>
                <a:cs typeface="Lucida Sans"/>
              </a:rPr>
              <a:t>representation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baseline="-37037" sz="450">
                <a:latin typeface="Lucida Sans"/>
                <a:cs typeface="Lucida Sans"/>
              </a:rPr>
              <a:t>...</a:t>
            </a:r>
            <a:r>
              <a:rPr dirty="0" baseline="-37037" sz="450" spc="547">
                <a:latin typeface="Lucida Sans"/>
                <a:cs typeface="Lucida Sans"/>
              </a:rPr>
              <a:t>  </a:t>
            </a:r>
            <a:r>
              <a:rPr dirty="0" sz="100" spc="-10">
                <a:latin typeface="Lucida Sans"/>
                <a:cs typeface="Lucida Sans"/>
              </a:rPr>
              <a:t>representation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baseline="-37037" sz="450" spc="-37">
                <a:latin typeface="Lucida Sans"/>
                <a:cs typeface="Lucida Sans"/>
              </a:rPr>
              <a:t>...</a:t>
            </a:r>
            <a:r>
              <a:rPr dirty="0" baseline="-37037" sz="450">
                <a:latin typeface="Lucida Sans"/>
                <a:cs typeface="Lucida Sans"/>
              </a:rPr>
              <a:t>	</a:t>
            </a:r>
            <a:r>
              <a:rPr dirty="0" baseline="13888" sz="300">
                <a:latin typeface="Lucida Sans"/>
                <a:cs typeface="Lucida Sans"/>
              </a:rPr>
              <a:t>MSA-</a:t>
            </a:r>
            <a:r>
              <a:rPr dirty="0" baseline="13888" sz="300" spc="-75">
                <a:latin typeface="Lucida Sans"/>
                <a:cs typeface="Lucida Sans"/>
              </a:rPr>
              <a:t>2</a:t>
            </a:r>
            <a:r>
              <a:rPr dirty="0" baseline="13888" sz="300">
                <a:latin typeface="Lucida Sans"/>
                <a:cs typeface="Lucida Sans"/>
              </a:rPr>
              <a:t>	MSA-</a:t>
            </a:r>
            <a:r>
              <a:rPr dirty="0" baseline="13888" sz="300" spc="-75">
                <a:latin typeface="Lucida Sans"/>
                <a:cs typeface="Lucida Sans"/>
              </a:rPr>
              <a:t>7</a:t>
            </a:r>
            <a:endParaRPr baseline="13888" sz="300">
              <a:latin typeface="Lucida Sans"/>
              <a:cs typeface="Lucida Sans"/>
            </a:endParaRPr>
          </a:p>
          <a:p>
            <a:pPr algn="r">
              <a:lnSpc>
                <a:spcPct val="100000"/>
              </a:lnSpc>
              <a:spcBef>
                <a:spcPts val="55"/>
              </a:spcBef>
              <a:tabLst>
                <a:tab pos="344170" algn="l"/>
              </a:tabLst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>
                <a:latin typeface="Lucida Sans"/>
                <a:cs typeface="Lucida Sans"/>
              </a:rPr>
              <a:t>	</a:t>
            </a:r>
            <a:r>
              <a:rPr dirty="0" sz="200" spc="-1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  <a:p>
            <a:pPr algn="r">
              <a:lnSpc>
                <a:spcPct val="100000"/>
              </a:lnSpc>
              <a:spcBef>
                <a:spcPts val="35"/>
              </a:spcBef>
              <a:tabLst>
                <a:tab pos="343535" algn="l"/>
              </a:tabLst>
            </a:pP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3</a:t>
            </a:r>
            <a:r>
              <a:rPr dirty="0" sz="200">
                <a:latin typeface="Lucida Sans"/>
                <a:cs typeface="Lucida Sans"/>
              </a:rPr>
              <a:t>	MSA-</a:t>
            </a:r>
            <a:r>
              <a:rPr dirty="0" sz="200" spc="-50">
                <a:latin typeface="Lucida Sans"/>
                <a:cs typeface="Lucida Sans"/>
              </a:rPr>
              <a:t>8</a:t>
            </a:r>
            <a:endParaRPr sz="200">
              <a:latin typeface="Lucida Sans"/>
              <a:cs typeface="Lucida Sans"/>
            </a:endParaRPr>
          </a:p>
          <a:p>
            <a:pPr marL="58419">
              <a:lnSpc>
                <a:spcPts val="45"/>
              </a:lnSpc>
              <a:spcBef>
                <a:spcPts val="15"/>
              </a:spcBef>
              <a:tabLst>
                <a:tab pos="516255" algn="l"/>
              </a:tabLst>
            </a:pPr>
            <a:r>
              <a:rPr dirty="0" sz="100" spc="-25">
                <a:latin typeface="Lucida Sans"/>
                <a:cs typeface="Lucida Sans"/>
              </a:rPr>
              <a:t>MSA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sz="100" spc="-25">
                <a:latin typeface="Lucida Sans"/>
                <a:cs typeface="Lucida Sans"/>
              </a:rPr>
              <a:t>MSA</a:t>
            </a:r>
            <a:endParaRPr sz="100">
              <a:latin typeface="Lucida Sans"/>
              <a:cs typeface="Lucida Sans"/>
            </a:endParaRPr>
          </a:p>
          <a:p>
            <a:pPr algn="r">
              <a:lnSpc>
                <a:spcPts val="155"/>
              </a:lnSpc>
              <a:tabLst>
                <a:tab pos="464820" algn="l"/>
                <a:tab pos="1213485" algn="l"/>
                <a:tab pos="1558290" algn="l"/>
              </a:tabLst>
            </a:pPr>
            <a:r>
              <a:rPr dirty="0" sz="150" spc="-10">
                <a:latin typeface="Lucida Sans"/>
                <a:cs typeface="Lucida Sans"/>
              </a:rPr>
              <a:t>AlphaFold2</a:t>
            </a:r>
            <a:r>
              <a:rPr dirty="0" sz="150">
                <a:latin typeface="Lucida Sans"/>
                <a:cs typeface="Lucida Sans"/>
              </a:rPr>
              <a:t>	</a:t>
            </a:r>
            <a:r>
              <a:rPr dirty="0" baseline="18518" sz="225">
                <a:latin typeface="Lucida Sans"/>
                <a:cs typeface="Lucida Sans"/>
              </a:rPr>
              <a:t>Structure</a:t>
            </a:r>
            <a:r>
              <a:rPr dirty="0" baseline="18518" sz="225" spc="525">
                <a:latin typeface="Lucida Sans"/>
                <a:cs typeface="Lucida Sans"/>
              </a:rPr>
              <a:t>   </a:t>
            </a:r>
            <a:r>
              <a:rPr dirty="0" baseline="-31746" sz="525" spc="89">
                <a:solidFill>
                  <a:srgbClr val="D7242C"/>
                </a:solidFill>
                <a:latin typeface="Lucida Sans"/>
                <a:cs typeface="Lucida Sans"/>
              </a:rPr>
              <a:t>DeepMSA2</a:t>
            </a:r>
            <a:r>
              <a:rPr dirty="0" baseline="-31746" sz="525">
                <a:solidFill>
                  <a:srgbClr val="D7242C"/>
                </a:solidFill>
                <a:latin typeface="Lucida Sans"/>
                <a:cs typeface="Lucida Sans"/>
              </a:rPr>
              <a:t>	</a:t>
            </a: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>
                <a:latin typeface="Lucida Sans"/>
                <a:cs typeface="Lucida Sans"/>
              </a:rPr>
              <a:t>	</a:t>
            </a:r>
            <a:r>
              <a:rPr dirty="0" sz="200" spc="-1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  <a:p>
            <a:pPr marL="8255">
              <a:lnSpc>
                <a:spcPts val="55"/>
              </a:lnSpc>
              <a:tabLst>
                <a:tab pos="466725" algn="l"/>
              </a:tabLst>
            </a:pPr>
            <a:r>
              <a:rPr dirty="0" sz="100" spc="-10">
                <a:latin typeface="Lucida Sans"/>
                <a:cs typeface="Lucida Sans"/>
              </a:rPr>
              <a:t>representation</a:t>
            </a:r>
            <a:r>
              <a:rPr dirty="0" sz="100">
                <a:latin typeface="Lucida Sans"/>
                <a:cs typeface="Lucida Sans"/>
              </a:rPr>
              <a:t>	</a:t>
            </a:r>
            <a:r>
              <a:rPr dirty="0" sz="100" spc="-10">
                <a:latin typeface="Lucida Sans"/>
                <a:cs typeface="Lucida Sans"/>
              </a:rPr>
              <a:t>representation</a:t>
            </a:r>
            <a:endParaRPr sz="100">
              <a:latin typeface="Lucida Sans"/>
              <a:cs typeface="Lucida Sans"/>
            </a:endParaRPr>
          </a:p>
          <a:p>
            <a:pPr algn="r">
              <a:lnSpc>
                <a:spcPct val="100000"/>
              </a:lnSpc>
              <a:spcBef>
                <a:spcPts val="25"/>
              </a:spcBef>
              <a:tabLst>
                <a:tab pos="467995" algn="l"/>
                <a:tab pos="1214755" algn="l"/>
                <a:tab pos="1559560" algn="l"/>
              </a:tabLst>
            </a:pPr>
            <a:r>
              <a:rPr dirty="0" sz="150" spc="-10">
                <a:latin typeface="Lucida Sans"/>
                <a:cs typeface="Lucida Sans"/>
              </a:rPr>
              <a:t>Evoformer</a:t>
            </a:r>
            <a:r>
              <a:rPr dirty="0" sz="150">
                <a:latin typeface="Lucida Sans"/>
                <a:cs typeface="Lucida Sans"/>
              </a:rPr>
              <a:t>	</a:t>
            </a:r>
            <a:r>
              <a:rPr dirty="0" sz="150" spc="-10">
                <a:latin typeface="Lucida Sans"/>
                <a:cs typeface="Lucida Sans"/>
              </a:rPr>
              <a:t>module</a:t>
            </a:r>
            <a:r>
              <a:rPr dirty="0" sz="150">
                <a:latin typeface="Lucida Sans"/>
                <a:cs typeface="Lucida Sans"/>
              </a:rPr>
              <a:t>	</a:t>
            </a:r>
            <a:r>
              <a:rPr dirty="0" baseline="-27777" sz="300">
                <a:latin typeface="Lucida Sans"/>
                <a:cs typeface="Lucida Sans"/>
              </a:rPr>
              <a:t>MSA-</a:t>
            </a:r>
            <a:r>
              <a:rPr dirty="0" baseline="-27777" sz="300" spc="-75">
                <a:latin typeface="Lucida Sans"/>
                <a:cs typeface="Lucida Sans"/>
              </a:rPr>
              <a:t>4</a:t>
            </a:r>
            <a:r>
              <a:rPr dirty="0" baseline="-27777" sz="300">
                <a:latin typeface="Lucida Sans"/>
                <a:cs typeface="Lucida Sans"/>
              </a:rPr>
              <a:t>	MSA-</a:t>
            </a:r>
            <a:r>
              <a:rPr dirty="0" baseline="-27777" sz="300" spc="-75">
                <a:latin typeface="Lucida Sans"/>
                <a:cs typeface="Lucida Sans"/>
              </a:rPr>
              <a:t>9</a:t>
            </a:r>
            <a:endParaRPr baseline="-27777" sz="300">
              <a:latin typeface="Lucida Sans"/>
              <a:cs typeface="Lucida Sans"/>
            </a:endParaRPr>
          </a:p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dirty="0" sz="150" spc="20">
                <a:latin typeface="Lucida Sans"/>
                <a:cs typeface="Lucida Sans"/>
              </a:rPr>
              <a:t>Recycling</a:t>
            </a:r>
            <a:r>
              <a:rPr dirty="0" sz="150" spc="-5">
                <a:latin typeface="Lucida Sans"/>
                <a:cs typeface="Lucida Sans"/>
              </a:rPr>
              <a:t> </a:t>
            </a:r>
            <a:r>
              <a:rPr dirty="0" sz="150" spc="10">
                <a:latin typeface="Lucida Sans"/>
                <a:cs typeface="Lucida Sans"/>
              </a:rPr>
              <a:t>(3</a:t>
            </a:r>
            <a:r>
              <a:rPr dirty="0" sz="150">
                <a:latin typeface="Lucida Sans"/>
                <a:cs typeface="Lucida Sans"/>
              </a:rPr>
              <a:t> </a:t>
            </a:r>
            <a:r>
              <a:rPr dirty="0" sz="150" spc="-10">
                <a:latin typeface="Lucida Sans"/>
                <a:cs typeface="Lucida Sans"/>
              </a:rPr>
              <a:t>times)</a:t>
            </a:r>
            <a:endParaRPr sz="150">
              <a:latin typeface="Lucida Sans"/>
              <a:cs typeface="Lucida Sans"/>
            </a:endParaRPr>
          </a:p>
        </p:txBody>
      </p:sp>
      <p:grpSp>
        <p:nvGrpSpPr>
          <p:cNvPr id="1417" name="object 1417" descr=""/>
          <p:cNvGrpSpPr/>
          <p:nvPr/>
        </p:nvGrpSpPr>
        <p:grpSpPr>
          <a:xfrm>
            <a:off x="3096120" y="4949283"/>
            <a:ext cx="267970" cy="240665"/>
            <a:chOff x="3096120" y="4949283"/>
            <a:chExt cx="267970" cy="240665"/>
          </a:xfrm>
        </p:grpSpPr>
        <p:sp>
          <p:nvSpPr>
            <p:cNvPr id="1418" name="object 1418" descr=""/>
            <p:cNvSpPr/>
            <p:nvPr/>
          </p:nvSpPr>
          <p:spPr>
            <a:xfrm>
              <a:off x="3288347" y="4951069"/>
              <a:ext cx="73025" cy="70485"/>
            </a:xfrm>
            <a:custGeom>
              <a:avLst/>
              <a:gdLst/>
              <a:ahLst/>
              <a:cxnLst/>
              <a:rect l="l" t="t" r="r" b="b"/>
              <a:pathLst>
                <a:path w="73025" h="70485">
                  <a:moveTo>
                    <a:pt x="0" y="69913"/>
                  </a:moveTo>
                  <a:lnTo>
                    <a:pt x="72669" y="69913"/>
                  </a:lnTo>
                  <a:lnTo>
                    <a:pt x="72669" y="0"/>
                  </a:lnTo>
                  <a:lnTo>
                    <a:pt x="0" y="0"/>
                  </a:lnTo>
                  <a:lnTo>
                    <a:pt x="0" y="69913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9" name="object 1419" descr=""/>
            <p:cNvSpPr/>
            <p:nvPr/>
          </p:nvSpPr>
          <p:spPr>
            <a:xfrm>
              <a:off x="3098660" y="4951823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0" name="object 1420" descr=""/>
            <p:cNvSpPr/>
            <p:nvPr/>
          </p:nvSpPr>
          <p:spPr>
            <a:xfrm>
              <a:off x="3288347" y="5034216"/>
              <a:ext cx="73025" cy="70485"/>
            </a:xfrm>
            <a:custGeom>
              <a:avLst/>
              <a:gdLst/>
              <a:ahLst/>
              <a:cxnLst/>
              <a:rect l="l" t="t" r="r" b="b"/>
              <a:pathLst>
                <a:path w="73025" h="70485">
                  <a:moveTo>
                    <a:pt x="0" y="69926"/>
                  </a:moveTo>
                  <a:lnTo>
                    <a:pt x="72669" y="69926"/>
                  </a:lnTo>
                  <a:lnTo>
                    <a:pt x="72669" y="0"/>
                  </a:lnTo>
                  <a:lnTo>
                    <a:pt x="0" y="0"/>
                  </a:lnTo>
                  <a:lnTo>
                    <a:pt x="0" y="69926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1" name="object 1421" descr=""/>
            <p:cNvSpPr/>
            <p:nvPr/>
          </p:nvSpPr>
          <p:spPr>
            <a:xfrm>
              <a:off x="3098660" y="5034982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2" name="object 1422" descr=""/>
            <p:cNvSpPr/>
            <p:nvPr/>
          </p:nvSpPr>
          <p:spPr>
            <a:xfrm>
              <a:off x="3288347" y="5117313"/>
              <a:ext cx="73025" cy="70485"/>
            </a:xfrm>
            <a:custGeom>
              <a:avLst/>
              <a:gdLst/>
              <a:ahLst/>
              <a:cxnLst/>
              <a:rect l="l" t="t" r="r" b="b"/>
              <a:pathLst>
                <a:path w="73025" h="70485">
                  <a:moveTo>
                    <a:pt x="0" y="69926"/>
                  </a:moveTo>
                  <a:lnTo>
                    <a:pt x="72669" y="69926"/>
                  </a:lnTo>
                  <a:lnTo>
                    <a:pt x="72669" y="0"/>
                  </a:lnTo>
                  <a:lnTo>
                    <a:pt x="0" y="0"/>
                  </a:lnTo>
                  <a:lnTo>
                    <a:pt x="0" y="69926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3" name="object 1423" descr=""/>
            <p:cNvSpPr/>
            <p:nvPr/>
          </p:nvSpPr>
          <p:spPr>
            <a:xfrm>
              <a:off x="3098660" y="5118078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24" name="object 1424" descr=""/>
          <p:cNvGrpSpPr/>
          <p:nvPr/>
        </p:nvGrpSpPr>
        <p:grpSpPr>
          <a:xfrm>
            <a:off x="3096577" y="5197301"/>
            <a:ext cx="267970" cy="74295"/>
            <a:chOff x="3096577" y="5197301"/>
            <a:chExt cx="267970" cy="74295"/>
          </a:xfrm>
        </p:grpSpPr>
        <p:sp>
          <p:nvSpPr>
            <p:cNvPr id="1425" name="object 1425" descr=""/>
            <p:cNvSpPr/>
            <p:nvPr/>
          </p:nvSpPr>
          <p:spPr>
            <a:xfrm>
              <a:off x="3099117" y="5199088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13"/>
                  </a:lnTo>
                  <a:lnTo>
                    <a:pt x="262356" y="69913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6" name="object 1426" descr=""/>
            <p:cNvSpPr/>
            <p:nvPr/>
          </p:nvSpPr>
          <p:spPr>
            <a:xfrm>
              <a:off x="3099117" y="5199841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27" name="object 1427" descr=""/>
          <p:cNvSpPr txBox="1"/>
          <p:nvPr/>
        </p:nvSpPr>
        <p:spPr>
          <a:xfrm>
            <a:off x="3155967" y="5186888"/>
            <a:ext cx="149225" cy="95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35">
              <a:lnSpc>
                <a:spcPct val="113999"/>
              </a:lnSpc>
              <a:spcBef>
                <a:spcPts val="9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 spc="500">
                <a:latin typeface="Lucida Sans"/>
                <a:cs typeface="Lucida Sans"/>
              </a:rPr>
              <a:t> </a:t>
            </a: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25">
                <a:latin typeface="Lucida Sans"/>
                <a:cs typeface="Lucida Sans"/>
              </a:rPr>
              <a:t>10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428" name="object 1428" descr=""/>
          <p:cNvSpPr txBox="1"/>
          <p:nvPr/>
        </p:nvSpPr>
        <p:spPr>
          <a:xfrm>
            <a:off x="1081312" y="4890710"/>
            <a:ext cx="59055" cy="237490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dirty="0" sz="300" spc="-25">
                <a:latin typeface="Lucida Sans"/>
                <a:cs typeface="Lucida Sans"/>
              </a:rPr>
              <a:t>MSA</a:t>
            </a:r>
            <a:r>
              <a:rPr dirty="0" sz="300">
                <a:latin typeface="Lucida Sans"/>
                <a:cs typeface="Lucida Sans"/>
              </a:rPr>
              <a:t> </a:t>
            </a:r>
            <a:r>
              <a:rPr dirty="0" sz="300" spc="-20">
                <a:latin typeface="Lucida Sans"/>
                <a:cs typeface="Lucida Sans"/>
              </a:rPr>
              <a:t>selection</a:t>
            </a:r>
            <a:endParaRPr sz="300">
              <a:latin typeface="Lucida Sans"/>
              <a:cs typeface="Lucida Sans"/>
            </a:endParaRPr>
          </a:p>
        </p:txBody>
      </p:sp>
      <p:sp>
        <p:nvSpPr>
          <p:cNvPr id="1429" name="object 1429" descr=""/>
          <p:cNvSpPr txBox="1"/>
          <p:nvPr/>
        </p:nvSpPr>
        <p:spPr>
          <a:xfrm>
            <a:off x="2824723" y="4866475"/>
            <a:ext cx="466725" cy="7556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  <a:tabLst>
                <a:tab pos="344170" algn="l"/>
              </a:tabLst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>
                <a:latin typeface="Lucida Sans"/>
                <a:cs typeface="Lucida Sans"/>
              </a:rPr>
              <a:t>	</a:t>
            </a:r>
            <a:r>
              <a:rPr dirty="0" sz="200" spc="-1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  <a:p>
            <a:pPr marL="10795">
              <a:lnSpc>
                <a:spcPct val="100000"/>
              </a:lnSpc>
              <a:spcBef>
                <a:spcPts val="35"/>
              </a:spcBef>
              <a:tabLst>
                <a:tab pos="351155" algn="l"/>
              </a:tabLst>
            </a:pP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1</a:t>
            </a:r>
            <a:r>
              <a:rPr dirty="0" sz="200">
                <a:latin typeface="Lucida Sans"/>
                <a:cs typeface="Lucida Sans"/>
              </a:rPr>
              <a:t>	MSA-6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430" name="object 1430" descr=""/>
          <p:cNvGrpSpPr/>
          <p:nvPr/>
        </p:nvGrpSpPr>
        <p:grpSpPr>
          <a:xfrm>
            <a:off x="1162786" y="4157574"/>
            <a:ext cx="2329180" cy="784225"/>
            <a:chOff x="1162786" y="4157574"/>
            <a:chExt cx="2329180" cy="784225"/>
          </a:xfrm>
        </p:grpSpPr>
        <p:pic>
          <p:nvPicPr>
            <p:cNvPr id="1431" name="object 143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62786" y="4157574"/>
              <a:ext cx="2325611" cy="726942"/>
            </a:xfrm>
            <a:prstGeom prst="rect">
              <a:avLst/>
            </a:prstGeom>
          </p:spPr>
        </p:pic>
        <p:sp>
          <p:nvSpPr>
            <p:cNvPr id="1432" name="object 1432" descr=""/>
            <p:cNvSpPr/>
            <p:nvPr/>
          </p:nvSpPr>
          <p:spPr>
            <a:xfrm>
              <a:off x="1230062" y="4857819"/>
              <a:ext cx="2258060" cy="0"/>
            </a:xfrm>
            <a:custGeom>
              <a:avLst/>
              <a:gdLst/>
              <a:ahLst/>
              <a:cxnLst/>
              <a:rect l="l" t="t" r="r" b="b"/>
              <a:pathLst>
                <a:path w="2258060" h="0">
                  <a:moveTo>
                    <a:pt x="2257805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3" name="object 1433" descr=""/>
            <p:cNvSpPr/>
            <p:nvPr/>
          </p:nvSpPr>
          <p:spPr>
            <a:xfrm>
              <a:off x="1230058" y="4857820"/>
              <a:ext cx="2258060" cy="0"/>
            </a:xfrm>
            <a:custGeom>
              <a:avLst/>
              <a:gdLst/>
              <a:ahLst/>
              <a:cxnLst/>
              <a:rect l="l" t="t" r="r" b="b"/>
              <a:pathLst>
                <a:path w="2258060" h="0">
                  <a:moveTo>
                    <a:pt x="0" y="0"/>
                  </a:moveTo>
                  <a:lnTo>
                    <a:pt x="2257805" y="0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4" name="object 1434" descr=""/>
            <p:cNvSpPr/>
            <p:nvPr/>
          </p:nvSpPr>
          <p:spPr>
            <a:xfrm>
              <a:off x="3288347" y="4869244"/>
              <a:ext cx="73660" cy="70485"/>
            </a:xfrm>
            <a:custGeom>
              <a:avLst/>
              <a:gdLst/>
              <a:ahLst/>
              <a:cxnLst/>
              <a:rect l="l" t="t" r="r" b="b"/>
              <a:pathLst>
                <a:path w="73660" h="70485">
                  <a:moveTo>
                    <a:pt x="0" y="69926"/>
                  </a:moveTo>
                  <a:lnTo>
                    <a:pt x="73126" y="69926"/>
                  </a:lnTo>
                  <a:lnTo>
                    <a:pt x="73126" y="0"/>
                  </a:lnTo>
                  <a:lnTo>
                    <a:pt x="0" y="0"/>
                  </a:lnTo>
                  <a:lnTo>
                    <a:pt x="0" y="69926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5" name="object 1435" descr=""/>
            <p:cNvSpPr/>
            <p:nvPr/>
          </p:nvSpPr>
          <p:spPr>
            <a:xfrm>
              <a:off x="3099117" y="4869997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36" name="object 1436" descr=""/>
          <p:cNvGrpSpPr/>
          <p:nvPr/>
        </p:nvGrpSpPr>
        <p:grpSpPr>
          <a:xfrm>
            <a:off x="747637" y="4051372"/>
            <a:ext cx="2639695" cy="1295400"/>
            <a:chOff x="747637" y="4051372"/>
            <a:chExt cx="2639695" cy="1295400"/>
          </a:xfrm>
        </p:grpSpPr>
        <p:pic>
          <p:nvPicPr>
            <p:cNvPr id="1437" name="object 143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7637" y="4051372"/>
              <a:ext cx="2639567" cy="1295391"/>
            </a:xfrm>
            <a:prstGeom prst="rect">
              <a:avLst/>
            </a:prstGeom>
          </p:spPr>
        </p:pic>
        <p:sp>
          <p:nvSpPr>
            <p:cNvPr id="1438" name="object 1438" descr=""/>
            <p:cNvSpPr/>
            <p:nvPr/>
          </p:nvSpPr>
          <p:spPr>
            <a:xfrm>
              <a:off x="784936" y="4087533"/>
              <a:ext cx="2503805" cy="1161415"/>
            </a:xfrm>
            <a:custGeom>
              <a:avLst/>
              <a:gdLst/>
              <a:ahLst/>
              <a:cxnLst/>
              <a:rect l="l" t="t" r="r" b="b"/>
              <a:pathLst>
                <a:path w="2503804" h="1161414">
                  <a:moveTo>
                    <a:pt x="2503411" y="0"/>
                  </a:moveTo>
                  <a:lnTo>
                    <a:pt x="0" y="0"/>
                  </a:lnTo>
                  <a:lnTo>
                    <a:pt x="0" y="1161072"/>
                  </a:lnTo>
                  <a:lnTo>
                    <a:pt x="2503411" y="1161072"/>
                  </a:lnTo>
                  <a:lnTo>
                    <a:pt x="2503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9" name="object 1439" descr=""/>
            <p:cNvSpPr/>
            <p:nvPr/>
          </p:nvSpPr>
          <p:spPr>
            <a:xfrm>
              <a:off x="784936" y="4087537"/>
              <a:ext cx="2503805" cy="1161415"/>
            </a:xfrm>
            <a:custGeom>
              <a:avLst/>
              <a:gdLst/>
              <a:ahLst/>
              <a:cxnLst/>
              <a:rect l="l" t="t" r="r" b="b"/>
              <a:pathLst>
                <a:path w="2503804" h="1161414">
                  <a:moveTo>
                    <a:pt x="2503411" y="1161072"/>
                  </a:moveTo>
                  <a:lnTo>
                    <a:pt x="0" y="1161072"/>
                  </a:lnTo>
                  <a:lnTo>
                    <a:pt x="0" y="0"/>
                  </a:lnTo>
                  <a:lnTo>
                    <a:pt x="2503411" y="0"/>
                  </a:lnTo>
                  <a:lnTo>
                    <a:pt x="2503411" y="1161072"/>
                  </a:lnTo>
                  <a:close/>
                </a:path>
              </a:pathLst>
            </a:custGeom>
            <a:ln w="10134">
              <a:solidFill>
                <a:srgbClr val="050B0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0" name="object 1440" descr=""/>
            <p:cNvSpPr/>
            <p:nvPr/>
          </p:nvSpPr>
          <p:spPr>
            <a:xfrm>
              <a:off x="1024305" y="4857165"/>
              <a:ext cx="958215" cy="354965"/>
            </a:xfrm>
            <a:custGeom>
              <a:avLst/>
              <a:gdLst/>
              <a:ahLst/>
              <a:cxnLst/>
              <a:rect l="l" t="t" r="r" b="b"/>
              <a:pathLst>
                <a:path w="958214" h="354964">
                  <a:moveTo>
                    <a:pt x="958151" y="0"/>
                  </a:moveTo>
                  <a:lnTo>
                    <a:pt x="0" y="0"/>
                  </a:lnTo>
                  <a:lnTo>
                    <a:pt x="0" y="354952"/>
                  </a:lnTo>
                  <a:lnTo>
                    <a:pt x="958151" y="354952"/>
                  </a:lnTo>
                  <a:lnTo>
                    <a:pt x="958151" y="0"/>
                  </a:lnTo>
                  <a:close/>
                </a:path>
              </a:pathLst>
            </a:custGeom>
            <a:solidFill>
              <a:srgbClr val="BEC0C2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1" name="object 1441" descr=""/>
            <p:cNvSpPr/>
            <p:nvPr/>
          </p:nvSpPr>
          <p:spPr>
            <a:xfrm>
              <a:off x="1027290" y="4999472"/>
              <a:ext cx="30480" cy="635"/>
            </a:xfrm>
            <a:custGeom>
              <a:avLst/>
              <a:gdLst/>
              <a:ahLst/>
              <a:cxnLst/>
              <a:rect l="l" t="t" r="r" b="b"/>
              <a:pathLst>
                <a:path w="30480" h="635">
                  <a:moveTo>
                    <a:pt x="30187" y="330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2" name="object 1442" descr=""/>
            <p:cNvSpPr/>
            <p:nvPr/>
          </p:nvSpPr>
          <p:spPr>
            <a:xfrm>
              <a:off x="1055023" y="4953774"/>
              <a:ext cx="0" cy="121285"/>
            </a:xfrm>
            <a:custGeom>
              <a:avLst/>
              <a:gdLst/>
              <a:ahLst/>
              <a:cxnLst/>
              <a:rect l="l" t="t" r="r" b="b"/>
              <a:pathLst>
                <a:path w="0" h="121285">
                  <a:moveTo>
                    <a:pt x="0" y="121272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3" name="object 1443" descr=""/>
            <p:cNvSpPr/>
            <p:nvPr/>
          </p:nvSpPr>
          <p:spPr>
            <a:xfrm>
              <a:off x="1320507" y="4917376"/>
              <a:ext cx="160655" cy="160020"/>
            </a:xfrm>
            <a:custGeom>
              <a:avLst/>
              <a:gdLst/>
              <a:ahLst/>
              <a:cxnLst/>
              <a:rect l="l" t="t" r="r" b="b"/>
              <a:pathLst>
                <a:path w="160655" h="160020">
                  <a:moveTo>
                    <a:pt x="160629" y="0"/>
                  </a:moveTo>
                  <a:lnTo>
                    <a:pt x="0" y="0"/>
                  </a:lnTo>
                  <a:lnTo>
                    <a:pt x="0" y="159600"/>
                  </a:lnTo>
                  <a:lnTo>
                    <a:pt x="160629" y="159600"/>
                  </a:lnTo>
                  <a:lnTo>
                    <a:pt x="160629" y="0"/>
                  </a:lnTo>
                  <a:close/>
                </a:path>
              </a:pathLst>
            </a:custGeom>
            <a:solidFill>
              <a:srgbClr val="DFE0E1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4" name="object 1444" descr=""/>
            <p:cNvSpPr/>
            <p:nvPr/>
          </p:nvSpPr>
          <p:spPr>
            <a:xfrm>
              <a:off x="1465943" y="491737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0" y="0"/>
                  </a:moveTo>
                  <a:lnTo>
                    <a:pt x="15201" y="0"/>
                  </a:lnTo>
                  <a:lnTo>
                    <a:pt x="15201" y="15201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5" name="object 1445" descr=""/>
            <p:cNvSpPr/>
            <p:nvPr/>
          </p:nvSpPr>
          <p:spPr>
            <a:xfrm>
              <a:off x="1481142" y="4958416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w="0" h="90804">
                  <a:moveTo>
                    <a:pt x="0" y="0"/>
                  </a:moveTo>
                  <a:lnTo>
                    <a:pt x="0" y="90449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6" name="object 1446" descr=""/>
            <p:cNvSpPr/>
            <p:nvPr/>
          </p:nvSpPr>
          <p:spPr>
            <a:xfrm>
              <a:off x="1465940" y="5061780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5201" y="0"/>
                  </a:moveTo>
                  <a:lnTo>
                    <a:pt x="15201" y="15201"/>
                  </a:lnTo>
                  <a:lnTo>
                    <a:pt x="0" y="15201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7" name="object 1447" descr=""/>
            <p:cNvSpPr/>
            <p:nvPr/>
          </p:nvSpPr>
          <p:spPr>
            <a:xfrm>
              <a:off x="1348736" y="507697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 h="0">
                  <a:moveTo>
                    <a:pt x="91160" y="0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8" name="object 1448" descr=""/>
            <p:cNvSpPr/>
            <p:nvPr/>
          </p:nvSpPr>
          <p:spPr>
            <a:xfrm>
              <a:off x="1320507" y="506177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5201" y="15201"/>
                  </a:moveTo>
                  <a:lnTo>
                    <a:pt x="0" y="15201"/>
                  </a:ln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9" name="object 1449" descr=""/>
            <p:cNvSpPr/>
            <p:nvPr/>
          </p:nvSpPr>
          <p:spPr>
            <a:xfrm>
              <a:off x="1320510" y="4945489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w="0" h="90804">
                  <a:moveTo>
                    <a:pt x="0" y="90449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0" name="object 1450" descr=""/>
            <p:cNvSpPr/>
            <p:nvPr/>
          </p:nvSpPr>
          <p:spPr>
            <a:xfrm>
              <a:off x="1320510" y="4917374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0" y="15201"/>
                  </a:moveTo>
                  <a:lnTo>
                    <a:pt x="0" y="0"/>
                  </a:lnTo>
                  <a:lnTo>
                    <a:pt x="15201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1" name="object 1451" descr=""/>
            <p:cNvSpPr/>
            <p:nvPr/>
          </p:nvSpPr>
          <p:spPr>
            <a:xfrm>
              <a:off x="1361754" y="491737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 h="0">
                  <a:moveTo>
                    <a:pt x="0" y="0"/>
                  </a:moveTo>
                  <a:lnTo>
                    <a:pt x="9116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2" name="object 1452" descr=""/>
            <p:cNvSpPr/>
            <p:nvPr/>
          </p:nvSpPr>
          <p:spPr>
            <a:xfrm>
              <a:off x="1272780" y="4871649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w="0" h="65404">
                  <a:moveTo>
                    <a:pt x="0" y="0"/>
                  </a:moveTo>
                  <a:lnTo>
                    <a:pt x="0" y="65379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3" name="object 1453" descr=""/>
            <p:cNvSpPr/>
            <p:nvPr/>
          </p:nvSpPr>
          <p:spPr>
            <a:xfrm>
              <a:off x="1113440" y="4870102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 h="0">
                  <a:moveTo>
                    <a:pt x="0" y="0"/>
                  </a:moveTo>
                  <a:lnTo>
                    <a:pt x="159105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4" name="object 1454" descr=""/>
            <p:cNvSpPr/>
            <p:nvPr/>
          </p:nvSpPr>
          <p:spPr>
            <a:xfrm>
              <a:off x="1067079" y="4934398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65379"/>
                  </a:moveTo>
                  <a:lnTo>
                    <a:pt x="0" y="65379"/>
                  </a:lnTo>
                  <a:lnTo>
                    <a:pt x="0" y="0"/>
                  </a:lnTo>
                  <a:lnTo>
                    <a:pt x="158648" y="0"/>
                  </a:lnTo>
                  <a:lnTo>
                    <a:pt x="158648" y="65379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5" name="object 1455" descr=""/>
            <p:cNvSpPr/>
            <p:nvPr/>
          </p:nvSpPr>
          <p:spPr>
            <a:xfrm>
              <a:off x="1065179" y="4869834"/>
              <a:ext cx="207645" cy="66675"/>
            </a:xfrm>
            <a:custGeom>
              <a:avLst/>
              <a:gdLst/>
              <a:ahLst/>
              <a:cxnLst/>
              <a:rect l="l" t="t" r="r" b="b"/>
              <a:pathLst>
                <a:path w="207644" h="66675">
                  <a:moveTo>
                    <a:pt x="206362" y="1231"/>
                  </a:moveTo>
                  <a:lnTo>
                    <a:pt x="47599" y="1231"/>
                  </a:lnTo>
                  <a:lnTo>
                    <a:pt x="215" y="64198"/>
                  </a:lnTo>
                  <a:lnTo>
                    <a:pt x="0" y="66116"/>
                  </a:lnTo>
                  <a:lnTo>
                    <a:pt x="159105" y="66116"/>
                  </a:lnTo>
                  <a:lnTo>
                    <a:pt x="158800" y="65532"/>
                  </a:lnTo>
                  <a:lnTo>
                    <a:pt x="207098" y="1333"/>
                  </a:lnTo>
                  <a:lnTo>
                    <a:pt x="206362" y="1231"/>
                  </a:lnTo>
                  <a:close/>
                </a:path>
                <a:path w="207644" h="66675">
                  <a:moveTo>
                    <a:pt x="48526" y="0"/>
                  </a:moveTo>
                  <a:lnTo>
                    <a:pt x="47256" y="1231"/>
                  </a:lnTo>
                  <a:lnTo>
                    <a:pt x="47599" y="1231"/>
                  </a:lnTo>
                  <a:lnTo>
                    <a:pt x="4852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6" name="object 1456" descr=""/>
            <p:cNvSpPr/>
            <p:nvPr/>
          </p:nvSpPr>
          <p:spPr>
            <a:xfrm>
              <a:off x="1065175" y="4869834"/>
              <a:ext cx="207645" cy="66675"/>
            </a:xfrm>
            <a:custGeom>
              <a:avLst/>
              <a:gdLst/>
              <a:ahLst/>
              <a:cxnLst/>
              <a:rect l="l" t="t" r="r" b="b"/>
              <a:pathLst>
                <a:path w="207644" h="66675">
                  <a:moveTo>
                    <a:pt x="47256" y="1231"/>
                  </a:moveTo>
                  <a:lnTo>
                    <a:pt x="206362" y="1231"/>
                  </a:lnTo>
                  <a:lnTo>
                    <a:pt x="207098" y="1333"/>
                  </a:lnTo>
                  <a:lnTo>
                    <a:pt x="158800" y="65532"/>
                  </a:lnTo>
                  <a:lnTo>
                    <a:pt x="159105" y="66116"/>
                  </a:lnTo>
                  <a:lnTo>
                    <a:pt x="0" y="66116"/>
                  </a:lnTo>
                  <a:lnTo>
                    <a:pt x="215" y="64198"/>
                  </a:lnTo>
                  <a:lnTo>
                    <a:pt x="48526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7" name="object 1457" descr=""/>
            <p:cNvSpPr/>
            <p:nvPr/>
          </p:nvSpPr>
          <p:spPr>
            <a:xfrm>
              <a:off x="1066406" y="4934877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0"/>
                  </a:moveTo>
                  <a:lnTo>
                    <a:pt x="0" y="0"/>
                  </a:lnTo>
                  <a:lnTo>
                    <a:pt x="0" y="65379"/>
                  </a:lnTo>
                  <a:lnTo>
                    <a:pt x="158648" y="65379"/>
                  </a:lnTo>
                  <a:lnTo>
                    <a:pt x="158648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8" name="object 1458" descr=""/>
            <p:cNvSpPr/>
            <p:nvPr/>
          </p:nvSpPr>
          <p:spPr>
            <a:xfrm>
              <a:off x="1066406" y="4934881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65379"/>
                  </a:moveTo>
                  <a:lnTo>
                    <a:pt x="0" y="65379"/>
                  </a:lnTo>
                  <a:lnTo>
                    <a:pt x="0" y="0"/>
                  </a:lnTo>
                  <a:lnTo>
                    <a:pt x="158648" y="0"/>
                  </a:lnTo>
                  <a:lnTo>
                    <a:pt x="158648" y="65379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9" name="object 1459" descr=""/>
            <p:cNvSpPr/>
            <p:nvPr/>
          </p:nvSpPr>
          <p:spPr>
            <a:xfrm>
              <a:off x="1225833" y="4872130"/>
              <a:ext cx="47625" cy="128905"/>
            </a:xfrm>
            <a:custGeom>
              <a:avLst/>
              <a:gdLst/>
              <a:ahLst/>
              <a:cxnLst/>
              <a:rect l="l" t="t" r="r" b="b"/>
              <a:pathLst>
                <a:path w="47625" h="128904">
                  <a:moveTo>
                    <a:pt x="47269" y="0"/>
                  </a:moveTo>
                  <a:lnTo>
                    <a:pt x="0" y="63080"/>
                  </a:lnTo>
                  <a:lnTo>
                    <a:pt x="0" y="128460"/>
                  </a:lnTo>
                  <a:lnTo>
                    <a:pt x="47269" y="65379"/>
                  </a:lnTo>
                  <a:lnTo>
                    <a:pt x="4726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0" name="object 1460" descr=""/>
            <p:cNvSpPr/>
            <p:nvPr/>
          </p:nvSpPr>
          <p:spPr>
            <a:xfrm>
              <a:off x="1225829" y="4872129"/>
              <a:ext cx="47625" cy="128905"/>
            </a:xfrm>
            <a:custGeom>
              <a:avLst/>
              <a:gdLst/>
              <a:ahLst/>
              <a:cxnLst/>
              <a:rect l="l" t="t" r="r" b="b"/>
              <a:pathLst>
                <a:path w="47625" h="128904">
                  <a:moveTo>
                    <a:pt x="47282" y="0"/>
                  </a:moveTo>
                  <a:lnTo>
                    <a:pt x="47282" y="65379"/>
                  </a:lnTo>
                  <a:lnTo>
                    <a:pt x="0" y="128460"/>
                  </a:lnTo>
                  <a:lnTo>
                    <a:pt x="0" y="63080"/>
                  </a:lnTo>
                  <a:lnTo>
                    <a:pt x="47282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1" name="object 1461" descr=""/>
            <p:cNvSpPr/>
            <p:nvPr/>
          </p:nvSpPr>
          <p:spPr>
            <a:xfrm>
              <a:off x="1225729" y="4869246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2" name="object 1462" descr=""/>
            <p:cNvSpPr/>
            <p:nvPr/>
          </p:nvSpPr>
          <p:spPr>
            <a:xfrm>
              <a:off x="1067149" y="4867914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3" name="object 1463" descr=""/>
            <p:cNvSpPr/>
            <p:nvPr/>
          </p:nvSpPr>
          <p:spPr>
            <a:xfrm>
              <a:off x="1066921" y="4934992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4" h="0">
                  <a:moveTo>
                    <a:pt x="0" y="0"/>
                  </a:moveTo>
                  <a:lnTo>
                    <a:pt x="159105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4" name="object 1464" descr=""/>
            <p:cNvSpPr/>
            <p:nvPr/>
          </p:nvSpPr>
          <p:spPr>
            <a:xfrm>
              <a:off x="1225321" y="4938858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5" name="object 1465" descr=""/>
            <p:cNvSpPr/>
            <p:nvPr/>
          </p:nvSpPr>
          <p:spPr>
            <a:xfrm>
              <a:off x="1069759" y="5034915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5" h="85089">
                  <a:moveTo>
                    <a:pt x="164464" y="0"/>
                  </a:moveTo>
                  <a:lnTo>
                    <a:pt x="0" y="0"/>
                  </a:lnTo>
                  <a:lnTo>
                    <a:pt x="0" y="84861"/>
                  </a:lnTo>
                  <a:lnTo>
                    <a:pt x="164464" y="84861"/>
                  </a:lnTo>
                  <a:lnTo>
                    <a:pt x="164464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6" name="object 1466" descr=""/>
            <p:cNvSpPr/>
            <p:nvPr/>
          </p:nvSpPr>
          <p:spPr>
            <a:xfrm>
              <a:off x="1069759" y="5034919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5" h="85089">
                  <a:moveTo>
                    <a:pt x="164464" y="84848"/>
                  </a:moveTo>
                  <a:lnTo>
                    <a:pt x="0" y="84848"/>
                  </a:lnTo>
                  <a:lnTo>
                    <a:pt x="0" y="0"/>
                  </a:lnTo>
                  <a:lnTo>
                    <a:pt x="164464" y="0"/>
                  </a:lnTo>
                  <a:lnTo>
                    <a:pt x="164464" y="84848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7" name="object 1467" descr=""/>
            <p:cNvSpPr/>
            <p:nvPr/>
          </p:nvSpPr>
          <p:spPr>
            <a:xfrm>
              <a:off x="1055048" y="5073138"/>
              <a:ext cx="12700" cy="635"/>
            </a:xfrm>
            <a:custGeom>
              <a:avLst/>
              <a:gdLst/>
              <a:ahLst/>
              <a:cxnLst/>
              <a:rect l="l" t="t" r="r" b="b"/>
              <a:pathLst>
                <a:path w="12700" h="635">
                  <a:moveTo>
                    <a:pt x="12153" y="431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8" name="object 1468" descr=""/>
            <p:cNvSpPr/>
            <p:nvPr/>
          </p:nvSpPr>
          <p:spPr>
            <a:xfrm>
              <a:off x="1053289" y="4954749"/>
              <a:ext cx="16510" cy="635"/>
            </a:xfrm>
            <a:custGeom>
              <a:avLst/>
              <a:gdLst/>
              <a:ahLst/>
              <a:cxnLst/>
              <a:rect l="l" t="t" r="r" b="b"/>
              <a:pathLst>
                <a:path w="16509" h="635">
                  <a:moveTo>
                    <a:pt x="16471" y="177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9" name="object 1469" descr=""/>
            <p:cNvSpPr/>
            <p:nvPr/>
          </p:nvSpPr>
          <p:spPr>
            <a:xfrm>
              <a:off x="1286915" y="4999081"/>
              <a:ext cx="44450" cy="635"/>
            </a:xfrm>
            <a:custGeom>
              <a:avLst/>
              <a:gdLst/>
              <a:ahLst/>
              <a:cxnLst/>
              <a:rect l="l" t="t" r="r" b="b"/>
              <a:pathLst>
                <a:path w="44450" h="635">
                  <a:moveTo>
                    <a:pt x="0" y="482"/>
                  </a:moveTo>
                  <a:lnTo>
                    <a:pt x="43929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0" name="object 1470" descr=""/>
            <p:cNvSpPr/>
            <p:nvPr/>
          </p:nvSpPr>
          <p:spPr>
            <a:xfrm>
              <a:off x="1290261" y="4950012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w="0" h="120650">
                  <a:moveTo>
                    <a:pt x="0" y="120510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1" name="object 1471" descr=""/>
            <p:cNvSpPr/>
            <p:nvPr/>
          </p:nvSpPr>
          <p:spPr>
            <a:xfrm>
              <a:off x="1235993" y="5070235"/>
              <a:ext cx="54610" cy="1270"/>
            </a:xfrm>
            <a:custGeom>
              <a:avLst/>
              <a:gdLst/>
              <a:ahLst/>
              <a:cxnLst/>
              <a:rect l="l" t="t" r="r" b="b"/>
              <a:pathLst>
                <a:path w="54609" h="1270">
                  <a:moveTo>
                    <a:pt x="0" y="762"/>
                  </a:moveTo>
                  <a:lnTo>
                    <a:pt x="54267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2" name="object 1472" descr=""/>
            <p:cNvSpPr/>
            <p:nvPr/>
          </p:nvSpPr>
          <p:spPr>
            <a:xfrm>
              <a:off x="1255482" y="4949808"/>
              <a:ext cx="36195" cy="635"/>
            </a:xfrm>
            <a:custGeom>
              <a:avLst/>
              <a:gdLst/>
              <a:ahLst/>
              <a:cxnLst/>
              <a:rect l="l" t="t" r="r" b="b"/>
              <a:pathLst>
                <a:path w="36194" h="635">
                  <a:moveTo>
                    <a:pt x="0" y="393"/>
                  </a:moveTo>
                  <a:lnTo>
                    <a:pt x="36131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73" name="object 1473" descr=""/>
          <p:cNvSpPr txBox="1"/>
          <p:nvPr/>
        </p:nvSpPr>
        <p:spPr>
          <a:xfrm>
            <a:off x="1059583" y="4929002"/>
            <a:ext cx="170815" cy="6413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 marL="12700" marR="5080" indent="53340">
              <a:lnSpc>
                <a:spcPct val="113999"/>
              </a:lnSpc>
            </a:pPr>
            <a:r>
              <a:rPr dirty="0" sz="100" spc="-20">
                <a:latin typeface="Lucida Sans"/>
                <a:cs typeface="Lucida Sans"/>
              </a:rPr>
              <a:t>Pair</a:t>
            </a:r>
            <a:r>
              <a:rPr dirty="0" sz="100" spc="500">
                <a:latin typeface="Lucida Sans"/>
                <a:cs typeface="Lucida Sans"/>
              </a:rPr>
              <a:t> </a:t>
            </a:r>
            <a:r>
              <a:rPr dirty="0" sz="100" spc="-10">
                <a:latin typeface="Lucida Sans"/>
                <a:cs typeface="Lucida Sans"/>
              </a:rPr>
              <a:t>representation</a:t>
            </a:r>
            <a:endParaRPr sz="100">
              <a:latin typeface="Lucida Sans"/>
              <a:cs typeface="Lucida Sans"/>
            </a:endParaRPr>
          </a:p>
        </p:txBody>
      </p:sp>
      <p:sp>
        <p:nvSpPr>
          <p:cNvPr id="1474" name="object 1474" descr=""/>
          <p:cNvSpPr txBox="1"/>
          <p:nvPr/>
        </p:nvSpPr>
        <p:spPr>
          <a:xfrm>
            <a:off x="1068401" y="5041442"/>
            <a:ext cx="170815" cy="6413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0" spc="-25">
                <a:latin typeface="Lucida Sans"/>
                <a:cs typeface="Lucida Sans"/>
              </a:rPr>
              <a:t>MSA</a:t>
            </a:r>
            <a:endParaRPr sz="10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00" spc="-10">
                <a:latin typeface="Lucida Sans"/>
                <a:cs typeface="Lucida Sans"/>
              </a:rPr>
              <a:t>representation</a:t>
            </a:r>
            <a:endParaRPr sz="100">
              <a:latin typeface="Lucida Sans"/>
              <a:cs typeface="Lucida Sans"/>
            </a:endParaRPr>
          </a:p>
        </p:txBody>
      </p:sp>
      <p:grpSp>
        <p:nvGrpSpPr>
          <p:cNvPr id="1475" name="object 1475" descr=""/>
          <p:cNvGrpSpPr/>
          <p:nvPr/>
        </p:nvGrpSpPr>
        <p:grpSpPr>
          <a:xfrm>
            <a:off x="1329639" y="4924822"/>
            <a:ext cx="46990" cy="140335"/>
            <a:chOff x="1329639" y="4924822"/>
            <a:chExt cx="46990" cy="140335"/>
          </a:xfrm>
        </p:grpSpPr>
        <p:sp>
          <p:nvSpPr>
            <p:cNvPr id="1476" name="object 1476" descr=""/>
            <p:cNvSpPr/>
            <p:nvPr/>
          </p:nvSpPr>
          <p:spPr>
            <a:xfrm>
              <a:off x="1332179" y="4927359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09" h="135254">
                  <a:moveTo>
                    <a:pt x="41300" y="0"/>
                  </a:moveTo>
                  <a:lnTo>
                    <a:pt x="0" y="0"/>
                  </a:lnTo>
                  <a:lnTo>
                    <a:pt x="0" y="135191"/>
                  </a:lnTo>
                  <a:lnTo>
                    <a:pt x="41300" y="135191"/>
                  </a:lnTo>
                  <a:lnTo>
                    <a:pt x="41300" y="0"/>
                  </a:lnTo>
                  <a:close/>
                </a:path>
              </a:pathLst>
            </a:custGeom>
            <a:solidFill>
              <a:srgbClr val="BEC0C2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7" name="object 1477" descr=""/>
            <p:cNvSpPr/>
            <p:nvPr/>
          </p:nvSpPr>
          <p:spPr>
            <a:xfrm>
              <a:off x="1332179" y="4927362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09" h="135254">
                  <a:moveTo>
                    <a:pt x="0" y="0"/>
                  </a:moveTo>
                  <a:lnTo>
                    <a:pt x="41300" y="0"/>
                  </a:lnTo>
                  <a:lnTo>
                    <a:pt x="41300" y="135191"/>
                  </a:lnTo>
                  <a:lnTo>
                    <a:pt x="0" y="135191"/>
                  </a:lnTo>
                  <a:lnTo>
                    <a:pt x="0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78" name="object 1478" descr=""/>
          <p:cNvSpPr txBox="1"/>
          <p:nvPr/>
        </p:nvSpPr>
        <p:spPr>
          <a:xfrm>
            <a:off x="1366568" y="4946068"/>
            <a:ext cx="6921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-25">
                <a:latin typeface="Lucida Sans"/>
                <a:cs typeface="Lucida Sans"/>
              </a:rPr>
              <a:t>...</a:t>
            </a:r>
            <a:endParaRPr sz="300">
              <a:latin typeface="Lucida Sans"/>
              <a:cs typeface="Lucida Sans"/>
            </a:endParaRPr>
          </a:p>
        </p:txBody>
      </p:sp>
      <p:sp>
        <p:nvSpPr>
          <p:cNvPr id="1479" name="object 1479" descr=""/>
          <p:cNvSpPr txBox="1"/>
          <p:nvPr/>
        </p:nvSpPr>
        <p:spPr>
          <a:xfrm>
            <a:off x="1312406" y="4868253"/>
            <a:ext cx="178435" cy="48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" spc="10">
                <a:latin typeface="Lucida Sans"/>
                <a:cs typeface="Lucida Sans"/>
              </a:rPr>
              <a:t>48 Evo</a:t>
            </a:r>
            <a:r>
              <a:rPr dirty="0" sz="150" spc="15">
                <a:latin typeface="Lucida Sans"/>
                <a:cs typeface="Lucida Sans"/>
              </a:rPr>
              <a:t> </a:t>
            </a:r>
            <a:r>
              <a:rPr dirty="0" sz="150" spc="-10">
                <a:latin typeface="Lucida Sans"/>
                <a:cs typeface="Lucida Sans"/>
              </a:rPr>
              <a:t>blocks</a:t>
            </a:r>
            <a:endParaRPr sz="150">
              <a:latin typeface="Lucida Sans"/>
              <a:cs typeface="Lucida Sans"/>
            </a:endParaRPr>
          </a:p>
        </p:txBody>
      </p:sp>
      <p:sp>
        <p:nvSpPr>
          <p:cNvPr id="1480" name="object 1480" descr=""/>
          <p:cNvSpPr txBox="1"/>
          <p:nvPr/>
        </p:nvSpPr>
        <p:spPr>
          <a:xfrm>
            <a:off x="1331135" y="5087952"/>
            <a:ext cx="139065" cy="48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" spc="-10">
                <a:latin typeface="Lucida Sans"/>
                <a:cs typeface="Lucida Sans"/>
              </a:rPr>
              <a:t>Evoformer</a:t>
            </a:r>
            <a:endParaRPr sz="150">
              <a:latin typeface="Lucida Sans"/>
              <a:cs typeface="Lucida Sans"/>
            </a:endParaRPr>
          </a:p>
        </p:txBody>
      </p:sp>
      <p:grpSp>
        <p:nvGrpSpPr>
          <p:cNvPr id="1481" name="object 1481" descr=""/>
          <p:cNvGrpSpPr/>
          <p:nvPr/>
        </p:nvGrpSpPr>
        <p:grpSpPr>
          <a:xfrm>
            <a:off x="1427441" y="4914634"/>
            <a:ext cx="508000" cy="165100"/>
            <a:chOff x="1427441" y="4914634"/>
            <a:chExt cx="508000" cy="165100"/>
          </a:xfrm>
        </p:grpSpPr>
        <p:sp>
          <p:nvSpPr>
            <p:cNvPr id="1482" name="object 1482" descr=""/>
            <p:cNvSpPr/>
            <p:nvPr/>
          </p:nvSpPr>
          <p:spPr>
            <a:xfrm>
              <a:off x="1429981" y="4927143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09" h="135254">
                  <a:moveTo>
                    <a:pt x="41300" y="0"/>
                  </a:moveTo>
                  <a:lnTo>
                    <a:pt x="0" y="0"/>
                  </a:lnTo>
                  <a:lnTo>
                    <a:pt x="0" y="135191"/>
                  </a:lnTo>
                  <a:lnTo>
                    <a:pt x="41300" y="135191"/>
                  </a:lnTo>
                  <a:lnTo>
                    <a:pt x="41300" y="0"/>
                  </a:lnTo>
                  <a:close/>
                </a:path>
              </a:pathLst>
            </a:custGeom>
            <a:solidFill>
              <a:srgbClr val="BEC0C2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3" name="object 1483" descr=""/>
            <p:cNvSpPr/>
            <p:nvPr/>
          </p:nvSpPr>
          <p:spPr>
            <a:xfrm>
              <a:off x="1429981" y="4927146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09" h="135254">
                  <a:moveTo>
                    <a:pt x="0" y="0"/>
                  </a:moveTo>
                  <a:lnTo>
                    <a:pt x="41300" y="0"/>
                  </a:lnTo>
                  <a:lnTo>
                    <a:pt x="41300" y="135191"/>
                  </a:lnTo>
                  <a:lnTo>
                    <a:pt x="0" y="135191"/>
                  </a:lnTo>
                  <a:lnTo>
                    <a:pt x="0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4" name="object 1484" descr=""/>
            <p:cNvSpPr/>
            <p:nvPr/>
          </p:nvSpPr>
          <p:spPr>
            <a:xfrm>
              <a:off x="1469796" y="4999120"/>
              <a:ext cx="44450" cy="635"/>
            </a:xfrm>
            <a:custGeom>
              <a:avLst/>
              <a:gdLst/>
              <a:ahLst/>
              <a:cxnLst/>
              <a:rect l="l" t="t" r="r" b="b"/>
              <a:pathLst>
                <a:path w="44450" h="635">
                  <a:moveTo>
                    <a:pt x="43929" y="482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5" name="object 1485" descr=""/>
            <p:cNvSpPr/>
            <p:nvPr/>
          </p:nvSpPr>
          <p:spPr>
            <a:xfrm>
              <a:off x="1772056" y="4917173"/>
              <a:ext cx="160655" cy="160020"/>
            </a:xfrm>
            <a:custGeom>
              <a:avLst/>
              <a:gdLst/>
              <a:ahLst/>
              <a:cxnLst/>
              <a:rect l="l" t="t" r="r" b="b"/>
              <a:pathLst>
                <a:path w="160655" h="160020">
                  <a:moveTo>
                    <a:pt x="160629" y="0"/>
                  </a:moveTo>
                  <a:lnTo>
                    <a:pt x="0" y="0"/>
                  </a:lnTo>
                  <a:lnTo>
                    <a:pt x="0" y="159613"/>
                  </a:lnTo>
                  <a:lnTo>
                    <a:pt x="160629" y="159613"/>
                  </a:lnTo>
                  <a:lnTo>
                    <a:pt x="160629" y="0"/>
                  </a:lnTo>
                  <a:close/>
                </a:path>
              </a:pathLst>
            </a:custGeom>
            <a:solidFill>
              <a:srgbClr val="DFE0E1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6" name="object 1486" descr=""/>
            <p:cNvSpPr/>
            <p:nvPr/>
          </p:nvSpPr>
          <p:spPr>
            <a:xfrm>
              <a:off x="1917490" y="491717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0" y="0"/>
                  </a:moveTo>
                  <a:lnTo>
                    <a:pt x="15201" y="0"/>
                  </a:lnTo>
                  <a:lnTo>
                    <a:pt x="15201" y="15201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7" name="object 1487" descr=""/>
            <p:cNvSpPr/>
            <p:nvPr/>
          </p:nvSpPr>
          <p:spPr>
            <a:xfrm>
              <a:off x="1932688" y="4958217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w="0" h="90804">
                  <a:moveTo>
                    <a:pt x="0" y="0"/>
                  </a:moveTo>
                  <a:lnTo>
                    <a:pt x="0" y="90449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8" name="object 1488" descr=""/>
            <p:cNvSpPr/>
            <p:nvPr/>
          </p:nvSpPr>
          <p:spPr>
            <a:xfrm>
              <a:off x="1917486" y="506158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01" y="0"/>
                  </a:moveTo>
                  <a:lnTo>
                    <a:pt x="15201" y="15201"/>
                  </a:lnTo>
                  <a:lnTo>
                    <a:pt x="0" y="15201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9" name="object 1489" descr=""/>
            <p:cNvSpPr/>
            <p:nvPr/>
          </p:nvSpPr>
          <p:spPr>
            <a:xfrm>
              <a:off x="1800283" y="5076779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39" h="0">
                  <a:moveTo>
                    <a:pt x="91160" y="0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0" name="object 1490" descr=""/>
            <p:cNvSpPr/>
            <p:nvPr/>
          </p:nvSpPr>
          <p:spPr>
            <a:xfrm>
              <a:off x="1772053" y="506157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01" y="15201"/>
                  </a:moveTo>
                  <a:lnTo>
                    <a:pt x="0" y="15201"/>
                  </a:ln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1" name="object 1491" descr=""/>
            <p:cNvSpPr/>
            <p:nvPr/>
          </p:nvSpPr>
          <p:spPr>
            <a:xfrm>
              <a:off x="1772056" y="4945291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w="0" h="90804">
                  <a:moveTo>
                    <a:pt x="0" y="90449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2" name="object 1492" descr=""/>
            <p:cNvSpPr/>
            <p:nvPr/>
          </p:nvSpPr>
          <p:spPr>
            <a:xfrm>
              <a:off x="1772056" y="4917174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0" y="15201"/>
                  </a:moveTo>
                  <a:lnTo>
                    <a:pt x="0" y="0"/>
                  </a:lnTo>
                  <a:lnTo>
                    <a:pt x="15201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3" name="object 1493" descr=""/>
            <p:cNvSpPr/>
            <p:nvPr/>
          </p:nvSpPr>
          <p:spPr>
            <a:xfrm>
              <a:off x="1813302" y="491717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39" h="0">
                  <a:moveTo>
                    <a:pt x="0" y="0"/>
                  </a:moveTo>
                  <a:lnTo>
                    <a:pt x="91160" y="0"/>
                  </a:lnTo>
                </a:path>
              </a:pathLst>
            </a:custGeom>
            <a:ln w="506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4" name="object 1494" descr=""/>
            <p:cNvSpPr/>
            <p:nvPr/>
          </p:nvSpPr>
          <p:spPr>
            <a:xfrm>
              <a:off x="1748486" y="4998885"/>
              <a:ext cx="33020" cy="635"/>
            </a:xfrm>
            <a:custGeom>
              <a:avLst/>
              <a:gdLst/>
              <a:ahLst/>
              <a:cxnLst/>
              <a:rect l="l" t="t" r="r" b="b"/>
              <a:pathLst>
                <a:path w="33019" h="635">
                  <a:moveTo>
                    <a:pt x="0" y="355"/>
                  </a:moveTo>
                  <a:lnTo>
                    <a:pt x="32727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5" name="object 1495" descr=""/>
            <p:cNvSpPr/>
            <p:nvPr/>
          </p:nvSpPr>
          <p:spPr>
            <a:xfrm>
              <a:off x="1783727" y="4927168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10" h="135254">
                  <a:moveTo>
                    <a:pt x="41300" y="0"/>
                  </a:moveTo>
                  <a:lnTo>
                    <a:pt x="0" y="0"/>
                  </a:lnTo>
                  <a:lnTo>
                    <a:pt x="0" y="135178"/>
                  </a:lnTo>
                  <a:lnTo>
                    <a:pt x="41300" y="135178"/>
                  </a:lnTo>
                  <a:lnTo>
                    <a:pt x="41300" y="0"/>
                  </a:lnTo>
                  <a:close/>
                </a:path>
              </a:pathLst>
            </a:custGeom>
            <a:solidFill>
              <a:srgbClr val="BEC0C2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6" name="object 1496" descr=""/>
            <p:cNvSpPr/>
            <p:nvPr/>
          </p:nvSpPr>
          <p:spPr>
            <a:xfrm>
              <a:off x="1783727" y="4927159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10" h="135254">
                  <a:moveTo>
                    <a:pt x="0" y="0"/>
                  </a:moveTo>
                  <a:lnTo>
                    <a:pt x="41300" y="0"/>
                  </a:lnTo>
                  <a:lnTo>
                    <a:pt x="41300" y="135191"/>
                  </a:lnTo>
                  <a:lnTo>
                    <a:pt x="0" y="135191"/>
                  </a:lnTo>
                  <a:lnTo>
                    <a:pt x="0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97" name="object 1497" descr=""/>
          <p:cNvSpPr txBox="1"/>
          <p:nvPr/>
        </p:nvSpPr>
        <p:spPr>
          <a:xfrm>
            <a:off x="1818124" y="4945875"/>
            <a:ext cx="6921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-25">
                <a:latin typeface="Lucida Sans"/>
                <a:cs typeface="Lucida Sans"/>
              </a:rPr>
              <a:t>...</a:t>
            </a:r>
            <a:endParaRPr sz="300">
              <a:latin typeface="Lucida Sans"/>
              <a:cs typeface="Lucida Sans"/>
            </a:endParaRPr>
          </a:p>
        </p:txBody>
      </p:sp>
      <p:sp>
        <p:nvSpPr>
          <p:cNvPr id="1498" name="object 1498" descr=""/>
          <p:cNvSpPr txBox="1"/>
          <p:nvPr/>
        </p:nvSpPr>
        <p:spPr>
          <a:xfrm>
            <a:off x="1788645" y="4872886"/>
            <a:ext cx="118745" cy="48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">
                <a:latin typeface="Lucida Sans"/>
                <a:cs typeface="Lucida Sans"/>
              </a:rPr>
              <a:t>8</a:t>
            </a:r>
            <a:r>
              <a:rPr dirty="0" sz="150" spc="10">
                <a:latin typeface="Lucida Sans"/>
                <a:cs typeface="Lucida Sans"/>
              </a:rPr>
              <a:t> </a:t>
            </a:r>
            <a:r>
              <a:rPr dirty="0" sz="150" spc="-10">
                <a:latin typeface="Lucida Sans"/>
                <a:cs typeface="Lucida Sans"/>
              </a:rPr>
              <a:t>blocks</a:t>
            </a:r>
            <a:endParaRPr sz="150">
              <a:latin typeface="Lucida Sans"/>
              <a:cs typeface="Lucida Sans"/>
            </a:endParaRPr>
          </a:p>
        </p:txBody>
      </p:sp>
      <p:sp>
        <p:nvSpPr>
          <p:cNvPr id="1499" name="object 1499" descr=""/>
          <p:cNvSpPr txBox="1"/>
          <p:nvPr/>
        </p:nvSpPr>
        <p:spPr>
          <a:xfrm>
            <a:off x="1790243" y="5061883"/>
            <a:ext cx="128905" cy="71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100"/>
              </a:spcBef>
            </a:pPr>
            <a:r>
              <a:rPr dirty="0" sz="150" spc="-10">
                <a:latin typeface="Lucida Sans"/>
                <a:cs typeface="Lucida Sans"/>
              </a:rPr>
              <a:t>Structure</a:t>
            </a:r>
            <a:r>
              <a:rPr dirty="0" sz="150" spc="500">
                <a:latin typeface="Lucida Sans"/>
                <a:cs typeface="Lucida Sans"/>
              </a:rPr>
              <a:t> </a:t>
            </a:r>
            <a:r>
              <a:rPr dirty="0" sz="150" spc="-10">
                <a:latin typeface="Lucida Sans"/>
                <a:cs typeface="Lucida Sans"/>
              </a:rPr>
              <a:t>module</a:t>
            </a:r>
            <a:endParaRPr sz="150">
              <a:latin typeface="Lucida Sans"/>
              <a:cs typeface="Lucida Sans"/>
            </a:endParaRPr>
          </a:p>
        </p:txBody>
      </p:sp>
      <p:grpSp>
        <p:nvGrpSpPr>
          <p:cNvPr id="1500" name="object 1500" descr=""/>
          <p:cNvGrpSpPr/>
          <p:nvPr/>
        </p:nvGrpSpPr>
        <p:grpSpPr>
          <a:xfrm>
            <a:off x="1031488" y="4924403"/>
            <a:ext cx="924560" cy="246379"/>
            <a:chOff x="1031488" y="4924403"/>
            <a:chExt cx="924560" cy="246379"/>
          </a:xfrm>
        </p:grpSpPr>
        <p:sp>
          <p:nvSpPr>
            <p:cNvPr id="1501" name="object 1501" descr=""/>
            <p:cNvSpPr/>
            <p:nvPr/>
          </p:nvSpPr>
          <p:spPr>
            <a:xfrm>
              <a:off x="1881530" y="4926952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10" h="135254">
                  <a:moveTo>
                    <a:pt x="41313" y="0"/>
                  </a:moveTo>
                  <a:lnTo>
                    <a:pt x="0" y="0"/>
                  </a:lnTo>
                  <a:lnTo>
                    <a:pt x="0" y="135178"/>
                  </a:lnTo>
                  <a:lnTo>
                    <a:pt x="41313" y="135178"/>
                  </a:lnTo>
                  <a:lnTo>
                    <a:pt x="41313" y="0"/>
                  </a:lnTo>
                  <a:close/>
                </a:path>
              </a:pathLst>
            </a:custGeom>
            <a:solidFill>
              <a:srgbClr val="BEC0C2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2" name="object 1502" descr=""/>
            <p:cNvSpPr/>
            <p:nvPr/>
          </p:nvSpPr>
          <p:spPr>
            <a:xfrm>
              <a:off x="1881530" y="4926943"/>
              <a:ext cx="41910" cy="135255"/>
            </a:xfrm>
            <a:custGeom>
              <a:avLst/>
              <a:gdLst/>
              <a:ahLst/>
              <a:cxnLst/>
              <a:rect l="l" t="t" r="r" b="b"/>
              <a:pathLst>
                <a:path w="41910" h="135254">
                  <a:moveTo>
                    <a:pt x="0" y="0"/>
                  </a:moveTo>
                  <a:lnTo>
                    <a:pt x="41300" y="0"/>
                  </a:lnTo>
                  <a:lnTo>
                    <a:pt x="41300" y="135191"/>
                  </a:lnTo>
                  <a:lnTo>
                    <a:pt x="0" y="135191"/>
                  </a:lnTo>
                  <a:lnTo>
                    <a:pt x="0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3" name="object 1503" descr=""/>
            <p:cNvSpPr/>
            <p:nvPr/>
          </p:nvSpPr>
          <p:spPr>
            <a:xfrm>
              <a:off x="1950355" y="4997654"/>
              <a:ext cx="1905" cy="165735"/>
            </a:xfrm>
            <a:custGeom>
              <a:avLst/>
              <a:gdLst/>
              <a:ahLst/>
              <a:cxnLst/>
              <a:rect l="l" t="t" r="r" b="b"/>
              <a:pathLst>
                <a:path w="1905" h="165735">
                  <a:moveTo>
                    <a:pt x="0" y="0"/>
                  </a:moveTo>
                  <a:lnTo>
                    <a:pt x="1308" y="16548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4" name="object 1504" descr=""/>
            <p:cNvSpPr/>
            <p:nvPr/>
          </p:nvSpPr>
          <p:spPr>
            <a:xfrm>
              <a:off x="1035954" y="5163100"/>
              <a:ext cx="917575" cy="5080"/>
            </a:xfrm>
            <a:custGeom>
              <a:avLst/>
              <a:gdLst/>
              <a:ahLst/>
              <a:cxnLst/>
              <a:rect l="l" t="t" r="r" b="b"/>
              <a:pathLst>
                <a:path w="917575" h="5079">
                  <a:moveTo>
                    <a:pt x="0" y="4876"/>
                  </a:moveTo>
                  <a:lnTo>
                    <a:pt x="917041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5" name="object 1505" descr=""/>
            <p:cNvSpPr/>
            <p:nvPr/>
          </p:nvSpPr>
          <p:spPr>
            <a:xfrm>
              <a:off x="1037634" y="5013436"/>
              <a:ext cx="1270" cy="154940"/>
            </a:xfrm>
            <a:custGeom>
              <a:avLst/>
              <a:gdLst/>
              <a:ahLst/>
              <a:cxnLst/>
              <a:rect l="l" t="t" r="r" b="b"/>
              <a:pathLst>
                <a:path w="1269" h="154939">
                  <a:moveTo>
                    <a:pt x="0" y="0"/>
                  </a:moveTo>
                  <a:lnTo>
                    <a:pt x="1219" y="15452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6" name="object 1506" descr=""/>
            <p:cNvSpPr/>
            <p:nvPr/>
          </p:nvSpPr>
          <p:spPr>
            <a:xfrm>
              <a:off x="1031488" y="5002709"/>
              <a:ext cx="12700" cy="15240"/>
            </a:xfrm>
            <a:custGeom>
              <a:avLst/>
              <a:gdLst/>
              <a:ahLst/>
              <a:cxnLst/>
              <a:rect l="l" t="t" r="r" b="b"/>
              <a:pathLst>
                <a:path w="12700" h="15239">
                  <a:moveTo>
                    <a:pt x="6057" y="0"/>
                  </a:moveTo>
                  <a:lnTo>
                    <a:pt x="0" y="15163"/>
                  </a:lnTo>
                  <a:lnTo>
                    <a:pt x="6146" y="11531"/>
                  </a:lnTo>
                  <a:lnTo>
                    <a:pt x="12357" y="15074"/>
                  </a:lnTo>
                  <a:lnTo>
                    <a:pt x="6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07" name="object 1507" descr=""/>
          <p:cNvSpPr txBox="1"/>
          <p:nvPr/>
        </p:nvSpPr>
        <p:spPr>
          <a:xfrm>
            <a:off x="1312406" y="5124845"/>
            <a:ext cx="236220" cy="48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" spc="20">
                <a:latin typeface="Lucida Sans"/>
                <a:cs typeface="Lucida Sans"/>
              </a:rPr>
              <a:t>Recycling</a:t>
            </a:r>
            <a:r>
              <a:rPr dirty="0" sz="150" spc="-5">
                <a:latin typeface="Lucida Sans"/>
                <a:cs typeface="Lucida Sans"/>
              </a:rPr>
              <a:t> </a:t>
            </a:r>
            <a:r>
              <a:rPr dirty="0" sz="150" spc="10">
                <a:latin typeface="Lucida Sans"/>
                <a:cs typeface="Lucida Sans"/>
              </a:rPr>
              <a:t>(3</a:t>
            </a:r>
            <a:r>
              <a:rPr dirty="0" sz="150">
                <a:latin typeface="Lucida Sans"/>
                <a:cs typeface="Lucida Sans"/>
              </a:rPr>
              <a:t> </a:t>
            </a:r>
            <a:r>
              <a:rPr dirty="0" sz="150" spc="-10">
                <a:latin typeface="Lucida Sans"/>
                <a:cs typeface="Lucida Sans"/>
              </a:rPr>
              <a:t>times)</a:t>
            </a:r>
            <a:endParaRPr sz="150">
              <a:latin typeface="Lucida Sans"/>
              <a:cs typeface="Lucida Sans"/>
            </a:endParaRPr>
          </a:p>
        </p:txBody>
      </p:sp>
      <p:grpSp>
        <p:nvGrpSpPr>
          <p:cNvPr id="1508" name="object 1508" descr=""/>
          <p:cNvGrpSpPr/>
          <p:nvPr/>
        </p:nvGrpSpPr>
        <p:grpSpPr>
          <a:xfrm>
            <a:off x="1508967" y="4865126"/>
            <a:ext cx="243840" cy="257175"/>
            <a:chOff x="1508967" y="4865126"/>
            <a:chExt cx="243840" cy="257175"/>
          </a:xfrm>
        </p:grpSpPr>
        <p:sp>
          <p:nvSpPr>
            <p:cNvPr id="1509" name="object 1509" descr=""/>
            <p:cNvSpPr/>
            <p:nvPr/>
          </p:nvSpPr>
          <p:spPr>
            <a:xfrm>
              <a:off x="1513240" y="4949665"/>
              <a:ext cx="0" cy="121285"/>
            </a:xfrm>
            <a:custGeom>
              <a:avLst/>
              <a:gdLst/>
              <a:ahLst/>
              <a:cxnLst/>
              <a:rect l="l" t="t" r="r" b="b"/>
              <a:pathLst>
                <a:path w="0" h="121285">
                  <a:moveTo>
                    <a:pt x="0" y="121272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0" name="object 1510" descr=""/>
            <p:cNvSpPr/>
            <p:nvPr/>
          </p:nvSpPr>
          <p:spPr>
            <a:xfrm>
              <a:off x="1730997" y="487140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w="0" h="65404">
                  <a:moveTo>
                    <a:pt x="0" y="0"/>
                  </a:moveTo>
                  <a:lnTo>
                    <a:pt x="0" y="65379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1" name="object 1511" descr=""/>
            <p:cNvSpPr/>
            <p:nvPr/>
          </p:nvSpPr>
          <p:spPr>
            <a:xfrm>
              <a:off x="1571656" y="4869854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5" h="0">
                  <a:moveTo>
                    <a:pt x="0" y="0"/>
                  </a:moveTo>
                  <a:lnTo>
                    <a:pt x="159105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2" name="object 1512" descr=""/>
            <p:cNvSpPr/>
            <p:nvPr/>
          </p:nvSpPr>
          <p:spPr>
            <a:xfrm>
              <a:off x="1525295" y="4934157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65379"/>
                  </a:moveTo>
                  <a:lnTo>
                    <a:pt x="0" y="65379"/>
                  </a:lnTo>
                  <a:lnTo>
                    <a:pt x="0" y="0"/>
                  </a:lnTo>
                  <a:lnTo>
                    <a:pt x="158648" y="0"/>
                  </a:lnTo>
                  <a:lnTo>
                    <a:pt x="158648" y="65379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3" name="object 1513" descr=""/>
            <p:cNvSpPr/>
            <p:nvPr/>
          </p:nvSpPr>
          <p:spPr>
            <a:xfrm>
              <a:off x="1523384" y="4869595"/>
              <a:ext cx="207645" cy="66675"/>
            </a:xfrm>
            <a:custGeom>
              <a:avLst/>
              <a:gdLst/>
              <a:ahLst/>
              <a:cxnLst/>
              <a:rect l="l" t="t" r="r" b="b"/>
              <a:pathLst>
                <a:path w="207644" h="66675">
                  <a:moveTo>
                    <a:pt x="206374" y="1219"/>
                  </a:moveTo>
                  <a:lnTo>
                    <a:pt x="47612" y="1219"/>
                  </a:lnTo>
                  <a:lnTo>
                    <a:pt x="228" y="64185"/>
                  </a:lnTo>
                  <a:lnTo>
                    <a:pt x="0" y="66103"/>
                  </a:lnTo>
                  <a:lnTo>
                    <a:pt x="159105" y="66103"/>
                  </a:lnTo>
                  <a:lnTo>
                    <a:pt x="158813" y="65519"/>
                  </a:lnTo>
                  <a:lnTo>
                    <a:pt x="207111" y="1320"/>
                  </a:lnTo>
                  <a:lnTo>
                    <a:pt x="206374" y="1219"/>
                  </a:lnTo>
                  <a:close/>
                </a:path>
                <a:path w="207644" h="66675">
                  <a:moveTo>
                    <a:pt x="48539" y="0"/>
                  </a:moveTo>
                  <a:lnTo>
                    <a:pt x="47269" y="1219"/>
                  </a:lnTo>
                  <a:lnTo>
                    <a:pt x="47612" y="1219"/>
                  </a:lnTo>
                  <a:lnTo>
                    <a:pt x="4853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4" name="object 1514" descr=""/>
            <p:cNvSpPr/>
            <p:nvPr/>
          </p:nvSpPr>
          <p:spPr>
            <a:xfrm>
              <a:off x="1523392" y="4869586"/>
              <a:ext cx="207645" cy="66675"/>
            </a:xfrm>
            <a:custGeom>
              <a:avLst/>
              <a:gdLst/>
              <a:ahLst/>
              <a:cxnLst/>
              <a:rect l="l" t="t" r="r" b="b"/>
              <a:pathLst>
                <a:path w="207644" h="66675">
                  <a:moveTo>
                    <a:pt x="47256" y="1231"/>
                  </a:moveTo>
                  <a:lnTo>
                    <a:pt x="206362" y="1231"/>
                  </a:lnTo>
                  <a:lnTo>
                    <a:pt x="207098" y="1333"/>
                  </a:lnTo>
                  <a:lnTo>
                    <a:pt x="158800" y="65532"/>
                  </a:lnTo>
                  <a:lnTo>
                    <a:pt x="159105" y="66116"/>
                  </a:lnTo>
                  <a:lnTo>
                    <a:pt x="0" y="66116"/>
                  </a:lnTo>
                  <a:lnTo>
                    <a:pt x="215" y="64198"/>
                  </a:lnTo>
                  <a:lnTo>
                    <a:pt x="48526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5" name="object 1515" descr=""/>
            <p:cNvSpPr/>
            <p:nvPr/>
          </p:nvSpPr>
          <p:spPr>
            <a:xfrm>
              <a:off x="1524622" y="4934636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0"/>
                  </a:moveTo>
                  <a:lnTo>
                    <a:pt x="0" y="0"/>
                  </a:lnTo>
                  <a:lnTo>
                    <a:pt x="0" y="65379"/>
                  </a:lnTo>
                  <a:lnTo>
                    <a:pt x="158648" y="65379"/>
                  </a:lnTo>
                  <a:lnTo>
                    <a:pt x="158648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6" name="object 1516" descr=""/>
            <p:cNvSpPr/>
            <p:nvPr/>
          </p:nvSpPr>
          <p:spPr>
            <a:xfrm>
              <a:off x="1524622" y="4934639"/>
              <a:ext cx="158750" cy="65405"/>
            </a:xfrm>
            <a:custGeom>
              <a:avLst/>
              <a:gdLst/>
              <a:ahLst/>
              <a:cxnLst/>
              <a:rect l="l" t="t" r="r" b="b"/>
              <a:pathLst>
                <a:path w="158750" h="65404">
                  <a:moveTo>
                    <a:pt x="158648" y="65379"/>
                  </a:moveTo>
                  <a:lnTo>
                    <a:pt x="0" y="65379"/>
                  </a:lnTo>
                  <a:lnTo>
                    <a:pt x="0" y="0"/>
                  </a:lnTo>
                  <a:lnTo>
                    <a:pt x="158648" y="0"/>
                  </a:lnTo>
                  <a:lnTo>
                    <a:pt x="158648" y="65379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7" name="object 1517" descr=""/>
            <p:cNvSpPr/>
            <p:nvPr/>
          </p:nvSpPr>
          <p:spPr>
            <a:xfrm>
              <a:off x="1684050" y="4871879"/>
              <a:ext cx="47625" cy="128905"/>
            </a:xfrm>
            <a:custGeom>
              <a:avLst/>
              <a:gdLst/>
              <a:ahLst/>
              <a:cxnLst/>
              <a:rect l="l" t="t" r="r" b="b"/>
              <a:pathLst>
                <a:path w="47625" h="128904">
                  <a:moveTo>
                    <a:pt x="47269" y="0"/>
                  </a:moveTo>
                  <a:lnTo>
                    <a:pt x="0" y="63080"/>
                  </a:lnTo>
                  <a:lnTo>
                    <a:pt x="0" y="128460"/>
                  </a:lnTo>
                  <a:lnTo>
                    <a:pt x="47269" y="65379"/>
                  </a:lnTo>
                  <a:lnTo>
                    <a:pt x="4726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8" name="object 1518" descr=""/>
            <p:cNvSpPr/>
            <p:nvPr/>
          </p:nvSpPr>
          <p:spPr>
            <a:xfrm>
              <a:off x="1684045" y="4871881"/>
              <a:ext cx="47625" cy="128905"/>
            </a:xfrm>
            <a:custGeom>
              <a:avLst/>
              <a:gdLst/>
              <a:ahLst/>
              <a:cxnLst/>
              <a:rect l="l" t="t" r="r" b="b"/>
              <a:pathLst>
                <a:path w="47625" h="128904">
                  <a:moveTo>
                    <a:pt x="47282" y="0"/>
                  </a:moveTo>
                  <a:lnTo>
                    <a:pt x="47282" y="65379"/>
                  </a:lnTo>
                  <a:lnTo>
                    <a:pt x="0" y="128460"/>
                  </a:lnTo>
                  <a:lnTo>
                    <a:pt x="0" y="63080"/>
                  </a:lnTo>
                  <a:lnTo>
                    <a:pt x="47282" y="0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9" name="object 1519" descr=""/>
            <p:cNvSpPr/>
            <p:nvPr/>
          </p:nvSpPr>
          <p:spPr>
            <a:xfrm>
              <a:off x="1683946" y="4868998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0" name="object 1520" descr=""/>
            <p:cNvSpPr/>
            <p:nvPr/>
          </p:nvSpPr>
          <p:spPr>
            <a:xfrm>
              <a:off x="1525363" y="4867666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1" name="object 1521" descr=""/>
            <p:cNvSpPr/>
            <p:nvPr/>
          </p:nvSpPr>
          <p:spPr>
            <a:xfrm>
              <a:off x="1525139" y="4934745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5" h="0">
                  <a:moveTo>
                    <a:pt x="0" y="0"/>
                  </a:moveTo>
                  <a:lnTo>
                    <a:pt x="159105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2" name="object 1522" descr=""/>
            <p:cNvSpPr/>
            <p:nvPr/>
          </p:nvSpPr>
          <p:spPr>
            <a:xfrm>
              <a:off x="1683538" y="4938611"/>
              <a:ext cx="48895" cy="64769"/>
            </a:xfrm>
            <a:custGeom>
              <a:avLst/>
              <a:gdLst/>
              <a:ahLst/>
              <a:cxnLst/>
              <a:rect l="l" t="t" r="r" b="b"/>
              <a:pathLst>
                <a:path w="48894" h="64770">
                  <a:moveTo>
                    <a:pt x="0" y="64198"/>
                  </a:moveTo>
                  <a:lnTo>
                    <a:pt x="48298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3" name="object 1523" descr=""/>
            <p:cNvSpPr/>
            <p:nvPr/>
          </p:nvSpPr>
          <p:spPr>
            <a:xfrm>
              <a:off x="1527975" y="5034661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4" h="85089">
                  <a:moveTo>
                    <a:pt x="164464" y="0"/>
                  </a:moveTo>
                  <a:lnTo>
                    <a:pt x="0" y="0"/>
                  </a:lnTo>
                  <a:lnTo>
                    <a:pt x="0" y="84848"/>
                  </a:lnTo>
                  <a:lnTo>
                    <a:pt x="164464" y="84848"/>
                  </a:lnTo>
                  <a:lnTo>
                    <a:pt x="164464" y="0"/>
                  </a:lnTo>
                  <a:close/>
                </a:path>
              </a:pathLst>
            </a:custGeom>
            <a:solidFill>
              <a:srgbClr val="0092C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4" name="object 1524" descr=""/>
            <p:cNvSpPr/>
            <p:nvPr/>
          </p:nvSpPr>
          <p:spPr>
            <a:xfrm>
              <a:off x="1527975" y="5034665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4" h="85089">
                  <a:moveTo>
                    <a:pt x="164464" y="84848"/>
                  </a:moveTo>
                  <a:lnTo>
                    <a:pt x="0" y="84848"/>
                  </a:lnTo>
                  <a:lnTo>
                    <a:pt x="0" y="0"/>
                  </a:lnTo>
                  <a:lnTo>
                    <a:pt x="164464" y="0"/>
                  </a:lnTo>
                  <a:lnTo>
                    <a:pt x="164464" y="84848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5" name="object 1525" descr=""/>
            <p:cNvSpPr/>
            <p:nvPr/>
          </p:nvSpPr>
          <p:spPr>
            <a:xfrm>
              <a:off x="1513265" y="5069030"/>
              <a:ext cx="12700" cy="635"/>
            </a:xfrm>
            <a:custGeom>
              <a:avLst/>
              <a:gdLst/>
              <a:ahLst/>
              <a:cxnLst/>
              <a:rect l="l" t="t" r="r" b="b"/>
              <a:pathLst>
                <a:path w="12700" h="635">
                  <a:moveTo>
                    <a:pt x="12153" y="431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6" name="object 1526" descr=""/>
            <p:cNvSpPr/>
            <p:nvPr/>
          </p:nvSpPr>
          <p:spPr>
            <a:xfrm>
              <a:off x="1511507" y="4950639"/>
              <a:ext cx="16510" cy="635"/>
            </a:xfrm>
            <a:custGeom>
              <a:avLst/>
              <a:gdLst/>
              <a:ahLst/>
              <a:cxnLst/>
              <a:rect l="l" t="t" r="r" b="b"/>
              <a:pathLst>
                <a:path w="16509" h="635">
                  <a:moveTo>
                    <a:pt x="16471" y="177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7" name="object 1527" descr=""/>
            <p:cNvSpPr/>
            <p:nvPr/>
          </p:nvSpPr>
          <p:spPr>
            <a:xfrm>
              <a:off x="1748478" y="4949764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w="0" h="120650">
                  <a:moveTo>
                    <a:pt x="0" y="120510"/>
                  </a:moveTo>
                  <a:lnTo>
                    <a:pt x="0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8" name="object 1528" descr=""/>
            <p:cNvSpPr/>
            <p:nvPr/>
          </p:nvSpPr>
          <p:spPr>
            <a:xfrm>
              <a:off x="1694207" y="5069987"/>
              <a:ext cx="54610" cy="1270"/>
            </a:xfrm>
            <a:custGeom>
              <a:avLst/>
              <a:gdLst/>
              <a:ahLst/>
              <a:cxnLst/>
              <a:rect l="l" t="t" r="r" b="b"/>
              <a:pathLst>
                <a:path w="54610" h="1270">
                  <a:moveTo>
                    <a:pt x="0" y="762"/>
                  </a:moveTo>
                  <a:lnTo>
                    <a:pt x="54267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9" name="object 1529" descr=""/>
            <p:cNvSpPr/>
            <p:nvPr/>
          </p:nvSpPr>
          <p:spPr>
            <a:xfrm>
              <a:off x="1713699" y="4949561"/>
              <a:ext cx="36195" cy="635"/>
            </a:xfrm>
            <a:custGeom>
              <a:avLst/>
              <a:gdLst/>
              <a:ahLst/>
              <a:cxnLst/>
              <a:rect l="l" t="t" r="r" b="b"/>
              <a:pathLst>
                <a:path w="36194" h="635">
                  <a:moveTo>
                    <a:pt x="0" y="393"/>
                  </a:moveTo>
                  <a:lnTo>
                    <a:pt x="36131" y="0"/>
                  </a:lnTo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30" name="object 1530" descr=""/>
          <p:cNvSpPr txBox="1"/>
          <p:nvPr/>
        </p:nvSpPr>
        <p:spPr>
          <a:xfrm>
            <a:off x="1517813" y="4928759"/>
            <a:ext cx="170815" cy="6413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 marL="12700" marR="5080" indent="53340">
              <a:lnSpc>
                <a:spcPct val="113999"/>
              </a:lnSpc>
            </a:pPr>
            <a:r>
              <a:rPr dirty="0" sz="100" spc="-20">
                <a:latin typeface="Lucida Sans"/>
                <a:cs typeface="Lucida Sans"/>
              </a:rPr>
              <a:t>Pair</a:t>
            </a:r>
            <a:r>
              <a:rPr dirty="0" sz="100" spc="500">
                <a:latin typeface="Lucida Sans"/>
                <a:cs typeface="Lucida Sans"/>
              </a:rPr>
              <a:t> </a:t>
            </a:r>
            <a:r>
              <a:rPr dirty="0" sz="100" spc="-10">
                <a:latin typeface="Lucida Sans"/>
                <a:cs typeface="Lucida Sans"/>
              </a:rPr>
              <a:t>representation</a:t>
            </a:r>
            <a:endParaRPr sz="100">
              <a:latin typeface="Lucida Sans"/>
              <a:cs typeface="Lucida Sans"/>
            </a:endParaRPr>
          </a:p>
        </p:txBody>
      </p:sp>
      <p:sp>
        <p:nvSpPr>
          <p:cNvPr id="1531" name="object 1531" descr=""/>
          <p:cNvSpPr txBox="1"/>
          <p:nvPr/>
        </p:nvSpPr>
        <p:spPr>
          <a:xfrm>
            <a:off x="1576477" y="5041182"/>
            <a:ext cx="70485" cy="4635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0" spc="-25">
                <a:latin typeface="Lucida Sans"/>
                <a:cs typeface="Lucida Sans"/>
              </a:rPr>
              <a:t>MSA</a:t>
            </a:r>
            <a:endParaRPr sz="100">
              <a:latin typeface="Lucida Sans"/>
              <a:cs typeface="Lucida Sans"/>
            </a:endParaRPr>
          </a:p>
        </p:txBody>
      </p:sp>
      <p:sp>
        <p:nvSpPr>
          <p:cNvPr id="1532" name="object 1532" descr=""/>
          <p:cNvSpPr txBox="1"/>
          <p:nvPr/>
        </p:nvSpPr>
        <p:spPr>
          <a:xfrm>
            <a:off x="1299883" y="5064781"/>
            <a:ext cx="422909" cy="48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50">
                <a:latin typeface="Lucida Sans"/>
                <a:cs typeface="Lucida Sans"/>
              </a:rPr>
              <a:t>AlphaFold2</a:t>
            </a:r>
            <a:r>
              <a:rPr dirty="0" sz="150" spc="395">
                <a:latin typeface="Lucida Sans"/>
                <a:cs typeface="Lucida Sans"/>
              </a:rPr>
              <a:t>  </a:t>
            </a:r>
            <a:r>
              <a:rPr dirty="0" baseline="27777" sz="150" spc="-15">
                <a:latin typeface="Lucida Sans"/>
                <a:cs typeface="Lucida Sans"/>
              </a:rPr>
              <a:t>representation</a:t>
            </a:r>
            <a:endParaRPr baseline="27777" sz="150">
              <a:latin typeface="Lucida Sans"/>
              <a:cs typeface="Lucida Sans"/>
            </a:endParaRPr>
          </a:p>
        </p:txBody>
      </p:sp>
      <p:grpSp>
        <p:nvGrpSpPr>
          <p:cNvPr id="1533" name="object 1533" descr=""/>
          <p:cNvGrpSpPr/>
          <p:nvPr/>
        </p:nvGrpSpPr>
        <p:grpSpPr>
          <a:xfrm>
            <a:off x="1067219" y="4984216"/>
            <a:ext cx="1404620" cy="138430"/>
            <a:chOff x="1067219" y="4984216"/>
            <a:chExt cx="1404620" cy="138430"/>
          </a:xfrm>
        </p:grpSpPr>
        <p:sp>
          <p:nvSpPr>
            <p:cNvPr id="1534" name="object 1534" descr=""/>
            <p:cNvSpPr/>
            <p:nvPr/>
          </p:nvSpPr>
          <p:spPr>
            <a:xfrm>
              <a:off x="1069759" y="5034918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5" h="85089">
                  <a:moveTo>
                    <a:pt x="164464" y="84848"/>
                  </a:moveTo>
                  <a:lnTo>
                    <a:pt x="0" y="84848"/>
                  </a:lnTo>
                  <a:lnTo>
                    <a:pt x="0" y="0"/>
                  </a:lnTo>
                  <a:lnTo>
                    <a:pt x="164464" y="0"/>
                  </a:lnTo>
                  <a:lnTo>
                    <a:pt x="164464" y="84848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5" name="object 1535" descr=""/>
            <p:cNvSpPr/>
            <p:nvPr/>
          </p:nvSpPr>
          <p:spPr>
            <a:xfrm>
              <a:off x="1527136" y="5034665"/>
              <a:ext cx="164465" cy="85090"/>
            </a:xfrm>
            <a:custGeom>
              <a:avLst/>
              <a:gdLst/>
              <a:ahLst/>
              <a:cxnLst/>
              <a:rect l="l" t="t" r="r" b="b"/>
              <a:pathLst>
                <a:path w="164464" h="85089">
                  <a:moveTo>
                    <a:pt x="164464" y="84848"/>
                  </a:moveTo>
                  <a:lnTo>
                    <a:pt x="0" y="84848"/>
                  </a:lnTo>
                  <a:lnTo>
                    <a:pt x="0" y="0"/>
                  </a:lnTo>
                  <a:lnTo>
                    <a:pt x="164464" y="0"/>
                  </a:lnTo>
                  <a:lnTo>
                    <a:pt x="164464" y="84848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6" name="object 1536" descr=""/>
            <p:cNvSpPr/>
            <p:nvPr/>
          </p:nvSpPr>
          <p:spPr>
            <a:xfrm>
              <a:off x="1937748" y="4993487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60" h="0">
                  <a:moveTo>
                    <a:pt x="0" y="0"/>
                  </a:moveTo>
                  <a:lnTo>
                    <a:pt x="517740" y="0"/>
                  </a:lnTo>
                </a:path>
              </a:pathLst>
            </a:custGeom>
            <a:ln w="75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7" name="object 1537" descr=""/>
            <p:cNvSpPr/>
            <p:nvPr/>
          </p:nvSpPr>
          <p:spPr>
            <a:xfrm>
              <a:off x="2448905" y="4984216"/>
              <a:ext cx="22860" cy="19050"/>
            </a:xfrm>
            <a:custGeom>
              <a:avLst/>
              <a:gdLst/>
              <a:ahLst/>
              <a:cxnLst/>
              <a:rect l="l" t="t" r="r" b="b"/>
              <a:pathLst>
                <a:path w="22860" h="19050">
                  <a:moveTo>
                    <a:pt x="0" y="0"/>
                  </a:moveTo>
                  <a:lnTo>
                    <a:pt x="5384" y="9271"/>
                  </a:lnTo>
                  <a:lnTo>
                    <a:pt x="0" y="18542"/>
                  </a:lnTo>
                  <a:lnTo>
                    <a:pt x="22682" y="9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38" name="object 1538" descr=""/>
          <p:cNvSpPr txBox="1"/>
          <p:nvPr/>
        </p:nvSpPr>
        <p:spPr>
          <a:xfrm>
            <a:off x="2021721" y="4925410"/>
            <a:ext cx="377825" cy="60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30">
                <a:latin typeface="Lucida Sans"/>
                <a:cs typeface="Lucida Sans"/>
              </a:rPr>
              <a:t>Ranking</a:t>
            </a:r>
            <a:r>
              <a:rPr dirty="0" sz="200" spc="45">
                <a:latin typeface="Lucida Sans"/>
                <a:cs typeface="Lucida Sans"/>
              </a:rPr>
              <a:t> </a:t>
            </a:r>
            <a:r>
              <a:rPr dirty="0" sz="200" spc="40">
                <a:latin typeface="Lucida Sans"/>
                <a:cs typeface="Lucida Sans"/>
              </a:rPr>
              <a:t>MSAs</a:t>
            </a:r>
            <a:r>
              <a:rPr dirty="0" sz="200" spc="50">
                <a:latin typeface="Lucida Sans"/>
                <a:cs typeface="Lucida Sans"/>
              </a:rPr>
              <a:t> </a:t>
            </a:r>
            <a:r>
              <a:rPr dirty="0" sz="200" spc="-10">
                <a:latin typeface="Lucida Sans"/>
                <a:cs typeface="Lucida Sans"/>
              </a:rPr>
              <a:t>pLDDT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39" name="object 1539" descr=""/>
          <p:cNvGrpSpPr/>
          <p:nvPr/>
        </p:nvGrpSpPr>
        <p:grpSpPr>
          <a:xfrm>
            <a:off x="2479078" y="4902394"/>
            <a:ext cx="267970" cy="74295"/>
            <a:chOff x="2479078" y="4902394"/>
            <a:chExt cx="267970" cy="74295"/>
          </a:xfrm>
        </p:grpSpPr>
        <p:sp>
          <p:nvSpPr>
            <p:cNvPr id="1540" name="object 1540" descr=""/>
            <p:cNvSpPr/>
            <p:nvPr/>
          </p:nvSpPr>
          <p:spPr>
            <a:xfrm>
              <a:off x="2481618" y="4904169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69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69" y="69926"/>
                  </a:lnTo>
                  <a:lnTo>
                    <a:pt x="26236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1" name="object 1541" descr=""/>
            <p:cNvSpPr/>
            <p:nvPr/>
          </p:nvSpPr>
          <p:spPr>
            <a:xfrm>
              <a:off x="2481618" y="4904934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42" name="object 1542" descr=""/>
          <p:cNvSpPr txBox="1"/>
          <p:nvPr/>
        </p:nvSpPr>
        <p:spPr>
          <a:xfrm>
            <a:off x="2539171" y="4891992"/>
            <a:ext cx="147320" cy="60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543" name="object 1543" descr=""/>
          <p:cNvSpPr txBox="1"/>
          <p:nvPr/>
        </p:nvSpPr>
        <p:spPr>
          <a:xfrm>
            <a:off x="2547666" y="4926748"/>
            <a:ext cx="130810" cy="60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2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44" name="object 1544" descr=""/>
          <p:cNvGrpSpPr/>
          <p:nvPr/>
        </p:nvGrpSpPr>
        <p:grpSpPr>
          <a:xfrm>
            <a:off x="2479078" y="4985554"/>
            <a:ext cx="267970" cy="74295"/>
            <a:chOff x="2479078" y="4985554"/>
            <a:chExt cx="267970" cy="74295"/>
          </a:xfrm>
        </p:grpSpPr>
        <p:sp>
          <p:nvSpPr>
            <p:cNvPr id="1545" name="object 1545" descr=""/>
            <p:cNvSpPr/>
            <p:nvPr/>
          </p:nvSpPr>
          <p:spPr>
            <a:xfrm>
              <a:off x="2481618" y="4987341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69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69" y="69926"/>
                  </a:lnTo>
                  <a:lnTo>
                    <a:pt x="26236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6" name="object 1546" descr=""/>
            <p:cNvSpPr/>
            <p:nvPr/>
          </p:nvSpPr>
          <p:spPr>
            <a:xfrm>
              <a:off x="2481618" y="4988094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47" name="object 1547" descr=""/>
          <p:cNvSpPr txBox="1"/>
          <p:nvPr/>
        </p:nvSpPr>
        <p:spPr>
          <a:xfrm>
            <a:off x="2539171" y="4975150"/>
            <a:ext cx="147320" cy="95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320" marR="5080" indent="-8255">
              <a:lnSpc>
                <a:spcPct val="113999"/>
              </a:lnSpc>
              <a:spcBef>
                <a:spcPts val="9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 spc="500">
                <a:latin typeface="Lucida Sans"/>
                <a:cs typeface="Lucida Sans"/>
              </a:rPr>
              <a:t> </a:t>
            </a: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3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48" name="object 1548" descr=""/>
          <p:cNvGrpSpPr/>
          <p:nvPr/>
        </p:nvGrpSpPr>
        <p:grpSpPr>
          <a:xfrm>
            <a:off x="2479078" y="5068663"/>
            <a:ext cx="267970" cy="156210"/>
            <a:chOff x="2479078" y="5068663"/>
            <a:chExt cx="267970" cy="156210"/>
          </a:xfrm>
        </p:grpSpPr>
        <p:sp>
          <p:nvSpPr>
            <p:cNvPr id="1549" name="object 1549" descr=""/>
            <p:cNvSpPr/>
            <p:nvPr/>
          </p:nvSpPr>
          <p:spPr>
            <a:xfrm>
              <a:off x="2481618" y="5070437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69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69" y="69926"/>
                  </a:lnTo>
                  <a:lnTo>
                    <a:pt x="262369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0" name="object 1550" descr=""/>
            <p:cNvSpPr/>
            <p:nvPr/>
          </p:nvSpPr>
          <p:spPr>
            <a:xfrm>
              <a:off x="2481618" y="5071203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1" name="object 1551" descr=""/>
            <p:cNvSpPr/>
            <p:nvPr/>
          </p:nvSpPr>
          <p:spPr>
            <a:xfrm>
              <a:off x="2482088" y="5152187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2" name="object 1552" descr=""/>
            <p:cNvSpPr/>
            <p:nvPr/>
          </p:nvSpPr>
          <p:spPr>
            <a:xfrm>
              <a:off x="2482088" y="5152953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53" name="object 1553" descr=""/>
          <p:cNvSpPr txBox="1"/>
          <p:nvPr/>
        </p:nvSpPr>
        <p:spPr>
          <a:xfrm>
            <a:off x="2539171" y="5058251"/>
            <a:ext cx="147955" cy="142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685" marR="5080" indent="-7620">
              <a:lnSpc>
                <a:spcPct val="113999"/>
              </a:lnSpc>
              <a:spcBef>
                <a:spcPts val="9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 spc="500">
                <a:latin typeface="Lucida Sans"/>
                <a:cs typeface="Lucida Sans"/>
              </a:rPr>
              <a:t> </a:t>
            </a: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4</a:t>
            </a:r>
            <a:endParaRPr sz="2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554" name="object 1554" descr=""/>
          <p:cNvSpPr txBox="1"/>
          <p:nvPr/>
        </p:nvSpPr>
        <p:spPr>
          <a:xfrm>
            <a:off x="2547291" y="5174763"/>
            <a:ext cx="132080" cy="60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5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55" name="object 1555" descr=""/>
          <p:cNvGrpSpPr/>
          <p:nvPr/>
        </p:nvGrpSpPr>
        <p:grpSpPr>
          <a:xfrm>
            <a:off x="2823730" y="4901480"/>
            <a:ext cx="267970" cy="74295"/>
            <a:chOff x="2823730" y="4901480"/>
            <a:chExt cx="267970" cy="74295"/>
          </a:xfrm>
        </p:grpSpPr>
        <p:sp>
          <p:nvSpPr>
            <p:cNvPr id="1556" name="object 1556" descr=""/>
            <p:cNvSpPr/>
            <p:nvPr/>
          </p:nvSpPr>
          <p:spPr>
            <a:xfrm>
              <a:off x="2826270" y="4903254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7" name="object 1557" descr=""/>
            <p:cNvSpPr/>
            <p:nvPr/>
          </p:nvSpPr>
          <p:spPr>
            <a:xfrm>
              <a:off x="2826270" y="4904020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58" name="object 1558" descr=""/>
          <p:cNvSpPr txBox="1"/>
          <p:nvPr/>
        </p:nvSpPr>
        <p:spPr>
          <a:xfrm>
            <a:off x="2883820" y="4891073"/>
            <a:ext cx="147320" cy="95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225" marR="5080" indent="-10160">
              <a:lnSpc>
                <a:spcPct val="113999"/>
              </a:lnSpc>
              <a:spcBef>
                <a:spcPts val="9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 spc="500">
                <a:latin typeface="Lucida Sans"/>
                <a:cs typeface="Lucida Sans"/>
              </a:rPr>
              <a:t> </a:t>
            </a: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7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59" name="object 1559" descr=""/>
          <p:cNvGrpSpPr/>
          <p:nvPr/>
        </p:nvGrpSpPr>
        <p:grpSpPr>
          <a:xfrm>
            <a:off x="2823730" y="4984639"/>
            <a:ext cx="267970" cy="74295"/>
            <a:chOff x="2823730" y="4984639"/>
            <a:chExt cx="267970" cy="74295"/>
          </a:xfrm>
        </p:grpSpPr>
        <p:sp>
          <p:nvSpPr>
            <p:cNvPr id="1560" name="object 1560" descr=""/>
            <p:cNvSpPr/>
            <p:nvPr/>
          </p:nvSpPr>
          <p:spPr>
            <a:xfrm>
              <a:off x="2826270" y="4986426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1" name="object 1561" descr=""/>
            <p:cNvSpPr/>
            <p:nvPr/>
          </p:nvSpPr>
          <p:spPr>
            <a:xfrm>
              <a:off x="2826270" y="4987179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62" name="object 1562" descr=""/>
          <p:cNvSpPr txBox="1"/>
          <p:nvPr/>
        </p:nvSpPr>
        <p:spPr>
          <a:xfrm>
            <a:off x="2883820" y="4974232"/>
            <a:ext cx="147320" cy="95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685" marR="5080" indent="-7620">
              <a:lnSpc>
                <a:spcPct val="113999"/>
              </a:lnSpc>
              <a:spcBef>
                <a:spcPts val="9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 spc="500">
                <a:latin typeface="Lucida Sans"/>
                <a:cs typeface="Lucida Sans"/>
              </a:rPr>
              <a:t> </a:t>
            </a: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8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63" name="object 1563" descr=""/>
          <p:cNvGrpSpPr/>
          <p:nvPr/>
        </p:nvGrpSpPr>
        <p:grpSpPr>
          <a:xfrm>
            <a:off x="2823730" y="5067736"/>
            <a:ext cx="267970" cy="74295"/>
            <a:chOff x="2823730" y="5067736"/>
            <a:chExt cx="267970" cy="74295"/>
          </a:xfrm>
        </p:grpSpPr>
        <p:sp>
          <p:nvSpPr>
            <p:cNvPr id="1564" name="object 1564" descr=""/>
            <p:cNvSpPr/>
            <p:nvPr/>
          </p:nvSpPr>
          <p:spPr>
            <a:xfrm>
              <a:off x="2826270" y="5069522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5" name="object 1565" descr=""/>
            <p:cNvSpPr/>
            <p:nvPr/>
          </p:nvSpPr>
          <p:spPr>
            <a:xfrm>
              <a:off x="2826270" y="5070276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66" name="object 1566" descr=""/>
          <p:cNvSpPr txBox="1"/>
          <p:nvPr/>
        </p:nvSpPr>
        <p:spPr>
          <a:xfrm>
            <a:off x="2883820" y="5057334"/>
            <a:ext cx="147320" cy="95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685" marR="5080" indent="-7620">
              <a:lnSpc>
                <a:spcPct val="113999"/>
              </a:lnSpc>
              <a:spcBef>
                <a:spcPts val="9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 spc="500">
                <a:latin typeface="Lucida Sans"/>
                <a:cs typeface="Lucida Sans"/>
              </a:rPr>
              <a:t> </a:t>
            </a: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9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67" name="object 1567" descr=""/>
          <p:cNvGrpSpPr/>
          <p:nvPr/>
        </p:nvGrpSpPr>
        <p:grpSpPr>
          <a:xfrm>
            <a:off x="2824187" y="5149486"/>
            <a:ext cx="267970" cy="74295"/>
            <a:chOff x="2824187" y="5149486"/>
            <a:chExt cx="267970" cy="74295"/>
          </a:xfrm>
        </p:grpSpPr>
        <p:sp>
          <p:nvSpPr>
            <p:cNvPr id="1568" name="object 1568" descr=""/>
            <p:cNvSpPr/>
            <p:nvPr/>
          </p:nvSpPr>
          <p:spPr>
            <a:xfrm>
              <a:off x="2826727" y="5151260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26"/>
                  </a:lnTo>
                  <a:lnTo>
                    <a:pt x="262356" y="69926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9" name="object 1569" descr=""/>
            <p:cNvSpPr/>
            <p:nvPr/>
          </p:nvSpPr>
          <p:spPr>
            <a:xfrm>
              <a:off x="2826727" y="5152026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70" name="object 1570" descr=""/>
          <p:cNvSpPr txBox="1"/>
          <p:nvPr/>
        </p:nvSpPr>
        <p:spPr>
          <a:xfrm>
            <a:off x="2884280" y="5139084"/>
            <a:ext cx="147320" cy="60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571" name="object 1571" descr=""/>
          <p:cNvSpPr txBox="1"/>
          <p:nvPr/>
        </p:nvSpPr>
        <p:spPr>
          <a:xfrm>
            <a:off x="2786623" y="5173840"/>
            <a:ext cx="271145" cy="60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7777" sz="300">
                <a:latin typeface="Lucida Sans"/>
                <a:cs typeface="Lucida Sans"/>
              </a:rPr>
              <a:t>Rank</a:t>
            </a:r>
            <a:r>
              <a:rPr dirty="0" sz="200">
                <a:latin typeface="Lucida Sans"/>
                <a:cs typeface="Lucida Sans"/>
              </a:rPr>
              <a:t>M</a:t>
            </a:r>
            <a:r>
              <a:rPr dirty="0" baseline="-27777" sz="300">
                <a:latin typeface="Lucida Sans"/>
                <a:cs typeface="Lucida Sans"/>
              </a:rPr>
              <a:t>ed</a:t>
            </a:r>
            <a:r>
              <a:rPr dirty="0" sz="200">
                <a:latin typeface="Lucida Sans"/>
                <a:cs typeface="Lucida Sans"/>
              </a:rPr>
              <a:t>SA-</a:t>
            </a:r>
            <a:r>
              <a:rPr dirty="0" sz="200" spc="-25">
                <a:latin typeface="Lucida Sans"/>
                <a:cs typeface="Lucida Sans"/>
              </a:rPr>
              <a:t>10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72" name="object 1572" descr=""/>
          <p:cNvGrpSpPr/>
          <p:nvPr/>
        </p:nvGrpSpPr>
        <p:grpSpPr>
          <a:xfrm>
            <a:off x="889990" y="4110330"/>
            <a:ext cx="2326005" cy="784860"/>
            <a:chOff x="889990" y="4110330"/>
            <a:chExt cx="2326005" cy="784860"/>
          </a:xfrm>
        </p:grpSpPr>
        <p:pic>
          <p:nvPicPr>
            <p:cNvPr id="1573" name="object 157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9990" y="4110330"/>
              <a:ext cx="2325611" cy="725418"/>
            </a:xfrm>
            <a:prstGeom prst="rect">
              <a:avLst/>
            </a:prstGeom>
          </p:spPr>
        </p:pic>
        <p:sp>
          <p:nvSpPr>
            <p:cNvPr id="1574" name="object 1574" descr=""/>
            <p:cNvSpPr/>
            <p:nvPr/>
          </p:nvSpPr>
          <p:spPr>
            <a:xfrm>
              <a:off x="2482088" y="4822355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13"/>
                  </a:lnTo>
                  <a:lnTo>
                    <a:pt x="262356" y="69913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5" name="object 1575" descr=""/>
            <p:cNvSpPr/>
            <p:nvPr/>
          </p:nvSpPr>
          <p:spPr>
            <a:xfrm>
              <a:off x="2482088" y="4823108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76" name="object 1576" descr=""/>
          <p:cNvSpPr txBox="1"/>
          <p:nvPr/>
        </p:nvSpPr>
        <p:spPr>
          <a:xfrm>
            <a:off x="2539643" y="4810162"/>
            <a:ext cx="147320" cy="95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495" marR="5080" indent="-11430">
              <a:lnSpc>
                <a:spcPct val="113999"/>
              </a:lnSpc>
              <a:spcBef>
                <a:spcPts val="9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 spc="500">
                <a:latin typeface="Lucida Sans"/>
                <a:cs typeface="Lucida Sans"/>
              </a:rPr>
              <a:t> </a:t>
            </a:r>
            <a:r>
              <a:rPr dirty="0" sz="200">
                <a:latin typeface="Lucida Sans"/>
                <a:cs typeface="Lucida Sans"/>
              </a:rPr>
              <a:t>MSA-</a:t>
            </a:r>
            <a:r>
              <a:rPr dirty="0" sz="200" spc="-50">
                <a:latin typeface="Lucida Sans"/>
                <a:cs typeface="Lucida Sans"/>
              </a:rPr>
              <a:t>1</a:t>
            </a:r>
            <a:endParaRPr sz="200">
              <a:latin typeface="Lucida Sans"/>
              <a:cs typeface="Lucida Sans"/>
            </a:endParaRPr>
          </a:p>
        </p:txBody>
      </p:sp>
      <p:grpSp>
        <p:nvGrpSpPr>
          <p:cNvPr id="1577" name="object 1577" descr=""/>
          <p:cNvGrpSpPr/>
          <p:nvPr/>
        </p:nvGrpSpPr>
        <p:grpSpPr>
          <a:xfrm>
            <a:off x="2824187" y="4819654"/>
            <a:ext cx="267970" cy="74295"/>
            <a:chOff x="2824187" y="4819654"/>
            <a:chExt cx="267970" cy="74295"/>
          </a:xfrm>
        </p:grpSpPr>
        <p:sp>
          <p:nvSpPr>
            <p:cNvPr id="1578" name="object 1578" descr=""/>
            <p:cNvSpPr/>
            <p:nvPr/>
          </p:nvSpPr>
          <p:spPr>
            <a:xfrm>
              <a:off x="2826727" y="4821441"/>
              <a:ext cx="262890" cy="70485"/>
            </a:xfrm>
            <a:custGeom>
              <a:avLst/>
              <a:gdLst/>
              <a:ahLst/>
              <a:cxnLst/>
              <a:rect l="l" t="t" r="r" b="b"/>
              <a:pathLst>
                <a:path w="262889" h="70485">
                  <a:moveTo>
                    <a:pt x="262356" y="0"/>
                  </a:moveTo>
                  <a:lnTo>
                    <a:pt x="0" y="0"/>
                  </a:lnTo>
                  <a:lnTo>
                    <a:pt x="0" y="69913"/>
                  </a:lnTo>
                  <a:lnTo>
                    <a:pt x="262356" y="69913"/>
                  </a:lnTo>
                  <a:lnTo>
                    <a:pt x="262356" y="0"/>
                  </a:lnTo>
                  <a:close/>
                </a:path>
              </a:pathLst>
            </a:custGeom>
            <a:solidFill>
              <a:srgbClr val="D7242C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9" name="object 1579" descr=""/>
            <p:cNvSpPr/>
            <p:nvPr/>
          </p:nvSpPr>
          <p:spPr>
            <a:xfrm>
              <a:off x="2826727" y="4822194"/>
              <a:ext cx="262890" cy="69215"/>
            </a:xfrm>
            <a:custGeom>
              <a:avLst/>
              <a:gdLst/>
              <a:ahLst/>
              <a:cxnLst/>
              <a:rect l="l" t="t" r="r" b="b"/>
              <a:pathLst>
                <a:path w="262889" h="69214">
                  <a:moveTo>
                    <a:pt x="262356" y="69164"/>
                  </a:moveTo>
                  <a:lnTo>
                    <a:pt x="0" y="69164"/>
                  </a:lnTo>
                  <a:lnTo>
                    <a:pt x="0" y="0"/>
                  </a:lnTo>
                  <a:lnTo>
                    <a:pt x="262356" y="0"/>
                  </a:lnTo>
                  <a:lnTo>
                    <a:pt x="262356" y="69164"/>
                  </a:lnTo>
                  <a:close/>
                </a:path>
              </a:pathLst>
            </a:custGeom>
            <a:ln w="50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80" name="object 1580" descr=""/>
          <p:cNvSpPr txBox="1"/>
          <p:nvPr/>
        </p:nvSpPr>
        <p:spPr>
          <a:xfrm>
            <a:off x="2884280" y="4809244"/>
            <a:ext cx="147320" cy="95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685" marR="5080" indent="-7620">
              <a:lnSpc>
                <a:spcPct val="113999"/>
              </a:lnSpc>
              <a:spcBef>
                <a:spcPts val="95"/>
              </a:spcBef>
            </a:pPr>
            <a:r>
              <a:rPr dirty="0" sz="200" spc="-10">
                <a:latin typeface="Lucida Sans"/>
                <a:cs typeface="Lucida Sans"/>
              </a:rPr>
              <a:t>Ranked</a:t>
            </a:r>
            <a:r>
              <a:rPr dirty="0" sz="200" spc="500">
                <a:latin typeface="Lucida Sans"/>
                <a:cs typeface="Lucida Sans"/>
              </a:rPr>
              <a:t> </a:t>
            </a:r>
            <a:r>
              <a:rPr dirty="0" sz="200">
                <a:latin typeface="Lucida Sans"/>
                <a:cs typeface="Lucida Sans"/>
              </a:rPr>
              <a:t>MSA-6</a:t>
            </a:r>
            <a:endParaRPr sz="200">
              <a:latin typeface="Lucida Sans"/>
              <a:cs typeface="Lucida Sans"/>
            </a:endParaRPr>
          </a:p>
        </p:txBody>
      </p:sp>
      <p:sp>
        <p:nvSpPr>
          <p:cNvPr id="1581" name="object 1581" descr=""/>
          <p:cNvSpPr/>
          <p:nvPr/>
        </p:nvSpPr>
        <p:spPr>
          <a:xfrm>
            <a:off x="1402985" y="4804023"/>
            <a:ext cx="0" cy="53975"/>
          </a:xfrm>
          <a:custGeom>
            <a:avLst/>
            <a:gdLst/>
            <a:ahLst/>
            <a:cxnLst/>
            <a:rect l="l" t="t" r="r" b="b"/>
            <a:pathLst>
              <a:path w="0" h="53975">
                <a:moveTo>
                  <a:pt x="0" y="0"/>
                </a:moveTo>
                <a:lnTo>
                  <a:pt x="0" y="53949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2" name="object 1582" descr=""/>
          <p:cNvSpPr txBox="1"/>
          <p:nvPr/>
        </p:nvSpPr>
        <p:spPr>
          <a:xfrm>
            <a:off x="1068612" y="4306778"/>
            <a:ext cx="84455" cy="290830"/>
          </a:xfrm>
          <a:prstGeom prst="rect">
            <a:avLst/>
          </a:prstGeom>
        </p:spPr>
        <p:txBody>
          <a:bodyPr wrap="square" lIns="0" tIns="222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300" spc="-25">
                <a:latin typeface="Lucida Sans"/>
                <a:cs typeface="Lucida Sans"/>
              </a:rPr>
              <a:t>MSA</a:t>
            </a:r>
            <a:r>
              <a:rPr dirty="0" sz="300">
                <a:latin typeface="Lucida Sans"/>
                <a:cs typeface="Lucida Sans"/>
              </a:rPr>
              <a:t> </a:t>
            </a:r>
            <a:r>
              <a:rPr dirty="0" sz="300" spc="-10">
                <a:latin typeface="Lucida Sans"/>
                <a:cs typeface="Lucida Sans"/>
              </a:rPr>
              <a:t>generation</a:t>
            </a:r>
            <a:endParaRPr sz="300">
              <a:latin typeface="Lucida Sans"/>
              <a:cs typeface="Lucida Sans"/>
            </a:endParaRPr>
          </a:p>
        </p:txBody>
      </p:sp>
      <p:sp>
        <p:nvSpPr>
          <p:cNvPr id="1583" name="object 1583" descr=""/>
          <p:cNvSpPr txBox="1"/>
          <p:nvPr/>
        </p:nvSpPr>
        <p:spPr>
          <a:xfrm>
            <a:off x="824578" y="4253603"/>
            <a:ext cx="73660" cy="459740"/>
          </a:xfrm>
          <a:prstGeom prst="rect">
            <a:avLst/>
          </a:prstGeom>
        </p:spPr>
        <p:txBody>
          <a:bodyPr wrap="square" lIns="0" tIns="203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250" spc="10">
                <a:latin typeface="Lucida Sans"/>
                <a:cs typeface="Lucida Sans"/>
              </a:rPr>
              <a:t>Monomer</a:t>
            </a:r>
            <a:r>
              <a:rPr dirty="0" sz="250" spc="30">
                <a:latin typeface="Lucida Sans"/>
                <a:cs typeface="Lucida Sans"/>
              </a:rPr>
              <a:t> </a:t>
            </a:r>
            <a:r>
              <a:rPr dirty="0" sz="250" spc="10">
                <a:latin typeface="Lucida Sans"/>
                <a:cs typeface="Lucida Sans"/>
              </a:rPr>
              <a:t>MSA</a:t>
            </a:r>
            <a:r>
              <a:rPr dirty="0" sz="250" spc="35">
                <a:latin typeface="Lucida Sans"/>
                <a:cs typeface="Lucida Sans"/>
              </a:rPr>
              <a:t> </a:t>
            </a:r>
            <a:r>
              <a:rPr dirty="0" sz="250" spc="-10">
                <a:latin typeface="Lucida Sans"/>
                <a:cs typeface="Lucida Sans"/>
              </a:rPr>
              <a:t>generation</a:t>
            </a:r>
            <a:endParaRPr sz="250">
              <a:latin typeface="Lucida Sans"/>
              <a:cs typeface="Lucida Sans"/>
            </a:endParaRPr>
          </a:p>
        </p:txBody>
      </p:sp>
      <p:sp>
        <p:nvSpPr>
          <p:cNvPr id="1584" name="object 1584" descr=""/>
          <p:cNvSpPr txBox="1"/>
          <p:nvPr/>
        </p:nvSpPr>
        <p:spPr>
          <a:xfrm>
            <a:off x="824578" y="4813556"/>
            <a:ext cx="73660" cy="403860"/>
          </a:xfrm>
          <a:prstGeom prst="rect">
            <a:avLst/>
          </a:prstGeom>
        </p:spPr>
        <p:txBody>
          <a:bodyPr wrap="square" lIns="0" tIns="203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250" spc="10">
                <a:latin typeface="Lucida Sans"/>
                <a:cs typeface="Lucida Sans"/>
              </a:rPr>
              <a:t>Monomer</a:t>
            </a:r>
            <a:r>
              <a:rPr dirty="0" sz="250" spc="30">
                <a:latin typeface="Lucida Sans"/>
                <a:cs typeface="Lucida Sans"/>
              </a:rPr>
              <a:t> </a:t>
            </a:r>
            <a:r>
              <a:rPr dirty="0" sz="250" spc="10">
                <a:latin typeface="Lucida Sans"/>
                <a:cs typeface="Lucida Sans"/>
              </a:rPr>
              <a:t>MSA</a:t>
            </a:r>
            <a:r>
              <a:rPr dirty="0" sz="250" spc="35">
                <a:latin typeface="Lucida Sans"/>
                <a:cs typeface="Lucida Sans"/>
              </a:rPr>
              <a:t> </a:t>
            </a:r>
            <a:r>
              <a:rPr dirty="0" sz="250" spc="-10">
                <a:latin typeface="Lucida Sans"/>
                <a:cs typeface="Lucida Sans"/>
              </a:rPr>
              <a:t>ranking</a:t>
            </a:r>
            <a:endParaRPr sz="250">
              <a:latin typeface="Lucida Sans"/>
              <a:cs typeface="Lucida Sans"/>
            </a:endParaRPr>
          </a:p>
        </p:txBody>
      </p:sp>
      <p:sp>
        <p:nvSpPr>
          <p:cNvPr id="1585" name="object 1585" descr=""/>
          <p:cNvSpPr txBox="1"/>
          <p:nvPr/>
        </p:nvSpPr>
        <p:spPr>
          <a:xfrm>
            <a:off x="491300" y="6994136"/>
            <a:ext cx="3200400" cy="534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dirty="0" sz="700" spc="55" b="1">
                <a:latin typeface="Calibri"/>
                <a:cs typeface="Calibri"/>
              </a:rPr>
              <a:t>Fig.</a:t>
            </a:r>
            <a:r>
              <a:rPr dirty="0" sz="700" spc="-10" b="1">
                <a:latin typeface="Calibri"/>
                <a:cs typeface="Calibri"/>
              </a:rPr>
              <a:t> </a:t>
            </a:r>
            <a:r>
              <a:rPr dirty="0" sz="700" spc="-35" b="1">
                <a:latin typeface="Calibri"/>
                <a:cs typeface="Calibri"/>
              </a:rPr>
              <a:t>1</a:t>
            </a:r>
            <a:r>
              <a:rPr dirty="0" sz="700" spc="-5" b="1">
                <a:latin typeface="Calibri"/>
                <a:cs typeface="Calibri"/>
              </a:rPr>
              <a:t> </a:t>
            </a:r>
            <a:r>
              <a:rPr dirty="0" sz="700" spc="-175" b="1">
                <a:latin typeface="Calibri"/>
                <a:cs typeface="Calibri"/>
              </a:rPr>
              <a:t>|</a:t>
            </a:r>
            <a:r>
              <a:rPr dirty="0" sz="700" spc="-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Schematic</a:t>
            </a:r>
            <a:r>
              <a:rPr dirty="0" sz="700" spc="-5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of</a:t>
            </a:r>
            <a:r>
              <a:rPr dirty="0" sz="700" spc="-5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the</a:t>
            </a:r>
            <a:r>
              <a:rPr dirty="0" sz="700" spc="-5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DeepMSA2</a:t>
            </a:r>
            <a:r>
              <a:rPr dirty="0" sz="700" spc="-5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pipelines</a:t>
            </a:r>
            <a:r>
              <a:rPr dirty="0" sz="700" spc="-5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for</a:t>
            </a:r>
            <a:r>
              <a:rPr dirty="0" sz="700" spc="-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monomeric</a:t>
            </a:r>
            <a:r>
              <a:rPr dirty="0" sz="700" spc="-10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and</a:t>
            </a:r>
            <a:r>
              <a:rPr dirty="0" sz="700" spc="-5" b="1">
                <a:latin typeface="Calibri"/>
                <a:cs typeface="Calibri"/>
              </a:rPr>
              <a:t> </a:t>
            </a:r>
            <a:r>
              <a:rPr dirty="0" sz="700" spc="45" b="1">
                <a:latin typeface="Calibri"/>
                <a:cs typeface="Calibri"/>
              </a:rPr>
              <a:t>multimeric </a:t>
            </a:r>
            <a:r>
              <a:rPr dirty="0" sz="700" spc="50" b="1">
                <a:latin typeface="Calibri"/>
                <a:cs typeface="Calibri"/>
              </a:rPr>
              <a:t>MSA</a:t>
            </a:r>
            <a:r>
              <a:rPr dirty="0" sz="700" spc="-30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constructions.</a:t>
            </a:r>
            <a:r>
              <a:rPr dirty="0" sz="700" spc="-15" b="1">
                <a:latin typeface="Calibri"/>
                <a:cs typeface="Calibri"/>
              </a:rPr>
              <a:t> </a:t>
            </a:r>
            <a:r>
              <a:rPr dirty="0" sz="700" spc="20" b="1">
                <a:latin typeface="Calibri"/>
                <a:cs typeface="Calibri"/>
              </a:rPr>
              <a:t>a</a:t>
            </a:r>
            <a:r>
              <a:rPr dirty="0" sz="700" spc="20">
                <a:latin typeface="Calibri"/>
                <a:cs typeface="Calibri"/>
              </a:rPr>
              <a:t>,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DeepMSA2-Monomer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contains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two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steps: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iterative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MSA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generation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step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that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combines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dMSA,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qMSA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mMSA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algorithms,</a:t>
            </a:r>
            <a:r>
              <a:rPr dirty="0" sz="700" spc="500">
                <a:latin typeface="Calibri"/>
                <a:cs typeface="Calibri"/>
              </a:rPr>
              <a:t> 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deep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learning-based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MSA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 spc="45">
                <a:latin typeface="Calibri"/>
                <a:cs typeface="Calibri"/>
              </a:rPr>
              <a:t>ranking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step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based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on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confidence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scores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86" name="object 1586" descr=""/>
          <p:cNvSpPr/>
          <p:nvPr/>
        </p:nvSpPr>
        <p:spPr>
          <a:xfrm>
            <a:off x="508200" y="7639017"/>
            <a:ext cx="6619875" cy="0"/>
          </a:xfrm>
          <a:custGeom>
            <a:avLst/>
            <a:gdLst/>
            <a:ahLst/>
            <a:cxnLst/>
            <a:rect l="l" t="t" r="r" b="b"/>
            <a:pathLst>
              <a:path w="6619875" h="0">
                <a:moveTo>
                  <a:pt x="0" y="0"/>
                </a:moveTo>
                <a:lnTo>
                  <a:pt x="6619799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7" name="object 1587" descr=""/>
          <p:cNvSpPr txBox="1"/>
          <p:nvPr/>
        </p:nvSpPr>
        <p:spPr>
          <a:xfrm>
            <a:off x="3879500" y="6994136"/>
            <a:ext cx="3254375" cy="534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dirty="0" sz="700" spc="30">
                <a:latin typeface="Calibri"/>
                <a:cs typeface="Calibri"/>
              </a:rPr>
              <a:t>of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predicted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structure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models.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 b="1">
                <a:latin typeface="Calibri"/>
                <a:cs typeface="Calibri"/>
              </a:rPr>
              <a:t>b</a:t>
            </a:r>
            <a:r>
              <a:rPr dirty="0" sz="700" spc="30">
                <a:latin typeface="Calibri"/>
                <a:cs typeface="Calibri"/>
              </a:rPr>
              <a:t>,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DeepMSA2-Multimer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contains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four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steps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of</a:t>
            </a:r>
            <a:r>
              <a:rPr dirty="0" sz="700" spc="40">
                <a:latin typeface="Calibri"/>
                <a:cs typeface="Calibri"/>
              </a:rPr>
              <a:t> monomeric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MSA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generation,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MSA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pairing,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sequence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45">
                <a:latin typeface="Calibri"/>
                <a:cs typeface="Calibri"/>
              </a:rPr>
              <a:t>linking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and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concatenated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MSA</a:t>
            </a:r>
            <a:r>
              <a:rPr dirty="0" sz="700" spc="1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selection.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IMG/M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is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metagenomics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database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sourced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from</a:t>
            </a:r>
            <a:r>
              <a:rPr dirty="0" sz="700" spc="1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Joint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Genome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Institute,</a:t>
            </a:r>
            <a:r>
              <a:rPr dirty="0" sz="700" spc="-5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see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JGIclust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in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Methods.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88" name="object 1588" descr=""/>
          <p:cNvSpPr txBox="1"/>
          <p:nvPr/>
        </p:nvSpPr>
        <p:spPr>
          <a:xfrm>
            <a:off x="491299" y="9329361"/>
            <a:ext cx="6649720" cy="154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396615" algn="l"/>
              </a:tabLst>
            </a:pP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0.20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global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pLDDT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0.40.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Here,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pLDDT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scale</a:t>
            </a:r>
            <a:r>
              <a:rPr dirty="0" sz="800">
                <a:latin typeface="Calibri"/>
                <a:cs typeface="Calibri"/>
              </a:rPr>
              <a:t>	a </a:t>
            </a:r>
            <a:r>
              <a:rPr dirty="0" sz="800" spc="95">
                <a:latin typeface="Calibri"/>
                <a:cs typeface="Calibri"/>
              </a:rPr>
              <a:t>pLDDT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0.71.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improvement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quality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89" name="object 1589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39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39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39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899" y="6720403"/>
            <a:ext cx="3317240" cy="1936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1115">
              <a:lnSpc>
                <a:spcPct val="112000"/>
              </a:lnSpc>
              <a:spcBef>
                <a:spcPts val="95"/>
              </a:spcBef>
            </a:pPr>
            <a:r>
              <a:rPr dirty="0" sz="800" spc="50">
                <a:latin typeface="Calibri"/>
                <a:cs typeface="Calibri"/>
              </a:rPr>
              <a:t>mainly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because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DeepMSA2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constructs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42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homolo- </a:t>
            </a:r>
            <a:r>
              <a:rPr dirty="0" sz="800" spc="80">
                <a:latin typeface="Calibri"/>
                <a:cs typeface="Calibri"/>
              </a:rPr>
              <a:t>gous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sequences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Neff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value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2.2,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which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offers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more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helpful </a:t>
            </a:r>
            <a:r>
              <a:rPr dirty="0" sz="800" spc="60">
                <a:latin typeface="Calibri"/>
                <a:cs typeface="Calibri"/>
              </a:rPr>
              <a:t>coevolutionary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information.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difference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especially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dramatic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N-terminal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portion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protein,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where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DeepMSA2</a:t>
            </a:r>
            <a:r>
              <a:rPr dirty="0" sz="800" spc="-10">
                <a:latin typeface="Calibri"/>
                <a:cs typeface="Calibri"/>
              </a:rPr>
              <a:t> alignments</a:t>
            </a:r>
            <a:r>
              <a:rPr dirty="0" sz="800" spc="60">
                <a:latin typeface="Calibri"/>
                <a:cs typeface="Calibri"/>
              </a:rPr>
              <a:t> have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especially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high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N</a:t>
            </a:r>
            <a:r>
              <a:rPr dirty="0" baseline="-16666" sz="750" i="1">
                <a:latin typeface="Book Antiqua"/>
                <a:cs typeface="Book Antiqua"/>
              </a:rPr>
              <a:t>r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114">
                <a:latin typeface="Calibri"/>
                <a:cs typeface="Calibri"/>
              </a:rPr>
              <a:t>pLDDT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scores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increase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accord- </a:t>
            </a:r>
            <a:r>
              <a:rPr dirty="0" sz="800" spc="65">
                <a:latin typeface="Calibri"/>
                <a:cs typeface="Calibri"/>
              </a:rPr>
              <a:t>ingly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(Fig.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3d</a:t>
            </a:r>
            <a:r>
              <a:rPr dirty="0" sz="800" spc="50">
                <a:latin typeface="Calibri"/>
                <a:cs typeface="Calibri"/>
              </a:rPr>
              <a:t>).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Supplementary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Fig.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4,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list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eight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other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examples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CASP13–15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(T0991-</a:t>
            </a:r>
            <a:r>
              <a:rPr dirty="0" sz="800">
                <a:latin typeface="Calibri"/>
                <a:cs typeface="Calibri"/>
              </a:rPr>
              <a:t>D1,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T1064-</a:t>
            </a:r>
            <a:r>
              <a:rPr dirty="0" sz="800">
                <a:latin typeface="Calibri"/>
                <a:cs typeface="Calibri"/>
              </a:rPr>
              <a:t>D1,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T1125-D1,</a:t>
            </a:r>
            <a:r>
              <a:rPr dirty="0" sz="800" spc="1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T1125-D2,</a:t>
            </a:r>
            <a:r>
              <a:rPr dirty="0" sz="800" spc="1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T1125-</a:t>
            </a:r>
            <a:r>
              <a:rPr dirty="0" sz="800" spc="-25">
                <a:latin typeface="Calibri"/>
                <a:cs typeface="Calibri"/>
              </a:rPr>
              <a:t>D5,</a:t>
            </a:r>
            <a:endParaRPr sz="800">
              <a:latin typeface="Calibri"/>
              <a:cs typeface="Calibri"/>
            </a:endParaRPr>
          </a:p>
          <a:p>
            <a:pPr algn="just" marL="38100" marR="30480">
              <a:lnSpc>
                <a:spcPct val="112000"/>
              </a:lnSpc>
            </a:pPr>
            <a:r>
              <a:rPr dirty="0" sz="800">
                <a:latin typeface="Calibri"/>
                <a:cs typeface="Calibri"/>
              </a:rPr>
              <a:t>T1130-D1,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T1169-D1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T1169-</a:t>
            </a:r>
            <a:r>
              <a:rPr dirty="0" sz="800" spc="65">
                <a:latin typeface="Calibri"/>
                <a:cs typeface="Calibri"/>
              </a:rPr>
              <a:t>D4),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which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TM-</a:t>
            </a:r>
            <a:r>
              <a:rPr dirty="0" sz="800" spc="60">
                <a:latin typeface="Calibri"/>
                <a:cs typeface="Calibri"/>
              </a:rPr>
              <a:t>score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improve- </a:t>
            </a:r>
            <a:r>
              <a:rPr dirty="0" sz="800" spc="65">
                <a:latin typeface="Calibri"/>
                <a:cs typeface="Calibri"/>
              </a:rPr>
              <a:t>ments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&gt;0.3.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seven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these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eight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cases,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 </a:t>
            </a:r>
            <a:r>
              <a:rPr dirty="0" sz="800" spc="45">
                <a:latin typeface="Calibri"/>
                <a:cs typeface="Calibri"/>
              </a:rPr>
              <a:t>DeepMSA2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higher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than that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AlphaFold2.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These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results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again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high- </a:t>
            </a:r>
            <a:r>
              <a:rPr dirty="0" sz="800" spc="50">
                <a:latin typeface="Calibri"/>
                <a:cs typeface="Calibri"/>
              </a:rPr>
              <a:t>light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capacity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DeepMSA2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provide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informative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to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state-of-the-art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prediction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pipeline,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thus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further</a:t>
            </a:r>
            <a:r>
              <a:rPr dirty="0" sz="800" spc="8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improving </a:t>
            </a:r>
            <a:r>
              <a:rPr dirty="0" sz="800" spc="40">
                <a:latin typeface="Calibri"/>
                <a:cs typeface="Calibri"/>
              </a:rPr>
              <a:t>protein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monomer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modeling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accuracy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rendering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many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previously ‘unfoldable’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tractable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prediction.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1299" y="8772723"/>
            <a:ext cx="3266440" cy="56705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457200">
              <a:lnSpc>
                <a:spcPct val="105400"/>
              </a:lnSpc>
              <a:spcBef>
                <a:spcPts val="70"/>
              </a:spcBef>
            </a:pPr>
            <a:r>
              <a:rPr dirty="0" sz="850" spc="95" b="1">
                <a:latin typeface="Calibri"/>
                <a:cs typeface="Calibri"/>
              </a:rPr>
              <a:t>Human</a:t>
            </a:r>
            <a:r>
              <a:rPr dirty="0" sz="850" spc="-50" b="1">
                <a:latin typeface="Calibri"/>
                <a:cs typeface="Calibri"/>
              </a:rPr>
              <a:t> </a:t>
            </a:r>
            <a:r>
              <a:rPr dirty="0" sz="850" spc="75" b="1">
                <a:latin typeface="Calibri"/>
                <a:cs typeface="Calibri"/>
              </a:rPr>
              <a:t>proteome</a:t>
            </a:r>
            <a:r>
              <a:rPr dirty="0" sz="850" spc="-50" b="1">
                <a:latin typeface="Calibri"/>
                <a:cs typeface="Calibri"/>
              </a:rPr>
              <a:t> </a:t>
            </a:r>
            <a:r>
              <a:rPr dirty="0" sz="850" spc="80" b="1">
                <a:latin typeface="Calibri"/>
                <a:cs typeface="Calibri"/>
              </a:rPr>
              <a:t>modeling</a:t>
            </a:r>
            <a:r>
              <a:rPr dirty="0" sz="850" spc="-50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for</a:t>
            </a:r>
            <a:r>
              <a:rPr dirty="0" sz="850" spc="-45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difficult</a:t>
            </a:r>
            <a:r>
              <a:rPr dirty="0" sz="850" spc="-50" b="1">
                <a:latin typeface="Calibri"/>
                <a:cs typeface="Calibri"/>
              </a:rPr>
              <a:t> </a:t>
            </a:r>
            <a:r>
              <a:rPr dirty="0" sz="850" spc="70" b="1">
                <a:latin typeface="Calibri"/>
                <a:cs typeface="Calibri"/>
              </a:rPr>
              <a:t>proteins</a:t>
            </a:r>
            <a:r>
              <a:rPr dirty="0" sz="850" spc="-50" b="1">
                <a:latin typeface="Calibri"/>
                <a:cs typeface="Calibri"/>
              </a:rPr>
              <a:t> </a:t>
            </a:r>
            <a:r>
              <a:rPr dirty="0" sz="850" spc="40" b="1">
                <a:latin typeface="Calibri"/>
                <a:cs typeface="Calibri"/>
              </a:rPr>
              <a:t>with </a:t>
            </a:r>
            <a:r>
              <a:rPr dirty="0" sz="850" spc="65" b="1">
                <a:latin typeface="Calibri"/>
                <a:cs typeface="Calibri"/>
              </a:rPr>
              <a:t>DeepMSA2</a:t>
            </a:r>
            <a:endParaRPr sz="850">
              <a:latin typeface="Calibri"/>
              <a:cs typeface="Calibri"/>
            </a:endParaRPr>
          </a:p>
          <a:p>
            <a:pPr marL="12700" marR="5080">
              <a:lnSpc>
                <a:spcPts val="1080"/>
              </a:lnSpc>
              <a:spcBef>
                <a:spcPts val="40"/>
              </a:spcBef>
            </a:pP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further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examine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practical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usefulness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our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new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developments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large-scale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structure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modeling,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applied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DeepMSA2/DMFold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49899" y="6720403"/>
            <a:ext cx="3318510" cy="2619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>
                <a:latin typeface="Calibri"/>
                <a:cs typeface="Calibri"/>
              </a:rPr>
              <a:t>AlphaFold2</a:t>
            </a:r>
            <a:r>
              <a:rPr dirty="0" sz="800" spc="1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Structure</a:t>
            </a:r>
            <a:r>
              <a:rPr dirty="0" sz="800" spc="1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Database</a:t>
            </a:r>
            <a:r>
              <a:rPr dirty="0" sz="800" spc="1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(DB),</a:t>
            </a:r>
            <a:r>
              <a:rPr dirty="0" sz="800" spc="1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which</a:t>
            </a:r>
            <a:r>
              <a:rPr dirty="0" sz="800" spc="1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was</a:t>
            </a:r>
            <a:r>
              <a:rPr dirty="0" sz="800" spc="1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recently</a:t>
            </a:r>
            <a:r>
              <a:rPr dirty="0" sz="800" spc="1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released</a:t>
            </a:r>
            <a:r>
              <a:rPr dirty="0" sz="800" spc="15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by</a:t>
            </a:r>
            <a:r>
              <a:rPr dirty="0" sz="800" spc="150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the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DeepMind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team</a:t>
            </a:r>
            <a:r>
              <a:rPr dirty="0" baseline="38888" sz="750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22</a:t>
            </a:r>
            <a:r>
              <a:rPr dirty="0" sz="800">
                <a:latin typeface="Calibri"/>
                <a:cs typeface="Calibri"/>
              </a:rPr>
              <a:t>,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our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focus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on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5,042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difficult</a:t>
            </a:r>
            <a:r>
              <a:rPr dirty="0" sz="800" spc="1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sequences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for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which</a:t>
            </a:r>
            <a:r>
              <a:rPr dirty="0" sz="800" spc="60">
                <a:latin typeface="Calibri"/>
                <a:cs typeface="Calibri"/>
              </a:rPr>
              <a:t> 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AlphaFold2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DB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have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confidence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score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110">
                <a:latin typeface="Calibri"/>
                <a:cs typeface="Calibri"/>
              </a:rPr>
              <a:t>pLDDT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&lt;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0.7.</a:t>
            </a:r>
            <a:r>
              <a:rPr dirty="0" sz="800" spc="60">
                <a:latin typeface="Calibri"/>
                <a:cs typeface="Calibri"/>
              </a:rPr>
              <a:t> 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Fig.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solidFill>
                  <a:srgbClr val="0069A5"/>
                </a:solidFill>
                <a:latin typeface="Calibri"/>
                <a:cs typeface="Calibri"/>
                <a:hlinkClick r:id="rId4" action="ppaction://hlinksldjump"/>
              </a:rPr>
              <a:t>4a</a:t>
            </a:r>
            <a:r>
              <a:rPr dirty="0" sz="800" spc="50">
                <a:latin typeface="Calibri"/>
                <a:cs typeface="Calibri"/>
              </a:rPr>
              <a:t>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show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histogram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distributions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fold-</a:t>
            </a:r>
            <a:r>
              <a:rPr dirty="0" sz="800" spc="30">
                <a:latin typeface="Calibri"/>
                <a:cs typeface="Calibri"/>
              </a:rPr>
              <a:t>level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pLDDTs </a:t>
            </a:r>
            <a:r>
              <a:rPr dirty="0" sz="800" spc="65">
                <a:latin typeface="Calibri"/>
                <a:cs typeface="Calibri"/>
              </a:rPr>
              <a:t>obtained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DMFold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AlphaFold2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DB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these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difficult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proteins, </a:t>
            </a:r>
            <a:r>
              <a:rPr dirty="0" sz="800" spc="20">
                <a:latin typeface="Calibri"/>
                <a:cs typeface="Calibri"/>
              </a:rPr>
              <a:t>where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clear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shift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observed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towards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higher </a:t>
            </a:r>
            <a:r>
              <a:rPr dirty="0" sz="800" spc="80">
                <a:latin typeface="Calibri"/>
                <a:cs typeface="Calibri"/>
              </a:rPr>
              <a:t>pLDDT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values.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average,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pLDDT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DMFold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models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(0.663)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11%</a:t>
            </a:r>
            <a:r>
              <a:rPr dirty="0" sz="800" spc="65">
                <a:latin typeface="Calibri"/>
                <a:cs typeface="Calibri"/>
              </a:rPr>
              <a:t> higher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AlphaFold2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DB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(</a:t>
            </a:r>
            <a:r>
              <a:rPr dirty="0" sz="800" spc="10" i="1">
                <a:latin typeface="Book Antiqua"/>
                <a:cs typeface="Book Antiqua"/>
              </a:rPr>
              <a:t>P</a:t>
            </a:r>
            <a:r>
              <a:rPr dirty="0" sz="800" spc="-25" i="1">
                <a:latin typeface="Book Antiqua"/>
                <a:cs typeface="Book Antiqua"/>
              </a:rPr>
              <a:t> </a:t>
            </a:r>
            <a:r>
              <a:rPr dirty="0" sz="800" spc="80">
                <a:latin typeface="Calibri"/>
                <a:cs typeface="Calibri"/>
              </a:rPr>
              <a:t>&lt;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2.2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×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10</a:t>
            </a:r>
            <a:r>
              <a:rPr dirty="0" baseline="38888" sz="750" spc="15">
                <a:latin typeface="Calibri"/>
                <a:cs typeface="Calibri"/>
              </a:rPr>
              <a:t>−16</a:t>
            </a:r>
            <a:r>
              <a:rPr dirty="0" sz="800" spc="10">
                <a:latin typeface="Calibri"/>
                <a:cs typeface="Calibri"/>
              </a:rPr>
              <a:t>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one-</a:t>
            </a:r>
            <a:r>
              <a:rPr dirty="0" sz="800" spc="45">
                <a:latin typeface="Calibri"/>
                <a:cs typeface="Calibri"/>
              </a:rPr>
              <a:t>sided </a:t>
            </a:r>
            <a:r>
              <a:rPr dirty="0" sz="800" spc="40">
                <a:latin typeface="Calibri"/>
                <a:cs typeface="Calibri"/>
              </a:rPr>
              <a:t>Student’s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 i="1">
                <a:latin typeface="Book Antiqua"/>
                <a:cs typeface="Book Antiqua"/>
              </a:rPr>
              <a:t>t</a:t>
            </a:r>
            <a:r>
              <a:rPr dirty="0" sz="800" spc="30">
                <a:latin typeface="Calibri"/>
                <a:cs typeface="Calibri"/>
              </a:rPr>
              <a:t>-test),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94%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(4,738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5,042)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DMFold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had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-50">
                <a:latin typeface="Calibri"/>
                <a:cs typeface="Calibri"/>
              </a:rPr>
              <a:t>a</a:t>
            </a:r>
            <a:r>
              <a:rPr dirty="0" sz="800" spc="50">
                <a:latin typeface="Calibri"/>
                <a:cs typeface="Calibri"/>
              </a:rPr>
              <a:t> higher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pLDDT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than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corresponding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DB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model.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Overall, </a:t>
            </a:r>
            <a:r>
              <a:rPr dirty="0" sz="800" spc="70">
                <a:latin typeface="Calibri"/>
                <a:cs typeface="Calibri"/>
              </a:rPr>
              <a:t>DMFold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creates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high-quality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global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folds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with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105">
                <a:latin typeface="Calibri"/>
                <a:cs typeface="Calibri"/>
              </a:rPr>
              <a:t>pLDDT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≥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0.7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1,934</a:t>
            </a:r>
            <a:r>
              <a:rPr dirty="0" sz="800" spc="55">
                <a:latin typeface="Calibri"/>
                <a:cs typeface="Calibri"/>
              </a:rPr>
              <a:t> proteins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failed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model.</a:t>
            </a:r>
            <a:endParaRPr sz="800">
              <a:latin typeface="Calibri"/>
              <a:cs typeface="Calibri"/>
            </a:endParaRPr>
          </a:p>
          <a:p>
            <a:pPr algn="just" marL="38100" marR="30480" indent="215900">
              <a:lnSpc>
                <a:spcPct val="112000"/>
              </a:lnSpc>
            </a:pPr>
            <a:r>
              <a:rPr dirty="0" sz="800" spc="70">
                <a:latin typeface="Calibri"/>
                <a:cs typeface="Calibri"/>
              </a:rPr>
              <a:t>In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Supplementary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Fig.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5,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plot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histogram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distribution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of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between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DB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1,934</a:t>
            </a:r>
            <a:r>
              <a:rPr dirty="0" sz="800" spc="40">
                <a:latin typeface="Calibri"/>
                <a:cs typeface="Calibri"/>
              </a:rPr>
              <a:t> proteins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that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could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be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folded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only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DMFold.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Eighty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percent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(1,549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of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1,934)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of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DMFold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models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have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different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overall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structure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relative</a:t>
            </a:r>
            <a:r>
              <a:rPr dirty="0" sz="800" spc="45">
                <a:latin typeface="Calibri"/>
                <a:cs typeface="Calibri"/>
              </a:rPr>
              <a:t> 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corresponding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DB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(with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45">
                <a:latin typeface="Calibri"/>
                <a:cs typeface="Calibri"/>
              </a:rPr>
              <a:t>score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&lt;0.6 </a:t>
            </a:r>
            <a:r>
              <a:rPr dirty="0" sz="800" spc="20">
                <a:latin typeface="Calibri"/>
                <a:cs typeface="Calibri"/>
              </a:rPr>
              <a:t>between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them),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indicating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that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improvement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DMFold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models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topology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level.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By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contrast,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remaining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385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proteins,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860024" y="823172"/>
            <a:ext cx="1199515" cy="1351280"/>
            <a:chOff x="1860024" y="823172"/>
            <a:chExt cx="1199515" cy="135128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7319" y="1113026"/>
              <a:ext cx="1052757" cy="105836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890429" y="824935"/>
              <a:ext cx="1167765" cy="1347470"/>
            </a:xfrm>
            <a:custGeom>
              <a:avLst/>
              <a:gdLst/>
              <a:ahLst/>
              <a:cxnLst/>
              <a:rect l="l" t="t" r="r" b="b"/>
              <a:pathLst>
                <a:path w="1167764" h="1347470">
                  <a:moveTo>
                    <a:pt x="1167282" y="1347444"/>
                  </a:moveTo>
                  <a:lnTo>
                    <a:pt x="0" y="1347444"/>
                  </a:lnTo>
                  <a:lnTo>
                    <a:pt x="0" y="0"/>
                  </a:lnTo>
                  <a:lnTo>
                    <a:pt x="1167282" y="0"/>
                  </a:lnTo>
                  <a:lnTo>
                    <a:pt x="1167282" y="13474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60024" y="824759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60024" y="1273071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860024" y="1723921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860024" y="2172230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396099" y="823144"/>
            <a:ext cx="1199515" cy="1351280"/>
            <a:chOff x="3396099" y="823144"/>
            <a:chExt cx="1199515" cy="1351280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3811" y="880271"/>
              <a:ext cx="1051548" cy="129083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426507" y="824908"/>
              <a:ext cx="1167765" cy="1347470"/>
            </a:xfrm>
            <a:custGeom>
              <a:avLst/>
              <a:gdLst/>
              <a:ahLst/>
              <a:cxnLst/>
              <a:rect l="l" t="t" r="r" b="b"/>
              <a:pathLst>
                <a:path w="1167764" h="1347470">
                  <a:moveTo>
                    <a:pt x="1167282" y="1347444"/>
                  </a:moveTo>
                  <a:lnTo>
                    <a:pt x="0" y="1347444"/>
                  </a:lnTo>
                  <a:lnTo>
                    <a:pt x="0" y="0"/>
                  </a:lnTo>
                  <a:lnTo>
                    <a:pt x="1167282" y="0"/>
                  </a:lnTo>
                  <a:lnTo>
                    <a:pt x="1167282" y="13474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396099" y="824731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396099" y="1273043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396099" y="1723893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396099" y="2172203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4942252" y="822171"/>
            <a:ext cx="1199515" cy="1352550"/>
            <a:chOff x="4942252" y="822171"/>
            <a:chExt cx="1199515" cy="1352550"/>
          </a:xfrm>
        </p:grpSpPr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0050" y="1068350"/>
              <a:ext cx="1053998" cy="110315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4972655" y="823931"/>
              <a:ext cx="1167765" cy="1348740"/>
            </a:xfrm>
            <a:custGeom>
              <a:avLst/>
              <a:gdLst/>
              <a:ahLst/>
              <a:cxnLst/>
              <a:rect l="l" t="t" r="r" b="b"/>
              <a:pathLst>
                <a:path w="1167764" h="1348739">
                  <a:moveTo>
                    <a:pt x="1167282" y="1348714"/>
                  </a:moveTo>
                  <a:lnTo>
                    <a:pt x="0" y="1348714"/>
                  </a:lnTo>
                  <a:lnTo>
                    <a:pt x="0" y="0"/>
                  </a:lnTo>
                  <a:lnTo>
                    <a:pt x="1167282" y="0"/>
                  </a:lnTo>
                  <a:lnTo>
                    <a:pt x="1167282" y="13487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942252" y="823759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942252" y="1273340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942252" y="1724190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942252" y="2172500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1864630" y="2471490"/>
            <a:ext cx="1199515" cy="1351280"/>
            <a:chOff x="1864630" y="2471490"/>
            <a:chExt cx="1199515" cy="1351280"/>
          </a:xfrm>
        </p:grpSpPr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4052" y="2627477"/>
              <a:ext cx="1051555" cy="119175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895039" y="2473255"/>
              <a:ext cx="1167765" cy="1347470"/>
            </a:xfrm>
            <a:custGeom>
              <a:avLst/>
              <a:gdLst/>
              <a:ahLst/>
              <a:cxnLst/>
              <a:rect l="l" t="t" r="r" b="b"/>
              <a:pathLst>
                <a:path w="1167764" h="1347470">
                  <a:moveTo>
                    <a:pt x="1167282" y="1347444"/>
                  </a:moveTo>
                  <a:lnTo>
                    <a:pt x="0" y="1347444"/>
                  </a:lnTo>
                  <a:lnTo>
                    <a:pt x="0" y="0"/>
                  </a:lnTo>
                  <a:lnTo>
                    <a:pt x="1167282" y="0"/>
                  </a:lnTo>
                  <a:lnTo>
                    <a:pt x="1167282" y="13474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864630" y="2473077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864630" y="3012064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864630" y="2742571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864630" y="3551053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864630" y="3281559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864630" y="3820547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 descr=""/>
          <p:cNvGrpSpPr/>
          <p:nvPr/>
        </p:nvGrpSpPr>
        <p:grpSpPr>
          <a:xfrm>
            <a:off x="3401980" y="2472818"/>
            <a:ext cx="1199515" cy="1351280"/>
            <a:chOff x="3401980" y="2472818"/>
            <a:chExt cx="1199515" cy="1351280"/>
          </a:xfrm>
        </p:grpSpPr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6825" y="2484831"/>
              <a:ext cx="1053864" cy="1336601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3432388" y="2474589"/>
              <a:ext cx="1167765" cy="1347470"/>
            </a:xfrm>
            <a:custGeom>
              <a:avLst/>
              <a:gdLst/>
              <a:ahLst/>
              <a:cxnLst/>
              <a:rect l="l" t="t" r="r" b="b"/>
              <a:pathLst>
                <a:path w="1167764" h="1347470">
                  <a:moveTo>
                    <a:pt x="1167282" y="1347444"/>
                  </a:moveTo>
                  <a:lnTo>
                    <a:pt x="0" y="1347444"/>
                  </a:lnTo>
                  <a:lnTo>
                    <a:pt x="0" y="0"/>
                  </a:lnTo>
                  <a:lnTo>
                    <a:pt x="1167282" y="0"/>
                  </a:lnTo>
                  <a:lnTo>
                    <a:pt x="1167282" y="13474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401980" y="2474406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401980" y="2811273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401980" y="3485008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401980" y="3148139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401980" y="3821876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4932917" y="2471133"/>
            <a:ext cx="1199515" cy="1351280"/>
            <a:chOff x="4932917" y="2471133"/>
            <a:chExt cx="1199515" cy="1351280"/>
          </a:xfrm>
        </p:grpSpPr>
        <p:pic>
          <p:nvPicPr>
            <p:cNvPr id="46" name="object 4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1110" y="2580373"/>
              <a:ext cx="1051554" cy="1239004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4963321" y="2472899"/>
              <a:ext cx="1167765" cy="1347470"/>
            </a:xfrm>
            <a:custGeom>
              <a:avLst/>
              <a:gdLst/>
              <a:ahLst/>
              <a:cxnLst/>
              <a:rect l="l" t="t" r="r" b="b"/>
              <a:pathLst>
                <a:path w="1167764" h="1347470">
                  <a:moveTo>
                    <a:pt x="1167282" y="1347444"/>
                  </a:moveTo>
                  <a:lnTo>
                    <a:pt x="0" y="1347444"/>
                  </a:lnTo>
                  <a:lnTo>
                    <a:pt x="0" y="0"/>
                  </a:lnTo>
                  <a:lnTo>
                    <a:pt x="1167282" y="0"/>
                  </a:lnTo>
                  <a:lnTo>
                    <a:pt x="1167282" y="13474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932917" y="2472721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932917" y="2809587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932917" y="3483323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932917" y="3146456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932917" y="3820190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1878924" y="4081377"/>
            <a:ext cx="1199515" cy="1217930"/>
            <a:chOff x="1878924" y="4081377"/>
            <a:chExt cx="1199515" cy="1217930"/>
          </a:xfrm>
        </p:grpSpPr>
        <p:pic>
          <p:nvPicPr>
            <p:cNvPr id="54" name="object 5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7387" y="4230661"/>
              <a:ext cx="1043941" cy="1065278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909326" y="4083145"/>
              <a:ext cx="1167765" cy="1214120"/>
            </a:xfrm>
            <a:custGeom>
              <a:avLst/>
              <a:gdLst/>
              <a:ahLst/>
              <a:cxnLst/>
              <a:rect l="l" t="t" r="r" b="b"/>
              <a:pathLst>
                <a:path w="1167764" h="1214120">
                  <a:moveTo>
                    <a:pt x="1167282" y="1214094"/>
                  </a:moveTo>
                  <a:lnTo>
                    <a:pt x="0" y="1214094"/>
                  </a:lnTo>
                  <a:lnTo>
                    <a:pt x="0" y="0"/>
                  </a:lnTo>
                  <a:lnTo>
                    <a:pt x="1167282" y="0"/>
                  </a:lnTo>
                  <a:lnTo>
                    <a:pt x="1167282" y="1214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878924" y="4082965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878924" y="4690025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878924" y="4993555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878924" y="4386495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878924" y="5297085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80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 descr=""/>
          <p:cNvGrpSpPr/>
          <p:nvPr/>
        </p:nvGrpSpPr>
        <p:grpSpPr>
          <a:xfrm>
            <a:off x="3407902" y="4080771"/>
            <a:ext cx="1190625" cy="1217930"/>
            <a:chOff x="3407902" y="4080771"/>
            <a:chExt cx="1190625" cy="1217930"/>
          </a:xfrm>
        </p:grpSpPr>
        <p:pic>
          <p:nvPicPr>
            <p:cNvPr id="62" name="object 6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6360" y="4307878"/>
              <a:ext cx="1042415" cy="987538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3438306" y="4082535"/>
              <a:ext cx="1158875" cy="1214120"/>
            </a:xfrm>
            <a:custGeom>
              <a:avLst/>
              <a:gdLst/>
              <a:ahLst/>
              <a:cxnLst/>
              <a:rect l="l" t="t" r="r" b="b"/>
              <a:pathLst>
                <a:path w="1158875" h="1214120">
                  <a:moveTo>
                    <a:pt x="1158392" y="1214094"/>
                  </a:moveTo>
                  <a:lnTo>
                    <a:pt x="0" y="1214094"/>
                  </a:lnTo>
                  <a:lnTo>
                    <a:pt x="0" y="0"/>
                  </a:lnTo>
                  <a:lnTo>
                    <a:pt x="1158392" y="0"/>
                  </a:lnTo>
                  <a:lnTo>
                    <a:pt x="1158392" y="1214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407902" y="4082359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407902" y="4487066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407902" y="4891772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407902" y="5296479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 descr=""/>
          <p:cNvGrpSpPr/>
          <p:nvPr/>
        </p:nvGrpSpPr>
        <p:grpSpPr>
          <a:xfrm>
            <a:off x="4949961" y="4081377"/>
            <a:ext cx="1190625" cy="1217930"/>
            <a:chOff x="4949961" y="4081377"/>
            <a:chExt cx="1190625" cy="1217930"/>
          </a:xfrm>
        </p:grpSpPr>
        <p:pic>
          <p:nvPicPr>
            <p:cNvPr id="69" name="object 6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37188" y="4227563"/>
              <a:ext cx="1043292" cy="106847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4980365" y="4083145"/>
              <a:ext cx="1158875" cy="1214120"/>
            </a:xfrm>
            <a:custGeom>
              <a:avLst/>
              <a:gdLst/>
              <a:ahLst/>
              <a:cxnLst/>
              <a:rect l="l" t="t" r="r" b="b"/>
              <a:pathLst>
                <a:path w="1158875" h="1214120">
                  <a:moveTo>
                    <a:pt x="1158392" y="1214094"/>
                  </a:moveTo>
                  <a:lnTo>
                    <a:pt x="0" y="1214094"/>
                  </a:lnTo>
                  <a:lnTo>
                    <a:pt x="0" y="0"/>
                  </a:lnTo>
                  <a:lnTo>
                    <a:pt x="1158392" y="0"/>
                  </a:lnTo>
                  <a:lnTo>
                    <a:pt x="1158392" y="1214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949961" y="4082965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4949961" y="4487671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949961" y="4892378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4949961" y="5297085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 h="0">
                  <a:moveTo>
                    <a:pt x="3035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 descr=""/>
          <p:cNvGrpSpPr/>
          <p:nvPr/>
        </p:nvGrpSpPr>
        <p:grpSpPr>
          <a:xfrm>
            <a:off x="1884860" y="5432869"/>
            <a:ext cx="186055" cy="120014"/>
            <a:chOff x="1884860" y="5432869"/>
            <a:chExt cx="186055" cy="120014"/>
          </a:xfrm>
        </p:grpSpPr>
        <p:sp>
          <p:nvSpPr>
            <p:cNvPr id="76" name="object 76" descr=""/>
            <p:cNvSpPr/>
            <p:nvPr/>
          </p:nvSpPr>
          <p:spPr>
            <a:xfrm>
              <a:off x="1890915" y="5438914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0"/>
                  </a:moveTo>
                  <a:lnTo>
                    <a:pt x="0" y="0"/>
                  </a:lnTo>
                  <a:lnTo>
                    <a:pt x="0" y="107899"/>
                  </a:lnTo>
                  <a:lnTo>
                    <a:pt x="173393" y="107899"/>
                  </a:lnTo>
                  <a:lnTo>
                    <a:pt x="173393" y="0"/>
                  </a:lnTo>
                  <a:close/>
                </a:path>
              </a:pathLst>
            </a:custGeom>
            <a:solidFill>
              <a:srgbClr val="95C6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890911" y="5438921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107899"/>
                  </a:moveTo>
                  <a:lnTo>
                    <a:pt x="0" y="107899"/>
                  </a:lnTo>
                  <a:lnTo>
                    <a:pt x="0" y="0"/>
                  </a:lnTo>
                  <a:lnTo>
                    <a:pt x="173393" y="0"/>
                  </a:lnTo>
                  <a:lnTo>
                    <a:pt x="173393" y="107899"/>
                  </a:lnTo>
                  <a:close/>
                </a:path>
              </a:pathLst>
            </a:custGeom>
            <a:ln w="12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 descr=""/>
          <p:cNvGrpSpPr/>
          <p:nvPr/>
        </p:nvGrpSpPr>
        <p:grpSpPr>
          <a:xfrm>
            <a:off x="2716964" y="5432869"/>
            <a:ext cx="186055" cy="120014"/>
            <a:chOff x="2716964" y="5432869"/>
            <a:chExt cx="186055" cy="120014"/>
          </a:xfrm>
        </p:grpSpPr>
        <p:sp>
          <p:nvSpPr>
            <p:cNvPr id="79" name="object 79" descr=""/>
            <p:cNvSpPr/>
            <p:nvPr/>
          </p:nvSpPr>
          <p:spPr>
            <a:xfrm>
              <a:off x="2723019" y="5438914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0"/>
                  </a:moveTo>
                  <a:lnTo>
                    <a:pt x="0" y="0"/>
                  </a:lnTo>
                  <a:lnTo>
                    <a:pt x="0" y="107899"/>
                  </a:lnTo>
                  <a:lnTo>
                    <a:pt x="173393" y="107899"/>
                  </a:lnTo>
                  <a:lnTo>
                    <a:pt x="173393" y="0"/>
                  </a:lnTo>
                  <a:close/>
                </a:path>
              </a:pathLst>
            </a:custGeom>
            <a:solidFill>
              <a:srgbClr val="E4DE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2723015" y="5438921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107899"/>
                  </a:moveTo>
                  <a:lnTo>
                    <a:pt x="0" y="107899"/>
                  </a:lnTo>
                  <a:lnTo>
                    <a:pt x="0" y="0"/>
                  </a:lnTo>
                  <a:lnTo>
                    <a:pt x="173393" y="0"/>
                  </a:lnTo>
                  <a:lnTo>
                    <a:pt x="173393" y="107899"/>
                  </a:lnTo>
                  <a:close/>
                </a:path>
              </a:pathLst>
            </a:custGeom>
            <a:ln w="12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 descr=""/>
          <p:cNvGrpSpPr/>
          <p:nvPr/>
        </p:nvGrpSpPr>
        <p:grpSpPr>
          <a:xfrm>
            <a:off x="3351750" y="5432869"/>
            <a:ext cx="186055" cy="120014"/>
            <a:chOff x="3351750" y="5432869"/>
            <a:chExt cx="186055" cy="120014"/>
          </a:xfrm>
        </p:grpSpPr>
        <p:sp>
          <p:nvSpPr>
            <p:cNvPr id="82" name="object 82" descr=""/>
            <p:cNvSpPr/>
            <p:nvPr/>
          </p:nvSpPr>
          <p:spPr>
            <a:xfrm>
              <a:off x="3357803" y="5438914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0"/>
                  </a:moveTo>
                  <a:lnTo>
                    <a:pt x="0" y="0"/>
                  </a:lnTo>
                  <a:lnTo>
                    <a:pt x="0" y="107899"/>
                  </a:lnTo>
                  <a:lnTo>
                    <a:pt x="173393" y="107899"/>
                  </a:lnTo>
                  <a:lnTo>
                    <a:pt x="173393" y="0"/>
                  </a:lnTo>
                  <a:close/>
                </a:path>
              </a:pathLst>
            </a:custGeom>
            <a:solidFill>
              <a:srgbClr val="BCB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357801" y="5438921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107899"/>
                  </a:moveTo>
                  <a:lnTo>
                    <a:pt x="0" y="107899"/>
                  </a:lnTo>
                  <a:lnTo>
                    <a:pt x="0" y="0"/>
                  </a:lnTo>
                  <a:lnTo>
                    <a:pt x="173393" y="0"/>
                  </a:lnTo>
                  <a:lnTo>
                    <a:pt x="173393" y="107899"/>
                  </a:lnTo>
                  <a:close/>
                </a:path>
              </a:pathLst>
            </a:custGeom>
            <a:ln w="12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 descr=""/>
          <p:cNvGrpSpPr/>
          <p:nvPr/>
        </p:nvGrpSpPr>
        <p:grpSpPr>
          <a:xfrm>
            <a:off x="4133497" y="5432869"/>
            <a:ext cx="186055" cy="120014"/>
            <a:chOff x="4133497" y="5432869"/>
            <a:chExt cx="186055" cy="120014"/>
          </a:xfrm>
        </p:grpSpPr>
        <p:sp>
          <p:nvSpPr>
            <p:cNvPr id="85" name="object 85" descr=""/>
            <p:cNvSpPr/>
            <p:nvPr/>
          </p:nvSpPr>
          <p:spPr>
            <a:xfrm>
              <a:off x="4139552" y="5438914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0"/>
                  </a:moveTo>
                  <a:lnTo>
                    <a:pt x="0" y="0"/>
                  </a:lnTo>
                  <a:lnTo>
                    <a:pt x="0" y="107899"/>
                  </a:lnTo>
                  <a:lnTo>
                    <a:pt x="173393" y="107899"/>
                  </a:lnTo>
                  <a:lnTo>
                    <a:pt x="173393" y="0"/>
                  </a:lnTo>
                  <a:close/>
                </a:path>
              </a:pathLst>
            </a:custGeom>
            <a:solidFill>
              <a:srgbClr val="E18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4139548" y="5438921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107899"/>
                  </a:moveTo>
                  <a:lnTo>
                    <a:pt x="0" y="107899"/>
                  </a:lnTo>
                  <a:lnTo>
                    <a:pt x="0" y="0"/>
                  </a:lnTo>
                  <a:lnTo>
                    <a:pt x="173393" y="0"/>
                  </a:lnTo>
                  <a:lnTo>
                    <a:pt x="173393" y="107899"/>
                  </a:lnTo>
                  <a:close/>
                </a:path>
              </a:pathLst>
            </a:custGeom>
            <a:ln w="12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" name="object 87" descr=""/>
          <p:cNvGrpSpPr/>
          <p:nvPr/>
        </p:nvGrpSpPr>
        <p:grpSpPr>
          <a:xfrm>
            <a:off x="4902951" y="5432869"/>
            <a:ext cx="186055" cy="120014"/>
            <a:chOff x="4902951" y="5432869"/>
            <a:chExt cx="186055" cy="120014"/>
          </a:xfrm>
        </p:grpSpPr>
        <p:sp>
          <p:nvSpPr>
            <p:cNvPr id="88" name="object 88" descr=""/>
            <p:cNvSpPr/>
            <p:nvPr/>
          </p:nvSpPr>
          <p:spPr>
            <a:xfrm>
              <a:off x="4909007" y="5438914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0"/>
                  </a:moveTo>
                  <a:lnTo>
                    <a:pt x="0" y="0"/>
                  </a:lnTo>
                  <a:lnTo>
                    <a:pt x="0" y="107899"/>
                  </a:lnTo>
                  <a:lnTo>
                    <a:pt x="173393" y="107899"/>
                  </a:lnTo>
                  <a:lnTo>
                    <a:pt x="173393" y="0"/>
                  </a:lnTo>
                  <a:close/>
                </a:path>
              </a:pathLst>
            </a:custGeom>
            <a:solidFill>
              <a:srgbClr val="87B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4909003" y="5438921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107899"/>
                  </a:moveTo>
                  <a:lnTo>
                    <a:pt x="0" y="107899"/>
                  </a:lnTo>
                  <a:lnTo>
                    <a:pt x="0" y="0"/>
                  </a:lnTo>
                  <a:lnTo>
                    <a:pt x="173393" y="0"/>
                  </a:lnTo>
                  <a:lnTo>
                    <a:pt x="173393" y="107899"/>
                  </a:lnTo>
                  <a:close/>
                </a:path>
              </a:pathLst>
            </a:custGeom>
            <a:ln w="12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0" name="object 90" descr=""/>
          <p:cNvGrpSpPr/>
          <p:nvPr/>
        </p:nvGrpSpPr>
        <p:grpSpPr>
          <a:xfrm>
            <a:off x="5552748" y="5432869"/>
            <a:ext cx="186055" cy="120014"/>
            <a:chOff x="5552748" y="5432869"/>
            <a:chExt cx="186055" cy="120014"/>
          </a:xfrm>
        </p:grpSpPr>
        <p:sp>
          <p:nvSpPr>
            <p:cNvPr id="91" name="object 91" descr=""/>
            <p:cNvSpPr/>
            <p:nvPr/>
          </p:nvSpPr>
          <p:spPr>
            <a:xfrm>
              <a:off x="5558802" y="5438914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0"/>
                  </a:moveTo>
                  <a:lnTo>
                    <a:pt x="0" y="0"/>
                  </a:lnTo>
                  <a:lnTo>
                    <a:pt x="0" y="107899"/>
                  </a:lnTo>
                  <a:lnTo>
                    <a:pt x="173393" y="107899"/>
                  </a:lnTo>
                  <a:lnTo>
                    <a:pt x="173393" y="0"/>
                  </a:lnTo>
                  <a:close/>
                </a:path>
              </a:pathLst>
            </a:custGeom>
            <a:solidFill>
              <a:srgbClr val="F3B8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5558800" y="5438921"/>
              <a:ext cx="173990" cy="107950"/>
            </a:xfrm>
            <a:custGeom>
              <a:avLst/>
              <a:gdLst/>
              <a:ahLst/>
              <a:cxnLst/>
              <a:rect l="l" t="t" r="r" b="b"/>
              <a:pathLst>
                <a:path w="173989" h="107950">
                  <a:moveTo>
                    <a:pt x="173393" y="107899"/>
                  </a:moveTo>
                  <a:lnTo>
                    <a:pt x="0" y="107899"/>
                  </a:lnTo>
                  <a:lnTo>
                    <a:pt x="0" y="0"/>
                  </a:lnTo>
                  <a:lnTo>
                    <a:pt x="173393" y="0"/>
                  </a:lnTo>
                  <a:lnTo>
                    <a:pt x="173393" y="107899"/>
                  </a:lnTo>
                  <a:close/>
                </a:path>
              </a:pathLst>
            </a:custGeom>
            <a:ln w="12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2399017" y="637339"/>
            <a:ext cx="15049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>
                <a:latin typeface="Arial"/>
                <a:cs typeface="Arial"/>
              </a:rPr>
              <a:t>FM</a:t>
            </a:r>
            <a:endParaRPr sz="7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3906727" y="637339"/>
            <a:ext cx="2070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>
                <a:latin typeface="Arial"/>
                <a:cs typeface="Arial"/>
              </a:rPr>
              <a:t>TBM</a:t>
            </a:r>
            <a:endParaRPr sz="7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5475732" y="637339"/>
            <a:ext cx="13779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>
                <a:latin typeface="Arial"/>
                <a:cs typeface="Arial"/>
              </a:rPr>
              <a:t>All</a:t>
            </a:r>
            <a:endParaRPr sz="7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1502740" y="1306577"/>
            <a:ext cx="138430" cy="384175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>
                <a:latin typeface="Arial"/>
                <a:cs typeface="Arial"/>
              </a:rPr>
              <a:t>TM-</a:t>
            </a:r>
            <a:r>
              <a:rPr dirty="0" sz="650" spc="-10">
                <a:latin typeface="Arial"/>
                <a:cs typeface="Arial"/>
              </a:rPr>
              <a:t>score</a:t>
            </a:r>
            <a:endParaRPr sz="65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1493411" y="2617986"/>
            <a:ext cx="138430" cy="105791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>
                <a:latin typeface="Arial"/>
                <a:cs typeface="Arial"/>
              </a:rPr>
              <a:t>Top</a:t>
            </a:r>
            <a:r>
              <a:rPr dirty="0" sz="650" spc="50">
                <a:latin typeface="Arial"/>
                <a:cs typeface="Arial"/>
              </a:rPr>
              <a:t> </a:t>
            </a:r>
            <a:r>
              <a:rPr dirty="0" sz="650" i="1">
                <a:latin typeface="Franklin Gothic Heavy"/>
                <a:cs typeface="Franklin Gothic Heavy"/>
              </a:rPr>
              <a:t>L</a:t>
            </a:r>
            <a:r>
              <a:rPr dirty="0" sz="650" spc="70" i="1">
                <a:latin typeface="Franklin Gothic Heavy"/>
                <a:cs typeface="Franklin Gothic Heavy"/>
              </a:rPr>
              <a:t> </a:t>
            </a:r>
            <a:r>
              <a:rPr dirty="0" sz="650">
                <a:latin typeface="Arial"/>
                <a:cs typeface="Arial"/>
              </a:rPr>
              <a:t>long-range</a:t>
            </a:r>
            <a:r>
              <a:rPr dirty="0" sz="650" spc="50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precision</a:t>
            </a:r>
            <a:endParaRPr sz="65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1613028" y="4590998"/>
            <a:ext cx="138430" cy="198755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 spc="-25">
                <a:latin typeface="Arial"/>
                <a:cs typeface="Arial"/>
              </a:rPr>
              <a:t>MAE</a:t>
            </a:r>
            <a:endParaRPr sz="65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2093423" y="5428925"/>
            <a:ext cx="1864995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7725" algn="l"/>
                <a:tab pos="1479550" algn="l"/>
              </a:tabLst>
            </a:pPr>
            <a:r>
              <a:rPr dirty="0" sz="650" spc="-10">
                <a:latin typeface="Arial"/>
                <a:cs typeface="Arial"/>
              </a:rPr>
              <a:t>DeepMSA2</a:t>
            </a:r>
            <a:r>
              <a:rPr dirty="0" sz="650">
                <a:latin typeface="Arial"/>
                <a:cs typeface="Arial"/>
              </a:rPr>
              <a:t>	</a:t>
            </a:r>
            <a:r>
              <a:rPr dirty="0" sz="650" spc="-10">
                <a:latin typeface="Arial"/>
                <a:cs typeface="Arial"/>
              </a:rPr>
              <a:t>BLAST</a:t>
            </a:r>
            <a:r>
              <a:rPr dirty="0" sz="650">
                <a:latin typeface="Arial"/>
                <a:cs typeface="Arial"/>
              </a:rPr>
              <a:t>	</a:t>
            </a:r>
            <a:r>
              <a:rPr dirty="0" sz="650" spc="-25">
                <a:latin typeface="Arial"/>
                <a:cs typeface="Arial"/>
              </a:rPr>
              <a:t>PSIBLAST</a:t>
            </a:r>
            <a:endParaRPr sz="65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4342320" y="5429338"/>
            <a:ext cx="1744980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0415" algn="l"/>
                <a:tab pos="1431290" algn="l"/>
              </a:tabLst>
            </a:pPr>
            <a:r>
              <a:rPr dirty="0" sz="650" spc="-10">
                <a:latin typeface="Arial"/>
                <a:cs typeface="Arial"/>
              </a:rPr>
              <a:t>MMseqs2</a:t>
            </a:r>
            <a:r>
              <a:rPr dirty="0" sz="650">
                <a:latin typeface="Arial"/>
                <a:cs typeface="Arial"/>
              </a:rPr>
              <a:t>	</a:t>
            </a:r>
            <a:r>
              <a:rPr dirty="0" sz="650" spc="-10">
                <a:latin typeface="Arial"/>
                <a:cs typeface="Arial"/>
              </a:rPr>
              <a:t>HHblits</a:t>
            </a:r>
            <a:r>
              <a:rPr dirty="0" sz="650">
                <a:latin typeface="Arial"/>
                <a:cs typeface="Arial"/>
              </a:rPr>
              <a:t>	</a:t>
            </a:r>
            <a:r>
              <a:rPr dirty="0" sz="650" spc="-10">
                <a:latin typeface="Arial"/>
                <a:cs typeface="Arial"/>
              </a:rPr>
              <a:t>HMMER</a:t>
            </a:r>
            <a:endParaRPr sz="65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1508517" y="697767"/>
            <a:ext cx="9461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a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1506981" y="2351188"/>
            <a:ext cx="10223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b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1508989" y="3958430"/>
            <a:ext cx="9461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c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1667676" y="766107"/>
            <a:ext cx="17081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0.35</a:t>
            </a:r>
            <a:endParaRPr sz="550">
              <a:latin typeface="Arial"/>
              <a:cs typeface="Arial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3206052" y="771974"/>
            <a:ext cx="16764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0.70</a:t>
            </a:r>
            <a:endParaRPr sz="550">
              <a:latin typeface="Arial"/>
              <a:cs typeface="Arial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4750226" y="762894"/>
            <a:ext cx="16954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0.55</a:t>
            </a:r>
            <a:endParaRPr sz="550">
              <a:latin typeface="Arial"/>
              <a:cs typeface="Arial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4743311" y="1212519"/>
            <a:ext cx="1765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0.50</a:t>
            </a:r>
            <a:endParaRPr sz="550">
              <a:latin typeface="Arial"/>
              <a:cs typeface="Arial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4749179" y="1662213"/>
            <a:ext cx="17081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0.45</a:t>
            </a:r>
            <a:endParaRPr sz="55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4743870" y="2111837"/>
            <a:ext cx="17716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0.40</a:t>
            </a:r>
            <a:endParaRPr sz="55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4740238" y="2408420"/>
            <a:ext cx="17018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0.65</a:t>
            </a:r>
            <a:endParaRPr sz="55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4734021" y="2746634"/>
            <a:ext cx="1765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0.60</a:t>
            </a:r>
            <a:endParaRPr sz="550">
              <a:latin typeface="Arial"/>
              <a:cs typeface="Arial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4740726" y="3084848"/>
            <a:ext cx="16954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0.55</a:t>
            </a:r>
            <a:endParaRPr sz="550">
              <a:latin typeface="Arial"/>
              <a:cs typeface="Arial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4733811" y="3423061"/>
            <a:ext cx="1765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0.50</a:t>
            </a:r>
            <a:endParaRPr sz="550">
              <a:latin typeface="Arial"/>
              <a:cs typeface="Arial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4741425" y="3761275"/>
            <a:ext cx="17081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0.45</a:t>
            </a:r>
            <a:endParaRPr sz="550">
              <a:latin typeface="Arial"/>
              <a:cs typeface="Arial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3203607" y="1219084"/>
            <a:ext cx="17018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0.65</a:t>
            </a:r>
            <a:endParaRPr sz="550">
              <a:latin typeface="Arial"/>
              <a:cs typeface="Arial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3197391" y="1666264"/>
            <a:ext cx="1765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0.60</a:t>
            </a:r>
            <a:endParaRPr sz="550">
              <a:latin typeface="Arial"/>
              <a:cs typeface="Arial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3204096" y="2113443"/>
            <a:ext cx="16954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0.55</a:t>
            </a:r>
            <a:endParaRPr sz="550">
              <a:latin typeface="Arial"/>
              <a:cs typeface="Arial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3215552" y="2419806"/>
            <a:ext cx="16256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0.75</a:t>
            </a:r>
            <a:endParaRPr sz="550">
              <a:latin typeface="Arial"/>
              <a:cs typeface="Arial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3210034" y="2754807"/>
            <a:ext cx="16764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0.70</a:t>
            </a:r>
            <a:endParaRPr sz="550">
              <a:latin typeface="Arial"/>
              <a:cs typeface="Arial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3207589" y="3089807"/>
            <a:ext cx="17018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0.65</a:t>
            </a:r>
            <a:endParaRPr sz="550">
              <a:latin typeface="Arial"/>
              <a:cs typeface="Arial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3201372" y="3424808"/>
            <a:ext cx="1765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0.60</a:t>
            </a:r>
            <a:endParaRPr sz="550">
              <a:latin typeface="Arial"/>
              <a:cs typeface="Arial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3208078" y="3759808"/>
            <a:ext cx="16954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0.55</a:t>
            </a:r>
            <a:endParaRPr sz="550">
              <a:latin typeface="Arial"/>
              <a:cs typeface="Arial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3318441" y="4027962"/>
            <a:ext cx="6794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4858563" y="4026146"/>
            <a:ext cx="6858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4</a:t>
            </a:r>
            <a:endParaRPr sz="550">
              <a:latin typeface="Arial"/>
              <a:cs typeface="Arial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4859471" y="4431626"/>
            <a:ext cx="6794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4862964" y="4837105"/>
            <a:ext cx="6413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4876026" y="5242584"/>
            <a:ext cx="5334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3321933" y="4431346"/>
            <a:ext cx="6413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3332760" y="4834799"/>
            <a:ext cx="5334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3313062" y="5238253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1660761" y="1215521"/>
            <a:ext cx="17780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0.30</a:t>
            </a:r>
            <a:endParaRPr sz="550">
              <a:latin typeface="Arial"/>
              <a:cs typeface="Arial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1669073" y="1665216"/>
            <a:ext cx="16891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0.25</a:t>
            </a:r>
            <a:endParaRPr sz="550">
              <a:latin typeface="Arial"/>
              <a:cs typeface="Arial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1662856" y="2114911"/>
            <a:ext cx="17526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0.20</a:t>
            </a:r>
            <a:endParaRPr sz="550">
              <a:latin typeface="Arial"/>
              <a:cs typeface="Arial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1673823" y="2414497"/>
            <a:ext cx="16954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0.55</a:t>
            </a:r>
            <a:endParaRPr sz="550">
              <a:latin typeface="Arial"/>
              <a:cs typeface="Arial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1666907" y="2683909"/>
            <a:ext cx="1765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0.50</a:t>
            </a:r>
            <a:endParaRPr sz="550">
              <a:latin typeface="Arial"/>
              <a:cs typeface="Arial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1672775" y="2953320"/>
            <a:ext cx="17081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0.45</a:t>
            </a:r>
            <a:endParaRPr sz="550">
              <a:latin typeface="Arial"/>
              <a:cs typeface="Arial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1666558" y="3222731"/>
            <a:ext cx="17716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0.40</a:t>
            </a:r>
            <a:endParaRPr sz="550">
              <a:latin typeface="Arial"/>
              <a:cs typeface="Arial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1672635" y="3492143"/>
            <a:ext cx="17081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0.35</a:t>
            </a:r>
            <a:endParaRPr sz="550">
              <a:latin typeface="Arial"/>
              <a:cs typeface="Arial"/>
            </a:endParaRPr>
          </a:p>
        </p:txBody>
      </p:sp>
      <p:sp>
        <p:nvSpPr>
          <p:cNvPr id="139" name="object 139" descr=""/>
          <p:cNvSpPr txBox="1"/>
          <p:nvPr/>
        </p:nvSpPr>
        <p:spPr>
          <a:xfrm>
            <a:off x="1666069" y="3761554"/>
            <a:ext cx="17780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0.30</a:t>
            </a:r>
            <a:endParaRPr sz="550">
              <a:latin typeface="Arial"/>
              <a:cs typeface="Arial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1787957" y="4024260"/>
            <a:ext cx="6921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6</a:t>
            </a:r>
            <a:endParaRPr sz="550">
              <a:latin typeface="Arial"/>
              <a:cs typeface="Arial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1790193" y="4327269"/>
            <a:ext cx="6667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5</a:t>
            </a:r>
            <a:endParaRPr sz="550">
              <a:latin typeface="Arial"/>
              <a:cs typeface="Arial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1788097" y="4630279"/>
            <a:ext cx="6858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4</a:t>
            </a:r>
            <a:endParaRPr sz="550">
              <a:latin typeface="Arial"/>
              <a:cs typeface="Arial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1789005" y="4933288"/>
            <a:ext cx="6794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1791799" y="5236297"/>
            <a:ext cx="6413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491299" y="5635084"/>
            <a:ext cx="3227070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dirty="0" sz="700" spc="55" b="1">
                <a:latin typeface="Calibri"/>
                <a:cs typeface="Calibri"/>
              </a:rPr>
              <a:t>Fig.</a:t>
            </a:r>
            <a:r>
              <a:rPr dirty="0" sz="700" spc="10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2</a:t>
            </a:r>
            <a:r>
              <a:rPr dirty="0" sz="700" spc="10" b="1">
                <a:latin typeface="Calibri"/>
                <a:cs typeface="Calibri"/>
              </a:rPr>
              <a:t> </a:t>
            </a:r>
            <a:r>
              <a:rPr dirty="0" sz="700" spc="-175" b="1">
                <a:latin typeface="Calibri"/>
                <a:cs typeface="Calibri"/>
              </a:rPr>
              <a:t>|</a:t>
            </a:r>
            <a:r>
              <a:rPr dirty="0" sz="700" spc="1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Comparisons</a:t>
            </a:r>
            <a:r>
              <a:rPr dirty="0" sz="700" spc="10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of</a:t>
            </a:r>
            <a:r>
              <a:rPr dirty="0" sz="700" spc="15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MSAs</a:t>
            </a:r>
            <a:r>
              <a:rPr dirty="0" sz="700" spc="10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generated</a:t>
            </a:r>
            <a:r>
              <a:rPr dirty="0" sz="700" spc="1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by</a:t>
            </a:r>
            <a:r>
              <a:rPr dirty="0" sz="700" spc="1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DeepMSA2</a:t>
            </a:r>
            <a:r>
              <a:rPr dirty="0" sz="700" spc="10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and</a:t>
            </a:r>
            <a:r>
              <a:rPr dirty="0" sz="700" spc="15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five</a:t>
            </a:r>
            <a:r>
              <a:rPr dirty="0" sz="700" spc="10" b="1">
                <a:latin typeface="Calibri"/>
                <a:cs typeface="Calibri"/>
              </a:rPr>
              <a:t> </a:t>
            </a:r>
            <a:r>
              <a:rPr dirty="0" sz="700" spc="45" b="1">
                <a:latin typeface="Calibri"/>
                <a:cs typeface="Calibri"/>
              </a:rPr>
              <a:t>control </a:t>
            </a:r>
            <a:r>
              <a:rPr dirty="0" sz="700" spc="55" b="1">
                <a:latin typeface="Calibri"/>
                <a:cs typeface="Calibri"/>
              </a:rPr>
              <a:t>methods</a:t>
            </a:r>
            <a:r>
              <a:rPr dirty="0" sz="700" spc="-55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for</a:t>
            </a:r>
            <a:r>
              <a:rPr dirty="0" sz="700" spc="-5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assisting</a:t>
            </a:r>
            <a:r>
              <a:rPr dirty="0" sz="700" spc="-5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template</a:t>
            </a:r>
            <a:r>
              <a:rPr dirty="0" sz="700" spc="-5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recognition</a:t>
            </a:r>
            <a:r>
              <a:rPr dirty="0" sz="700" spc="-50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and</a:t>
            </a:r>
            <a:r>
              <a:rPr dirty="0" sz="700" spc="-5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deep</a:t>
            </a:r>
            <a:r>
              <a:rPr dirty="0" sz="700" spc="-5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learning</a:t>
            </a:r>
            <a:r>
              <a:rPr dirty="0" sz="700" spc="-55" b="1">
                <a:latin typeface="Calibri"/>
                <a:cs typeface="Calibri"/>
              </a:rPr>
              <a:t> </a:t>
            </a:r>
            <a:r>
              <a:rPr dirty="0" sz="700" spc="-10" b="1">
                <a:latin typeface="Calibri"/>
                <a:cs typeface="Calibri"/>
              </a:rPr>
              <a:t>spatial</a:t>
            </a:r>
            <a:r>
              <a:rPr dirty="0" sz="700" spc="50" b="1">
                <a:latin typeface="Calibri"/>
                <a:cs typeface="Calibri"/>
              </a:rPr>
              <a:t> restraint</a:t>
            </a:r>
            <a:r>
              <a:rPr dirty="0" sz="700" spc="-3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prediction</a:t>
            </a:r>
            <a:r>
              <a:rPr dirty="0" sz="700" spc="-35" b="1">
                <a:latin typeface="Calibri"/>
                <a:cs typeface="Calibri"/>
              </a:rPr>
              <a:t> </a:t>
            </a:r>
            <a:r>
              <a:rPr dirty="0" sz="700" spc="60" b="1">
                <a:latin typeface="Calibri"/>
                <a:cs typeface="Calibri"/>
              </a:rPr>
              <a:t>on</a:t>
            </a:r>
            <a:r>
              <a:rPr dirty="0" sz="700" spc="-35" b="1">
                <a:latin typeface="Calibri"/>
                <a:cs typeface="Calibri"/>
              </a:rPr>
              <a:t> </a:t>
            </a:r>
            <a:r>
              <a:rPr dirty="0" sz="700" spc="30" b="1">
                <a:latin typeface="Calibri"/>
                <a:cs typeface="Calibri"/>
              </a:rPr>
              <a:t>293</a:t>
            </a:r>
            <a:r>
              <a:rPr dirty="0" sz="700" spc="-35" b="1">
                <a:latin typeface="Calibri"/>
                <a:cs typeface="Calibri"/>
              </a:rPr>
              <a:t> </a:t>
            </a:r>
            <a:r>
              <a:rPr dirty="0" sz="700" spc="30" b="1">
                <a:latin typeface="Calibri"/>
                <a:cs typeface="Calibri"/>
              </a:rPr>
              <a:t>CASP13–15</a:t>
            </a:r>
            <a:r>
              <a:rPr dirty="0" sz="700" spc="-35" b="1">
                <a:latin typeface="Calibri"/>
                <a:cs typeface="Calibri"/>
              </a:rPr>
              <a:t> </a:t>
            </a:r>
            <a:r>
              <a:rPr dirty="0" sz="700" spc="60" b="1">
                <a:latin typeface="Calibri"/>
                <a:cs typeface="Calibri"/>
              </a:rPr>
              <a:t>monomer</a:t>
            </a:r>
            <a:r>
              <a:rPr dirty="0" sz="700" spc="-35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domains.</a:t>
            </a:r>
            <a:r>
              <a:rPr dirty="0" sz="700" spc="-15" b="1">
                <a:latin typeface="Calibri"/>
                <a:cs typeface="Calibri"/>
              </a:rPr>
              <a:t> </a:t>
            </a:r>
            <a:r>
              <a:rPr dirty="0" sz="700" spc="20" b="1">
                <a:latin typeface="Calibri"/>
                <a:cs typeface="Calibri"/>
              </a:rPr>
              <a:t>a</a:t>
            </a:r>
            <a:r>
              <a:rPr dirty="0" sz="700" spc="20">
                <a:latin typeface="Calibri"/>
                <a:cs typeface="Calibri"/>
              </a:rPr>
              <a:t>,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Average</a:t>
            </a:r>
            <a:r>
              <a:rPr dirty="0" sz="700" spc="-25">
                <a:latin typeface="Calibri"/>
                <a:cs typeface="Calibri"/>
              </a:rPr>
              <a:t> TM-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score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of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14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first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template</a:t>
            </a:r>
            <a:r>
              <a:rPr dirty="0" sz="700" spc="114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detected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by</a:t>
            </a:r>
            <a:r>
              <a:rPr dirty="0" sz="700" spc="114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HHsearch.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b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114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Precision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of</a:t>
            </a:r>
            <a:r>
              <a:rPr dirty="0" sz="700" spc="114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top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 spc="-25" i="1">
                <a:latin typeface="Book Antiqua"/>
                <a:cs typeface="Book Antiqua"/>
              </a:rPr>
              <a:t>L</a:t>
            </a:r>
            <a:r>
              <a:rPr dirty="0" sz="700" spc="95" i="1">
                <a:latin typeface="Book Antiqua"/>
                <a:cs typeface="Book Antiqua"/>
              </a:rPr>
              <a:t> </a:t>
            </a:r>
            <a:r>
              <a:rPr dirty="0" sz="700">
                <a:latin typeface="Calibri"/>
                <a:cs typeface="Calibri"/>
              </a:rPr>
              <a:t>long-</a:t>
            </a:r>
            <a:r>
              <a:rPr dirty="0" sz="700" spc="-20">
                <a:latin typeface="Calibri"/>
                <a:cs typeface="Calibri"/>
              </a:rPr>
              <a:t>range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residue–residue</a:t>
            </a:r>
            <a:r>
              <a:rPr dirty="0" sz="700" spc="1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contact</a:t>
            </a:r>
            <a:r>
              <a:rPr dirty="0" sz="700" spc="1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prediction</a:t>
            </a:r>
            <a:r>
              <a:rPr dirty="0" sz="700" spc="1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with</a:t>
            </a:r>
            <a:r>
              <a:rPr dirty="0" sz="700" spc="180">
                <a:latin typeface="Calibri"/>
                <a:cs typeface="Calibri"/>
              </a:rPr>
              <a:t> </a:t>
            </a:r>
            <a:r>
              <a:rPr dirty="0" sz="700" spc="-25" i="1">
                <a:latin typeface="Book Antiqua"/>
                <a:cs typeface="Book Antiqua"/>
              </a:rPr>
              <a:t>L</a:t>
            </a:r>
            <a:r>
              <a:rPr dirty="0" sz="700" spc="175" i="1">
                <a:latin typeface="Book Antiqua"/>
                <a:cs typeface="Book Antiqua"/>
              </a:rPr>
              <a:t> </a:t>
            </a:r>
            <a:r>
              <a:rPr dirty="0" sz="700">
                <a:latin typeface="Calibri"/>
                <a:cs typeface="Calibri"/>
              </a:rPr>
              <a:t>being</a:t>
            </a:r>
            <a:r>
              <a:rPr dirty="0" sz="700" spc="1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sequence</a:t>
            </a:r>
            <a:r>
              <a:rPr dirty="0" sz="700" spc="1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length</a:t>
            </a:r>
            <a:r>
              <a:rPr dirty="0" sz="700" spc="18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and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sequence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separation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 spc="-80">
                <a:latin typeface="Calibri"/>
                <a:cs typeface="Calibri"/>
              </a:rPr>
              <a:t>|</a:t>
            </a:r>
            <a:r>
              <a:rPr dirty="0" sz="700" spc="-80" i="1">
                <a:latin typeface="Book Antiqua"/>
                <a:cs typeface="Book Antiqua"/>
              </a:rPr>
              <a:t>i</a:t>
            </a:r>
            <a:r>
              <a:rPr dirty="0" sz="700" spc="90" i="1">
                <a:latin typeface="Book Antiqua"/>
                <a:cs typeface="Book Antiqua"/>
              </a:rPr>
              <a:t> </a:t>
            </a:r>
            <a:r>
              <a:rPr dirty="0" sz="700" spc="-45" i="1">
                <a:latin typeface="Book Antiqua"/>
                <a:cs typeface="Book Antiqua"/>
              </a:rPr>
              <a:t>−</a:t>
            </a:r>
            <a:r>
              <a:rPr dirty="0" sz="700" spc="75" i="1">
                <a:latin typeface="Book Antiqua"/>
                <a:cs typeface="Book Antiqua"/>
              </a:rPr>
              <a:t> </a:t>
            </a:r>
            <a:r>
              <a:rPr dirty="0" sz="700" spc="-80" i="1">
                <a:latin typeface="Book Antiqua"/>
                <a:cs typeface="Book Antiqua"/>
              </a:rPr>
              <a:t>j</a:t>
            </a:r>
            <a:r>
              <a:rPr dirty="0" sz="700" spc="-80">
                <a:latin typeface="Calibri"/>
                <a:cs typeface="Calibri"/>
              </a:rPr>
              <a:t>|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≥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24.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c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MAE</a:t>
            </a:r>
            <a:r>
              <a:rPr dirty="0" sz="700" spc="5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for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5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top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5</a:t>
            </a:r>
            <a:r>
              <a:rPr dirty="0" sz="700" spc="-10" i="1">
                <a:latin typeface="Book Antiqua"/>
                <a:cs typeface="Book Antiqua"/>
              </a:rPr>
              <a:t>L</a:t>
            </a:r>
            <a:r>
              <a:rPr dirty="0" sz="700" spc="35" i="1">
                <a:latin typeface="Book Antiqua"/>
                <a:cs typeface="Book Antiqua"/>
              </a:rPr>
              <a:t> </a:t>
            </a:r>
            <a:r>
              <a:rPr dirty="0" sz="700">
                <a:latin typeface="Calibri"/>
                <a:cs typeface="Calibri"/>
              </a:rPr>
              <a:t>long-range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residue–residue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6" name="object 146" descr=""/>
          <p:cNvSpPr/>
          <p:nvPr/>
        </p:nvSpPr>
        <p:spPr>
          <a:xfrm>
            <a:off x="508199" y="6533964"/>
            <a:ext cx="6619875" cy="0"/>
          </a:xfrm>
          <a:custGeom>
            <a:avLst/>
            <a:gdLst/>
            <a:ahLst/>
            <a:cxnLst/>
            <a:rect l="l" t="t" r="r" b="b"/>
            <a:pathLst>
              <a:path w="6619875" h="0">
                <a:moveTo>
                  <a:pt x="0" y="0"/>
                </a:moveTo>
                <a:lnTo>
                  <a:pt x="6619799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 txBox="1"/>
          <p:nvPr/>
        </p:nvSpPr>
        <p:spPr>
          <a:xfrm>
            <a:off x="3879499" y="5635084"/>
            <a:ext cx="3224530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dirty="0" sz="700" spc="30">
                <a:latin typeface="Calibri"/>
                <a:cs typeface="Calibri"/>
              </a:rPr>
              <a:t>distance</a:t>
            </a:r>
            <a:r>
              <a:rPr dirty="0" sz="700" spc="-50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predictions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by</a:t>
            </a:r>
            <a:r>
              <a:rPr dirty="0" sz="700" spc="-5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DeepPotential.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55">
                <a:latin typeface="Calibri"/>
                <a:cs typeface="Calibri"/>
              </a:rPr>
              <a:t>The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height</a:t>
            </a:r>
            <a:r>
              <a:rPr dirty="0" sz="700" spc="-5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of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histogram</a:t>
            </a:r>
            <a:r>
              <a:rPr dirty="0" sz="700" spc="-5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indicates</a:t>
            </a:r>
            <a:r>
              <a:rPr dirty="0" sz="700" spc="500">
                <a:latin typeface="Calibri"/>
                <a:cs typeface="Calibri"/>
              </a:rPr>
              <a:t> 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mean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value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error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bar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depicts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95%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confidence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interval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for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 spc="-20">
                <a:latin typeface="Calibri"/>
                <a:cs typeface="Calibri"/>
              </a:rPr>
              <a:t>each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variable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using</a:t>
            </a:r>
            <a:r>
              <a:rPr dirty="0" sz="700" spc="17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Student’s</a:t>
            </a:r>
            <a:r>
              <a:rPr dirty="0" sz="700" spc="175">
                <a:latin typeface="Calibri"/>
                <a:cs typeface="Calibri"/>
              </a:rPr>
              <a:t> </a:t>
            </a:r>
            <a:r>
              <a:rPr dirty="0" sz="700" i="1">
                <a:latin typeface="Book Antiqua"/>
                <a:cs typeface="Book Antiqua"/>
              </a:rPr>
              <a:t>t</a:t>
            </a:r>
            <a:r>
              <a:rPr dirty="0" sz="700">
                <a:latin typeface="Calibri"/>
                <a:cs typeface="Calibri"/>
              </a:rPr>
              <a:t>-distribution.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 spc="55">
                <a:latin typeface="Calibri"/>
                <a:cs typeface="Calibri"/>
              </a:rPr>
              <a:t>The</a:t>
            </a:r>
            <a:r>
              <a:rPr dirty="0" sz="700" spc="175">
                <a:latin typeface="Calibri"/>
                <a:cs typeface="Calibri"/>
              </a:rPr>
              <a:t> </a:t>
            </a:r>
            <a:r>
              <a:rPr dirty="0" sz="700" spc="60">
                <a:latin typeface="Calibri"/>
                <a:cs typeface="Calibri"/>
              </a:rPr>
              <a:t>CASP</a:t>
            </a:r>
            <a:r>
              <a:rPr dirty="0" sz="700" spc="17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domains</a:t>
            </a:r>
            <a:r>
              <a:rPr dirty="0" sz="700" spc="17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are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categorized</a:t>
            </a:r>
            <a:r>
              <a:rPr dirty="0" sz="700" spc="175">
                <a:latin typeface="Calibri"/>
                <a:cs typeface="Calibri"/>
              </a:rPr>
              <a:t> </a:t>
            </a:r>
            <a:r>
              <a:rPr dirty="0" sz="700" spc="-20">
                <a:latin typeface="Calibri"/>
                <a:cs typeface="Calibri"/>
              </a:rPr>
              <a:t>into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FM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 spc="55">
                <a:latin typeface="Calibri"/>
                <a:cs typeface="Calibri"/>
              </a:rPr>
              <a:t>TBM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by</a:t>
            </a:r>
            <a:r>
              <a:rPr dirty="0" sz="700" spc="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accessors.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In</a:t>
            </a:r>
            <a:r>
              <a:rPr dirty="0" sz="700" spc="45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a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 i="1">
                <a:latin typeface="Book Antiqua"/>
                <a:cs typeface="Book Antiqua"/>
              </a:rPr>
              <a:t>n</a:t>
            </a:r>
            <a:r>
              <a:rPr dirty="0" sz="700" spc="65" i="1">
                <a:latin typeface="Book Antiqua"/>
                <a:cs typeface="Book Antiqua"/>
              </a:rPr>
              <a:t> </a:t>
            </a:r>
            <a:r>
              <a:rPr dirty="0" sz="700" spc="50">
                <a:latin typeface="Calibri"/>
                <a:cs typeface="Calibri"/>
              </a:rPr>
              <a:t>=</a:t>
            </a:r>
            <a:r>
              <a:rPr dirty="0" sz="700" spc="9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287,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155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4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132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monomer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domains</a:t>
            </a:r>
            <a:r>
              <a:rPr dirty="0" sz="700" spc="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for</a:t>
            </a:r>
            <a:r>
              <a:rPr dirty="0" sz="700" spc="4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the</a:t>
            </a:r>
            <a:r>
              <a:rPr dirty="0" sz="700" spc="45">
                <a:latin typeface="Calibri"/>
                <a:cs typeface="Calibri"/>
              </a:rPr>
              <a:t> columns</a:t>
            </a:r>
            <a:r>
              <a:rPr dirty="0" sz="700" spc="2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‘All’,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‘TBM’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‘FM’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respectively,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whereas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in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 spc="70" b="1">
                <a:latin typeface="Calibri"/>
                <a:cs typeface="Calibri"/>
              </a:rPr>
              <a:t>b</a:t>
            </a:r>
            <a:r>
              <a:rPr dirty="0" sz="700" spc="35" b="1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c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 i="1">
                <a:latin typeface="Book Antiqua"/>
                <a:cs typeface="Book Antiqua"/>
              </a:rPr>
              <a:t>n</a:t>
            </a:r>
            <a:r>
              <a:rPr dirty="0" sz="700" spc="50" i="1">
                <a:latin typeface="Book Antiqua"/>
                <a:cs typeface="Book Antiqua"/>
              </a:rPr>
              <a:t> </a:t>
            </a:r>
            <a:r>
              <a:rPr dirty="0" sz="700" spc="50">
                <a:latin typeface="Calibri"/>
                <a:cs typeface="Calibri"/>
              </a:rPr>
              <a:t>=</a:t>
            </a:r>
            <a:r>
              <a:rPr dirty="0" sz="700" spc="7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271,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146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3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125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three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columns,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respectively.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491299" y="9329364"/>
            <a:ext cx="6650355" cy="154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396615" algn="l"/>
              </a:tabLst>
            </a:pPr>
            <a:r>
              <a:rPr dirty="0" sz="800" spc="55">
                <a:latin typeface="Calibri"/>
                <a:cs typeface="Calibri"/>
              </a:rPr>
              <a:t>pipeline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human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proteome.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Considering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availability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	</a:t>
            </a:r>
            <a:r>
              <a:rPr dirty="0" sz="800" spc="70">
                <a:latin typeface="Calibri"/>
                <a:cs typeface="Calibri"/>
              </a:rPr>
              <a:t>DMFold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have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relatively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similar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structures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AlphaFold2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DB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14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14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14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1299" y="4126428"/>
            <a:ext cx="3268345" cy="5213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40">
                <a:latin typeface="Calibri"/>
                <a:cs typeface="Calibri"/>
              </a:rPr>
              <a:t>models,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thus</a:t>
            </a:r>
            <a:r>
              <a:rPr dirty="0" sz="800">
                <a:latin typeface="Calibri"/>
                <a:cs typeface="Calibri"/>
              </a:rPr>
              <a:t> 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improvements</a:t>
            </a:r>
            <a:r>
              <a:rPr dirty="0" sz="800">
                <a:latin typeface="Calibri"/>
                <a:cs typeface="Calibri"/>
              </a:rPr>
              <a:t> in </a:t>
            </a:r>
            <a:r>
              <a:rPr dirty="0" sz="800" spc="50">
                <a:latin typeface="Calibri"/>
                <a:cs typeface="Calibri"/>
              </a:rPr>
              <a:t>DMFold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may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come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mainly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from </a:t>
            </a:r>
            <a:r>
              <a:rPr dirty="0" sz="800" spc="55">
                <a:latin typeface="Calibri"/>
                <a:cs typeface="Calibri"/>
              </a:rPr>
              <a:t>local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structural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corrections.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Figure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75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4b</a:t>
            </a:r>
            <a:r>
              <a:rPr dirty="0" sz="800" spc="5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further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shows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head-to-</a:t>
            </a:r>
            <a:r>
              <a:rPr dirty="0" sz="800" spc="-20">
                <a:latin typeface="Calibri"/>
                <a:cs typeface="Calibri"/>
              </a:rPr>
              <a:t>head</a:t>
            </a:r>
            <a:r>
              <a:rPr dirty="0" sz="800" spc="80">
                <a:latin typeface="Calibri"/>
                <a:cs typeface="Calibri"/>
              </a:rPr>
              <a:t> comparison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residue-</a:t>
            </a:r>
            <a:r>
              <a:rPr dirty="0" sz="800" spc="50">
                <a:latin typeface="Calibri"/>
                <a:cs typeface="Calibri"/>
              </a:rPr>
              <a:t>level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pLDDTs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obtained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by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DMFold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DB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1,934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human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proteins,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involve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total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of </a:t>
            </a:r>
            <a:r>
              <a:rPr dirty="0" sz="800" spc="65">
                <a:latin typeface="Calibri"/>
                <a:cs typeface="Calibri"/>
              </a:rPr>
              <a:t>878,094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residues,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where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have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higher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residue-</a:t>
            </a:r>
            <a:r>
              <a:rPr dirty="0" sz="800" spc="-20">
                <a:latin typeface="Calibri"/>
                <a:cs typeface="Calibri"/>
              </a:rPr>
              <a:t>level</a:t>
            </a:r>
            <a:r>
              <a:rPr dirty="0" sz="800" spc="114">
                <a:latin typeface="Calibri"/>
                <a:cs typeface="Calibri"/>
              </a:rPr>
              <a:t> pLDDT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than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corresponding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AlphaFold2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105">
                <a:latin typeface="Calibri"/>
                <a:cs typeface="Calibri"/>
              </a:rPr>
              <a:t>DB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models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on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93%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of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residues.</a:t>
            </a:r>
            <a:endParaRPr sz="800">
              <a:latin typeface="Calibri"/>
              <a:cs typeface="Calibri"/>
            </a:endParaRPr>
          </a:p>
          <a:p>
            <a:pPr algn="just" marL="12700" marR="5080" indent="215900">
              <a:lnSpc>
                <a:spcPct val="112000"/>
              </a:lnSpc>
            </a:pP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Fig.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4c</a:t>
            </a:r>
            <a:r>
              <a:rPr dirty="0" sz="800" spc="65">
                <a:latin typeface="Calibri"/>
                <a:cs typeface="Calibri"/>
              </a:rPr>
              <a:t>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present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illustrative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example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from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unchar-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acterized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protein,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90">
                <a:solidFill>
                  <a:srgbClr val="0069A5"/>
                </a:solidFill>
                <a:latin typeface="Calibri"/>
                <a:cs typeface="Calibri"/>
                <a:hlinkClick r:id="rId3"/>
              </a:rPr>
              <a:t>Q6ZQT0</a:t>
            </a:r>
            <a:r>
              <a:rPr dirty="0" sz="800" spc="90">
                <a:latin typeface="Calibri"/>
                <a:cs typeface="Calibri"/>
              </a:rPr>
              <a:t>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collects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only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nine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homologous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sequences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with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Neff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0.7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compared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with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DeepMSA2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122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sequences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Neff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6.2.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Because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sparse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information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from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poor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structure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with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pLDDT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=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0.51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produced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AlphaFold2,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showing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irregular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second-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ary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structure.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By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contrast,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using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improved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DeepMSA2,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creates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much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higher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confidence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(pLDDT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=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0.92),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which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has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more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stable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fold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with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well-</a:t>
            </a:r>
            <a:r>
              <a:rPr dirty="0" sz="800" spc="50">
                <a:latin typeface="Calibri"/>
                <a:cs typeface="Calibri"/>
              </a:rPr>
              <a:t>formed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hydrogen-</a:t>
            </a:r>
            <a:r>
              <a:rPr dirty="0" sz="800" spc="45">
                <a:latin typeface="Calibri"/>
                <a:cs typeface="Calibri"/>
              </a:rPr>
              <a:t>bonding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net-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work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secondary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structure.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Figure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75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4d</a:t>
            </a:r>
            <a:r>
              <a:rPr dirty="0" sz="800" spc="-8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further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lists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residue-</a:t>
            </a:r>
            <a:r>
              <a:rPr dirty="0" sz="800" spc="35">
                <a:latin typeface="Calibri"/>
                <a:cs typeface="Calibri"/>
              </a:rPr>
              <a:t>level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pLDDT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distributions,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where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nearly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residues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have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pLDDT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&gt;0.7;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corresponding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residues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DB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fell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below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0.7.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this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DMFold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DB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model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have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very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low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similarity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with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TM-</a:t>
            </a:r>
            <a:r>
              <a:rPr dirty="0" sz="800" spc="40">
                <a:latin typeface="Calibri"/>
                <a:cs typeface="Calibri"/>
              </a:rPr>
              <a:t>score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0.44,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showing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improves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quality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global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fold.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Figure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4e</a:t>
            </a:r>
            <a:r>
              <a:rPr dirty="0" sz="800" spc="-7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shows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complementary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example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putative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diacylglycerol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-5" i="1">
                <a:latin typeface="Book Antiqua"/>
                <a:cs typeface="Book Antiqua"/>
              </a:rPr>
              <a:t>O</a:t>
            </a:r>
            <a:r>
              <a:rPr dirty="0" sz="800" spc="-5">
                <a:latin typeface="Calibri"/>
                <a:cs typeface="Calibri"/>
              </a:rPr>
              <a:t>-</a:t>
            </a:r>
            <a:r>
              <a:rPr dirty="0" sz="800" spc="40">
                <a:latin typeface="Calibri"/>
                <a:cs typeface="Calibri"/>
              </a:rPr>
              <a:t>acyltransferase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2-like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protein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</a:t>
            </a:r>
            <a:r>
              <a:rPr dirty="0" sz="800" spc="65">
                <a:solidFill>
                  <a:srgbClr val="0069A5"/>
                </a:solidFill>
                <a:latin typeface="Calibri"/>
                <a:cs typeface="Calibri"/>
                <a:hlinkClick r:id="rId4"/>
              </a:rPr>
              <a:t>Q6IED9</a:t>
            </a:r>
            <a:r>
              <a:rPr dirty="0" sz="800" spc="65">
                <a:latin typeface="Calibri"/>
                <a:cs typeface="Calibri"/>
              </a:rPr>
              <a:t>)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α/β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three-</a:t>
            </a:r>
            <a:r>
              <a:rPr dirty="0" sz="800" spc="30">
                <a:latin typeface="Calibri"/>
                <a:cs typeface="Calibri"/>
              </a:rPr>
              <a:t>layer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sand-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wich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fold.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Although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have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similar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global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folds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=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0.88),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built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pLDDT</a:t>
            </a:r>
            <a:r>
              <a:rPr dirty="0" sz="800" spc="55">
                <a:latin typeface="Calibri"/>
                <a:cs typeface="Calibri"/>
              </a:rPr>
              <a:t> 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0.83,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whereas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DB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pLDDT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0.68.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residue-</a:t>
            </a:r>
            <a:r>
              <a:rPr dirty="0" sz="800" spc="35">
                <a:latin typeface="Calibri"/>
                <a:cs typeface="Calibri"/>
              </a:rPr>
              <a:t>level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pLDDT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distributions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Fig.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4f</a:t>
            </a:r>
            <a:r>
              <a:rPr dirty="0" sz="800" spc="-7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show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that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created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better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local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structures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with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greater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pLDDTs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several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regions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(marked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red),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corresponding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two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better-</a:t>
            </a:r>
            <a:r>
              <a:rPr dirty="0" sz="800" spc="60">
                <a:latin typeface="Calibri"/>
                <a:cs typeface="Calibri"/>
              </a:rPr>
              <a:t>formed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β-sheets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3D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tural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packing,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highlighted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Fig.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4e</a:t>
            </a:r>
            <a:r>
              <a:rPr dirty="0" sz="800" spc="50">
                <a:latin typeface="Calibri"/>
                <a:cs typeface="Calibri"/>
              </a:rPr>
              <a:t>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These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examples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show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could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improve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at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both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global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fold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local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structure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levels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supplying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additional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evolutionary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information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more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informative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MSAs.</a:t>
            </a:r>
            <a:endParaRPr sz="800">
              <a:latin typeface="Calibri"/>
              <a:cs typeface="Calibri"/>
            </a:endParaRPr>
          </a:p>
          <a:p>
            <a:pPr algn="just" marL="12700" marR="5080" indent="215900">
              <a:lnSpc>
                <a:spcPct val="112000"/>
              </a:lnSpc>
            </a:pP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5,042 </a:t>
            </a:r>
            <a:r>
              <a:rPr dirty="0" sz="800" spc="45">
                <a:latin typeface="Calibri"/>
                <a:cs typeface="Calibri"/>
              </a:rPr>
              <a:t>human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for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which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no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high-</a:t>
            </a:r>
            <a:r>
              <a:rPr dirty="0" sz="800" spc="45">
                <a:latin typeface="Calibri"/>
                <a:cs typeface="Calibri"/>
              </a:rPr>
              <a:t>confidence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Alpha-</a:t>
            </a:r>
            <a:r>
              <a:rPr dirty="0" sz="800" spc="60">
                <a:latin typeface="Calibri"/>
                <a:cs typeface="Calibri"/>
              </a:rPr>
              <a:t> Fold2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structure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was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available,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48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have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experimental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structures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that </a:t>
            </a:r>
            <a:r>
              <a:rPr dirty="0" sz="800" spc="50">
                <a:latin typeface="Calibri"/>
                <a:cs typeface="Calibri"/>
              </a:rPr>
              <a:t>cover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&gt;80%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natural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were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released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PDB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after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training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(1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May</a:t>
            </a:r>
            <a:r>
              <a:rPr dirty="0" sz="800" spc="-10">
                <a:latin typeface="Calibri"/>
                <a:cs typeface="Calibri"/>
              </a:rPr>
              <a:t> 2018).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49899" y="4126431"/>
            <a:ext cx="3318510" cy="1936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1115">
              <a:lnSpc>
                <a:spcPct val="112000"/>
              </a:lnSpc>
              <a:spcBef>
                <a:spcPts val="95"/>
              </a:spcBef>
            </a:pP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0.630,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compared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0.679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(</a:t>
            </a:r>
            <a:r>
              <a:rPr dirty="0" sz="800" i="1">
                <a:latin typeface="Book Antiqua"/>
                <a:cs typeface="Book Antiqua"/>
              </a:rPr>
              <a:t>P</a:t>
            </a:r>
            <a:r>
              <a:rPr dirty="0" sz="800" spc="-15" i="1">
                <a:latin typeface="Book Antiqua"/>
                <a:cs typeface="Book Antiqua"/>
              </a:rPr>
              <a:t> </a:t>
            </a:r>
            <a:r>
              <a:rPr dirty="0" sz="800" spc="75">
                <a:latin typeface="Calibri"/>
                <a:cs typeface="Calibri"/>
              </a:rPr>
              <a:t>=</a:t>
            </a:r>
            <a:r>
              <a:rPr dirty="0" sz="800">
                <a:latin typeface="Calibri"/>
                <a:cs typeface="Calibri"/>
              </a:rPr>
              <a:t> 1.46 </a:t>
            </a:r>
            <a:r>
              <a:rPr dirty="0" sz="800" spc="70">
                <a:latin typeface="Calibri"/>
                <a:cs typeface="Calibri"/>
              </a:rPr>
              <a:t>×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10</a:t>
            </a:r>
            <a:r>
              <a:rPr dirty="0" baseline="38888" sz="750" spc="-30">
                <a:latin typeface="Calibri"/>
                <a:cs typeface="Calibri"/>
              </a:rPr>
              <a:t>−4</a:t>
            </a:r>
            <a:r>
              <a:rPr dirty="0" sz="800" spc="-20">
                <a:latin typeface="Calibri"/>
                <a:cs typeface="Calibri"/>
              </a:rPr>
              <a:t>,</a:t>
            </a:r>
            <a:r>
              <a:rPr dirty="0" sz="800" spc="55">
                <a:latin typeface="Calibri"/>
                <a:cs typeface="Calibri"/>
              </a:rPr>
              <a:t> one-</a:t>
            </a:r>
            <a:r>
              <a:rPr dirty="0" sz="800" spc="50">
                <a:latin typeface="Calibri"/>
                <a:cs typeface="Calibri"/>
              </a:rPr>
              <a:t>sided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Student’s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10" i="1">
                <a:latin typeface="Book Antiqua"/>
                <a:cs typeface="Book Antiqua"/>
              </a:rPr>
              <a:t>t</a:t>
            </a:r>
            <a:r>
              <a:rPr dirty="0" sz="800" spc="10">
                <a:latin typeface="Calibri"/>
                <a:cs typeface="Calibri"/>
              </a:rPr>
              <a:t>-test;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Supplementary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Table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6).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Supplementary </a:t>
            </a:r>
            <a:r>
              <a:rPr dirty="0" sz="800" spc="60">
                <a:latin typeface="Calibri"/>
                <a:cs typeface="Calibri"/>
              </a:rPr>
              <a:t>Fig.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6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examines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correlation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between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pLDDT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of </a:t>
            </a:r>
            <a:r>
              <a:rPr dirty="0" sz="800" spc="60">
                <a:latin typeface="Calibri"/>
                <a:cs typeface="Calibri"/>
              </a:rPr>
              <a:t>DMFold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those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48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proteins.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Among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all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pLDDT</a:t>
            </a:r>
            <a:endParaRPr sz="800">
              <a:latin typeface="Calibri"/>
              <a:cs typeface="Calibri"/>
            </a:endParaRPr>
          </a:p>
          <a:p>
            <a:pPr algn="just" marL="38100" marR="30480">
              <a:lnSpc>
                <a:spcPct val="112000"/>
              </a:lnSpc>
            </a:pPr>
            <a:r>
              <a:rPr dirty="0" sz="800" spc="50">
                <a:latin typeface="Calibri"/>
                <a:cs typeface="Calibri"/>
              </a:rPr>
              <a:t>≥0.7,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85%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predictions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could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considered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true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positives; </a:t>
            </a:r>
            <a:r>
              <a:rPr dirty="0" sz="800" spc="40">
                <a:latin typeface="Calibri"/>
                <a:cs typeface="Calibri"/>
              </a:rPr>
              <a:t>that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predicted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foldable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actually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foldable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with </a:t>
            </a:r>
            <a:r>
              <a:rPr dirty="0" sz="800" spc="20">
                <a:latin typeface="Calibri"/>
                <a:cs typeface="Calibri"/>
              </a:rPr>
              <a:t>a </a:t>
            </a:r>
            <a:r>
              <a:rPr dirty="0" sz="800" spc="70">
                <a:latin typeface="Calibri"/>
                <a:cs typeface="Calibri"/>
              </a:rPr>
              <a:t>TM-</a:t>
            </a:r>
            <a:r>
              <a:rPr dirty="0" sz="800" spc="60">
                <a:latin typeface="Calibri"/>
                <a:cs typeface="Calibri"/>
              </a:rPr>
              <a:t>score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&gt;0.5.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There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also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quite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high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false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omission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rate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(76%)</a:t>
            </a:r>
            <a:r>
              <a:rPr dirty="0" sz="800" spc="65">
                <a:latin typeface="Calibri"/>
                <a:cs typeface="Calibri"/>
              </a:rPr>
              <a:t> based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on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0.7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114">
                <a:latin typeface="Calibri"/>
                <a:cs typeface="Calibri"/>
              </a:rPr>
              <a:t>pLDDT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score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cutoff,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suggesting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that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many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 </a:t>
            </a:r>
            <a:r>
              <a:rPr dirty="0" sz="800" spc="55">
                <a:latin typeface="Calibri"/>
                <a:cs typeface="Calibri"/>
              </a:rPr>
              <a:t>models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lower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pLDDT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might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also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possess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correct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folds.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Overall, </a:t>
            </a:r>
            <a:r>
              <a:rPr dirty="0" sz="800">
                <a:latin typeface="Calibri"/>
                <a:cs typeface="Calibri"/>
              </a:rPr>
              <a:t>we </a:t>
            </a:r>
            <a:r>
              <a:rPr dirty="0" sz="800" spc="40">
                <a:latin typeface="Calibri"/>
                <a:cs typeface="Calibri"/>
              </a:rPr>
              <a:t>note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that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despite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 </a:t>
            </a:r>
            <a:r>
              <a:rPr dirty="0" sz="800" spc="55">
                <a:latin typeface="Calibri"/>
                <a:cs typeface="Calibri"/>
              </a:rPr>
              <a:t>promising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results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 </a:t>
            </a:r>
            <a:r>
              <a:rPr dirty="0" sz="800" spc="45">
                <a:latin typeface="Calibri"/>
                <a:cs typeface="Calibri"/>
              </a:rPr>
              <a:t>small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recently </a:t>
            </a:r>
            <a:r>
              <a:rPr dirty="0" sz="800" spc="70">
                <a:latin typeface="Calibri"/>
                <a:cs typeface="Calibri"/>
              </a:rPr>
              <a:t>crystallized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human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proteins,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absolute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quality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predicted </a:t>
            </a:r>
            <a:r>
              <a:rPr dirty="0" sz="800" spc="80">
                <a:latin typeface="Calibri"/>
                <a:cs typeface="Calibri"/>
              </a:rPr>
              <a:t>human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proteome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from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DMFold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should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further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verified </a:t>
            </a:r>
            <a:r>
              <a:rPr dirty="0" sz="800" spc="60">
                <a:latin typeface="Calibri"/>
                <a:cs typeface="Calibri"/>
              </a:rPr>
              <a:t>with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proteins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when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experimentally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solved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structures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are</a:t>
            </a:r>
            <a:r>
              <a:rPr dirty="0" sz="800" spc="40">
                <a:latin typeface="Calibri"/>
                <a:cs typeface="Calibri"/>
              </a:rPr>
              <a:t> available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future.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75299" y="6168646"/>
            <a:ext cx="3268979" cy="31711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204"/>
              </a:spcBef>
            </a:pPr>
            <a:r>
              <a:rPr dirty="0" sz="850" spc="75" b="1">
                <a:latin typeface="Calibri"/>
                <a:cs typeface="Calibri"/>
              </a:rPr>
              <a:t>Improvements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60" b="1">
                <a:latin typeface="Calibri"/>
                <a:cs typeface="Calibri"/>
              </a:rPr>
              <a:t>of</a:t>
            </a:r>
            <a:r>
              <a:rPr dirty="0" sz="850" spc="-50" b="1">
                <a:latin typeface="Calibri"/>
                <a:cs typeface="Calibri"/>
              </a:rPr>
              <a:t> </a:t>
            </a:r>
            <a:r>
              <a:rPr dirty="0" sz="850" spc="70" b="1">
                <a:latin typeface="Calibri"/>
                <a:cs typeface="Calibri"/>
              </a:rPr>
              <a:t>protein</a:t>
            </a:r>
            <a:r>
              <a:rPr dirty="0" sz="850" spc="-50" b="1">
                <a:latin typeface="Calibri"/>
                <a:cs typeface="Calibri"/>
              </a:rPr>
              <a:t> </a:t>
            </a:r>
            <a:r>
              <a:rPr dirty="0" sz="850" spc="85" b="1">
                <a:latin typeface="Calibri"/>
                <a:cs typeface="Calibri"/>
              </a:rPr>
              <a:t>complex</a:t>
            </a:r>
            <a:r>
              <a:rPr dirty="0" sz="850" spc="-55" b="1">
                <a:latin typeface="Calibri"/>
                <a:cs typeface="Calibri"/>
              </a:rPr>
              <a:t> </a:t>
            </a:r>
            <a:r>
              <a:rPr dirty="0" sz="850" spc="75" b="1">
                <a:latin typeface="Calibri"/>
                <a:cs typeface="Calibri"/>
              </a:rPr>
              <a:t>structure</a:t>
            </a:r>
            <a:r>
              <a:rPr dirty="0" sz="850" spc="-50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prediction</a:t>
            </a:r>
            <a:endParaRPr sz="850">
              <a:latin typeface="Calibri"/>
              <a:cs typeface="Calibri"/>
            </a:endParaRPr>
          </a:p>
          <a:p>
            <a:pPr algn="just" marL="12700" marR="6350">
              <a:lnSpc>
                <a:spcPts val="1080"/>
              </a:lnSpc>
              <a:spcBef>
                <a:spcPts val="40"/>
              </a:spcBef>
            </a:pP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examine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impact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DeepMSA2-</a:t>
            </a:r>
            <a:r>
              <a:rPr dirty="0" sz="800" spc="60">
                <a:latin typeface="Calibri"/>
                <a:cs typeface="Calibri"/>
              </a:rPr>
              <a:t>Multimer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 </a:t>
            </a:r>
            <a:r>
              <a:rPr dirty="0" sz="800" spc="70">
                <a:latin typeface="Calibri"/>
                <a:cs typeface="Calibri"/>
              </a:rPr>
              <a:t>structure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modeling,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collected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54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complex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targets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from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CASP13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CASP14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each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which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contains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between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two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eight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chains; </a:t>
            </a:r>
            <a:r>
              <a:rPr dirty="0" sz="800" spc="120">
                <a:latin typeface="Calibri"/>
                <a:cs typeface="Calibri"/>
              </a:rPr>
              <a:t>40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targets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homomers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14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heteromeric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complexes </a:t>
            </a:r>
            <a:r>
              <a:rPr dirty="0" sz="800" spc="80">
                <a:latin typeface="Calibri"/>
                <a:cs typeface="Calibri"/>
              </a:rPr>
              <a:t>(Supplementary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Table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7).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Supplementary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Table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8,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list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sum- </a:t>
            </a:r>
            <a:r>
              <a:rPr dirty="0" sz="800" spc="70">
                <a:latin typeface="Calibri"/>
                <a:cs typeface="Calibri"/>
              </a:rPr>
              <a:t>mary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comparisons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constructed </a:t>
            </a:r>
            <a:r>
              <a:rPr dirty="0" sz="800" spc="70">
                <a:latin typeface="Calibri"/>
                <a:cs typeface="Calibri"/>
              </a:rPr>
              <a:t>by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AlphaFold2-</a:t>
            </a:r>
            <a:r>
              <a:rPr dirty="0" sz="800" spc="60">
                <a:latin typeface="Calibri"/>
                <a:cs typeface="Calibri"/>
              </a:rPr>
              <a:t>Multimer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DMFold-</a:t>
            </a:r>
            <a:r>
              <a:rPr dirty="0" sz="800" spc="55">
                <a:latin typeface="Calibri"/>
                <a:cs typeface="Calibri"/>
              </a:rPr>
              <a:t>Multimer,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which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replaces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 </a:t>
            </a:r>
            <a:r>
              <a:rPr dirty="0" sz="800" spc="70">
                <a:latin typeface="Calibri"/>
                <a:cs typeface="Calibri"/>
              </a:rPr>
              <a:t>default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MSA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AlphaFold2-</a:t>
            </a:r>
            <a:r>
              <a:rPr dirty="0" sz="800" spc="75">
                <a:latin typeface="Calibri"/>
                <a:cs typeface="Calibri"/>
              </a:rPr>
              <a:t>Multimer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by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multimer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MSA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 </a:t>
            </a:r>
            <a:r>
              <a:rPr dirty="0" sz="800" spc="65">
                <a:latin typeface="Calibri"/>
                <a:cs typeface="Calibri"/>
              </a:rPr>
              <a:t>DeepMSA2-Multimer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(Methods).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found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DMFold-</a:t>
            </a:r>
            <a:r>
              <a:rPr dirty="0" sz="800" spc="55">
                <a:latin typeface="Calibri"/>
                <a:cs typeface="Calibri"/>
              </a:rPr>
              <a:t>Multimer generates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all, </a:t>
            </a:r>
            <a:r>
              <a:rPr dirty="0" sz="800" spc="65">
                <a:latin typeface="Calibri"/>
                <a:cs typeface="Calibri"/>
              </a:rPr>
              <a:t>heteromer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homomer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0.834,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0.930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0.801,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12.2%,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3.9%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10">
                <a:latin typeface="Calibri"/>
                <a:cs typeface="Calibri"/>
              </a:rPr>
              <a:t> 16.1%</a:t>
            </a:r>
            <a:r>
              <a:rPr dirty="0" sz="800" spc="60">
                <a:latin typeface="Calibri"/>
                <a:cs typeface="Calibri"/>
              </a:rPr>
              <a:t> higher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those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(0.743,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0.895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and </a:t>
            </a:r>
            <a:r>
              <a:rPr dirty="0" sz="800" spc="60">
                <a:latin typeface="Calibri"/>
                <a:cs typeface="Calibri"/>
              </a:rPr>
              <a:t>0.690),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respectively.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-40" i="1">
                <a:latin typeface="Book Antiqua"/>
                <a:cs typeface="Book Antiqua"/>
              </a:rPr>
              <a:t>P</a:t>
            </a:r>
            <a:r>
              <a:rPr dirty="0" sz="800" spc="105" i="1">
                <a:latin typeface="Book Antiqua"/>
                <a:cs typeface="Book Antiqua"/>
              </a:rPr>
              <a:t> </a:t>
            </a:r>
            <a:r>
              <a:rPr dirty="0" sz="800">
                <a:latin typeface="Calibri"/>
                <a:cs typeface="Calibri"/>
              </a:rPr>
              <a:t>value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one-sided</a:t>
            </a:r>
            <a:r>
              <a:rPr dirty="0" sz="800" spc="10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Student’s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t</a:t>
            </a:r>
            <a:r>
              <a:rPr dirty="0" sz="800">
                <a:latin typeface="Calibri"/>
                <a:cs typeface="Calibri"/>
              </a:rPr>
              <a:t>-test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below</a:t>
            </a:r>
            <a:endParaRPr sz="800">
              <a:latin typeface="Calibri"/>
              <a:cs typeface="Calibri"/>
            </a:endParaRPr>
          </a:p>
          <a:p>
            <a:pPr algn="just" marL="12700">
              <a:lnSpc>
                <a:spcPts val="960"/>
              </a:lnSpc>
            </a:pPr>
            <a:r>
              <a:rPr dirty="0" sz="800" spc="70">
                <a:latin typeface="Calibri"/>
                <a:cs typeface="Calibri"/>
              </a:rPr>
              <a:t>0.05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all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comparisons,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indicating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all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differences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are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sta-</a:t>
            </a:r>
            <a:endParaRPr sz="800">
              <a:latin typeface="Calibri"/>
              <a:cs typeface="Calibri"/>
            </a:endParaRPr>
          </a:p>
          <a:p>
            <a:pPr algn="just" marL="12700" marR="5080">
              <a:lnSpc>
                <a:spcPct val="112000"/>
              </a:lnSpc>
            </a:pPr>
            <a:r>
              <a:rPr dirty="0" sz="800" spc="40">
                <a:latin typeface="Calibri"/>
                <a:cs typeface="Calibri"/>
              </a:rPr>
              <a:t>tistically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significant.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Figure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0069A5"/>
                </a:solidFill>
                <a:latin typeface="Calibri"/>
                <a:cs typeface="Calibri"/>
                <a:hlinkClick r:id="rId5" action="ppaction://hlinksldjump"/>
              </a:rPr>
              <a:t>5a</a:t>
            </a:r>
            <a:r>
              <a:rPr dirty="0" sz="800" spc="5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also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shows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head-to-head</a:t>
            </a:r>
            <a:r>
              <a:rPr dirty="0" sz="800" spc="50">
                <a:latin typeface="Calibri"/>
                <a:cs typeface="Calibri"/>
              </a:rPr>
              <a:t> comparison </a:t>
            </a:r>
            <a:r>
              <a:rPr dirty="0" sz="800" spc="40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TM-</a:t>
            </a:r>
            <a:r>
              <a:rPr dirty="0" sz="800" spc="40">
                <a:latin typeface="Calibri"/>
                <a:cs typeface="Calibri"/>
              </a:rPr>
              <a:t>score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models,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where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DMFold-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outperforms </a:t>
            </a:r>
            <a:r>
              <a:rPr dirty="0" sz="800" spc="85">
                <a:latin typeface="Calibri"/>
                <a:cs typeface="Calibri"/>
              </a:rPr>
              <a:t>AlphaFold2-</a:t>
            </a:r>
            <a:r>
              <a:rPr dirty="0" sz="800" spc="80">
                <a:latin typeface="Calibri"/>
                <a:cs typeface="Calibri"/>
              </a:rPr>
              <a:t>Multimer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in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70%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of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cases.</a:t>
            </a:r>
            <a:r>
              <a:rPr dirty="0" sz="800" spc="80">
                <a:latin typeface="Calibri"/>
                <a:cs typeface="Calibri"/>
              </a:rPr>
              <a:t> Again,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80">
                <a:latin typeface="Calibri"/>
                <a:cs typeface="Calibri"/>
              </a:rPr>
              <a:t> improvement </a:t>
            </a:r>
            <a:r>
              <a:rPr dirty="0" sz="800" spc="65">
                <a:latin typeface="Calibri"/>
                <a:cs typeface="Calibri"/>
              </a:rPr>
              <a:t>mainly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occurs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difficult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complexes.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consider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26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easy </a:t>
            </a:r>
            <a:r>
              <a:rPr dirty="0" sz="800" spc="55">
                <a:latin typeface="Calibri"/>
                <a:cs typeface="Calibri"/>
              </a:rPr>
              <a:t>targets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both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DMFold-Multimer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AlphaFold2-</a:t>
            </a:r>
            <a:r>
              <a:rPr dirty="0" sz="800" spc="50">
                <a:latin typeface="Calibri"/>
                <a:cs typeface="Calibri"/>
              </a:rPr>
              <a:t>Multimer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have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TM-</a:t>
            </a:r>
            <a:r>
              <a:rPr dirty="0" sz="800" spc="65">
                <a:latin typeface="Calibri"/>
                <a:cs typeface="Calibri"/>
              </a:rPr>
              <a:t>scores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&gt;0.9,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average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TM-</a:t>
            </a:r>
            <a:r>
              <a:rPr dirty="0" sz="800" spc="65">
                <a:latin typeface="Calibri"/>
                <a:cs typeface="Calibri"/>
              </a:rPr>
              <a:t>scores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very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close </a:t>
            </a:r>
            <a:r>
              <a:rPr dirty="0" sz="800" spc="30">
                <a:latin typeface="Calibri"/>
                <a:cs typeface="Calibri"/>
              </a:rPr>
              <a:t>(0.961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DMFold-</a:t>
            </a:r>
            <a:r>
              <a:rPr dirty="0" sz="800" spc="45">
                <a:latin typeface="Calibri"/>
                <a:cs typeface="Calibri"/>
              </a:rPr>
              <a:t>Multimer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versus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0.960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AlphaFold2-</a:t>
            </a:r>
            <a:r>
              <a:rPr dirty="0" sz="800" spc="40">
                <a:latin typeface="Calibri"/>
                <a:cs typeface="Calibri"/>
              </a:rPr>
              <a:t>Multimer). </a:t>
            </a:r>
            <a:r>
              <a:rPr dirty="0" sz="800" spc="85">
                <a:latin typeface="Calibri"/>
                <a:cs typeface="Calibri"/>
              </a:rPr>
              <a:t>For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28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more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difficult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targets,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however,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average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TM-</a:t>
            </a:r>
            <a:r>
              <a:rPr dirty="0" sz="800" spc="50">
                <a:latin typeface="Calibri"/>
                <a:cs typeface="Calibri"/>
              </a:rPr>
              <a:t>score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08644" y="866050"/>
            <a:ext cx="2072005" cy="2125345"/>
            <a:chOff x="808644" y="866050"/>
            <a:chExt cx="2072005" cy="2125345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8644" y="866050"/>
              <a:ext cx="2068067" cy="212293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811477" y="868364"/>
              <a:ext cx="2067560" cy="2120900"/>
            </a:xfrm>
            <a:custGeom>
              <a:avLst/>
              <a:gdLst/>
              <a:ahLst/>
              <a:cxnLst/>
              <a:rect l="l" t="t" r="r" b="b"/>
              <a:pathLst>
                <a:path w="2067560" h="2120900">
                  <a:moveTo>
                    <a:pt x="2067140" y="2120836"/>
                  </a:moveTo>
                  <a:lnTo>
                    <a:pt x="0" y="2120836"/>
                  </a:lnTo>
                  <a:lnTo>
                    <a:pt x="0" y="0"/>
                  </a:lnTo>
                  <a:lnTo>
                    <a:pt x="2067140" y="0"/>
                  </a:lnTo>
                  <a:lnTo>
                    <a:pt x="2067140" y="21208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11621" y="1292003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11540" y="1716920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11540" y="1929030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 h="0">
                  <a:moveTo>
                    <a:pt x="0" y="0"/>
                  </a:moveTo>
                  <a:lnTo>
                    <a:pt x="1696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11540" y="2142376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11540" y="2565369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25393" y="2955813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638907" y="2955813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52419" y="2955813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465932" y="2955813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35212" y="741083"/>
            <a:ext cx="1103376" cy="97536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44355" y="1958759"/>
            <a:ext cx="1219187" cy="90830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96918" y="2094391"/>
            <a:ext cx="1961424" cy="954023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01529" y="1039788"/>
            <a:ext cx="1956816" cy="630935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3255276" y="2933065"/>
            <a:ext cx="71120" cy="291465"/>
            <a:chOff x="3255276" y="2933065"/>
            <a:chExt cx="71120" cy="291465"/>
          </a:xfrm>
        </p:grpSpPr>
        <p:sp>
          <p:nvSpPr>
            <p:cNvPr id="24" name="object 24" descr=""/>
            <p:cNvSpPr/>
            <p:nvPr/>
          </p:nvSpPr>
          <p:spPr>
            <a:xfrm>
              <a:off x="3255276" y="2933065"/>
              <a:ext cx="67945" cy="69215"/>
            </a:xfrm>
            <a:custGeom>
              <a:avLst/>
              <a:gdLst/>
              <a:ahLst/>
              <a:cxnLst/>
              <a:rect l="l" t="t" r="r" b="b"/>
              <a:pathLst>
                <a:path w="67945" h="69214">
                  <a:moveTo>
                    <a:pt x="67614" y="0"/>
                  </a:moveTo>
                  <a:lnTo>
                    <a:pt x="0" y="0"/>
                  </a:lnTo>
                  <a:lnTo>
                    <a:pt x="0" y="68834"/>
                  </a:lnTo>
                  <a:lnTo>
                    <a:pt x="67614" y="68834"/>
                  </a:lnTo>
                  <a:lnTo>
                    <a:pt x="67614" y="0"/>
                  </a:lnTo>
                  <a:close/>
                </a:path>
              </a:pathLst>
            </a:custGeom>
            <a:solidFill>
              <a:srgbClr val="D951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255276" y="3046323"/>
              <a:ext cx="71120" cy="69215"/>
            </a:xfrm>
            <a:custGeom>
              <a:avLst/>
              <a:gdLst/>
              <a:ahLst/>
              <a:cxnLst/>
              <a:rect l="l" t="t" r="r" b="b"/>
              <a:pathLst>
                <a:path w="71120" h="69214">
                  <a:moveTo>
                    <a:pt x="70548" y="0"/>
                  </a:moveTo>
                  <a:lnTo>
                    <a:pt x="0" y="0"/>
                  </a:lnTo>
                  <a:lnTo>
                    <a:pt x="0" y="68834"/>
                  </a:lnTo>
                  <a:lnTo>
                    <a:pt x="70548" y="68834"/>
                  </a:lnTo>
                  <a:lnTo>
                    <a:pt x="70548" y="0"/>
                  </a:lnTo>
                  <a:close/>
                </a:path>
              </a:pathLst>
            </a:custGeom>
            <a:solidFill>
              <a:srgbClr val="1C5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255276" y="3155150"/>
              <a:ext cx="71120" cy="69215"/>
            </a:xfrm>
            <a:custGeom>
              <a:avLst/>
              <a:gdLst/>
              <a:ahLst/>
              <a:cxnLst/>
              <a:rect l="l" t="t" r="r" b="b"/>
              <a:pathLst>
                <a:path w="71120" h="69214">
                  <a:moveTo>
                    <a:pt x="70548" y="0"/>
                  </a:moveTo>
                  <a:lnTo>
                    <a:pt x="0" y="0"/>
                  </a:lnTo>
                  <a:lnTo>
                    <a:pt x="0" y="68834"/>
                  </a:lnTo>
                  <a:lnTo>
                    <a:pt x="70548" y="68834"/>
                  </a:lnTo>
                  <a:lnTo>
                    <a:pt x="70548" y="0"/>
                  </a:lnTo>
                  <a:close/>
                </a:path>
              </a:pathLst>
            </a:custGeom>
            <a:solidFill>
              <a:srgbClr val="D4DB4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4417093" y="1122203"/>
            <a:ext cx="144780" cy="10668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 spc="-25" i="1">
                <a:latin typeface="Constantia"/>
                <a:cs typeface="Constantia"/>
              </a:rPr>
              <a:t>N</a:t>
            </a:r>
            <a:r>
              <a:rPr dirty="0" baseline="-12345" sz="675" spc="-37" i="1">
                <a:latin typeface="Constantia"/>
                <a:cs typeface="Constantia"/>
              </a:rPr>
              <a:t>r</a:t>
            </a:r>
            <a:endParaRPr baseline="-12345" sz="675">
              <a:latin typeface="Constantia"/>
              <a:cs typeface="Constanti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408635" y="2508339"/>
            <a:ext cx="144780" cy="10668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 spc="-25" i="1">
                <a:latin typeface="Constantia"/>
                <a:cs typeface="Constantia"/>
              </a:rPr>
              <a:t>N</a:t>
            </a:r>
            <a:r>
              <a:rPr dirty="0" baseline="-12345" sz="675" spc="-37" i="1">
                <a:latin typeface="Constantia"/>
                <a:cs typeface="Constantia"/>
              </a:rPr>
              <a:t>r</a:t>
            </a:r>
            <a:endParaRPr baseline="-12345" sz="675">
              <a:latin typeface="Constantia"/>
              <a:cs typeface="Constanti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11496" y="578557"/>
            <a:ext cx="9461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a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024586" y="584108"/>
            <a:ext cx="10223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b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349040" y="2888249"/>
            <a:ext cx="910590" cy="360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11200"/>
              </a:lnSpc>
              <a:spcBef>
                <a:spcPts val="130"/>
              </a:spcBef>
            </a:pPr>
            <a:r>
              <a:rPr dirty="0" sz="650" spc="10">
                <a:latin typeface="Arial"/>
                <a:cs typeface="Arial"/>
              </a:rPr>
              <a:t>Experimental</a:t>
            </a:r>
            <a:r>
              <a:rPr dirty="0" sz="650" spc="60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structure</a:t>
            </a:r>
            <a:r>
              <a:rPr dirty="0" sz="650" spc="500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DMFold</a:t>
            </a:r>
            <a:r>
              <a:rPr dirty="0" sz="650" spc="35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r>
              <a:rPr dirty="0" sz="650" spc="500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AlphaFold2</a:t>
            </a:r>
            <a:r>
              <a:rPr dirty="0" sz="650" spc="155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437904" y="582169"/>
            <a:ext cx="251460" cy="3530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>
                <a:latin typeface="Arial Black"/>
                <a:cs typeface="Arial Black"/>
              </a:rPr>
              <a:t>c</a:t>
            </a:r>
            <a:r>
              <a:rPr dirty="0" sz="900" spc="180">
                <a:latin typeface="Arial Black"/>
                <a:cs typeface="Arial Black"/>
              </a:rPr>
              <a:t> </a:t>
            </a:r>
            <a:r>
              <a:rPr dirty="0" sz="550" spc="-25">
                <a:latin typeface="Arial"/>
                <a:cs typeface="Arial"/>
              </a:rPr>
              <a:t>50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550">
              <a:latin typeface="Arial"/>
              <a:cs typeface="Arial"/>
            </a:endParaRPr>
          </a:p>
          <a:p>
            <a:pPr marL="148590">
              <a:lnSpc>
                <a:spcPct val="100000"/>
              </a:lnSpc>
            </a:pPr>
            <a:r>
              <a:rPr dirty="0" sz="550" spc="-25">
                <a:latin typeface="Arial"/>
                <a:cs typeface="Arial"/>
              </a:rPr>
              <a:t>40</a:t>
            </a:r>
            <a:endParaRPr sz="5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433889" y="1907151"/>
            <a:ext cx="101600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d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688109" y="738399"/>
            <a:ext cx="649605" cy="213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40"/>
              </a:lnSpc>
              <a:spcBef>
                <a:spcPts val="100"/>
              </a:spcBef>
            </a:pPr>
            <a:r>
              <a:rPr dirty="0" sz="650">
                <a:latin typeface="Arial"/>
                <a:cs typeface="Arial"/>
              </a:rPr>
              <a:t>TM-score</a:t>
            </a:r>
            <a:r>
              <a:rPr dirty="0" sz="650" spc="30">
                <a:latin typeface="Arial"/>
                <a:cs typeface="Arial"/>
              </a:rPr>
              <a:t> </a:t>
            </a:r>
            <a:r>
              <a:rPr dirty="0" sz="650" spc="-70">
                <a:latin typeface="Arial"/>
                <a:cs typeface="Arial"/>
              </a:rPr>
              <a:t>=</a:t>
            </a:r>
            <a:r>
              <a:rPr dirty="0" sz="650" spc="35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0.20</a:t>
            </a:r>
            <a:endParaRPr sz="650">
              <a:latin typeface="Arial"/>
              <a:cs typeface="Arial"/>
            </a:endParaRPr>
          </a:p>
          <a:p>
            <a:pPr marL="57150">
              <a:lnSpc>
                <a:spcPts val="740"/>
              </a:lnSpc>
            </a:pPr>
            <a:r>
              <a:rPr dirty="0" sz="650" spc="-10">
                <a:latin typeface="Arial"/>
                <a:cs typeface="Arial"/>
              </a:rPr>
              <a:t>pLDDT</a:t>
            </a:r>
            <a:r>
              <a:rPr dirty="0" sz="650" spc="-20">
                <a:latin typeface="Arial"/>
                <a:cs typeface="Arial"/>
              </a:rPr>
              <a:t> </a:t>
            </a:r>
            <a:r>
              <a:rPr dirty="0" sz="650" spc="-70">
                <a:latin typeface="Arial"/>
                <a:cs typeface="Arial"/>
              </a:rPr>
              <a:t>=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30">
                <a:latin typeface="Arial"/>
                <a:cs typeface="Arial"/>
              </a:rPr>
              <a:t>0.40</a:t>
            </a:r>
            <a:endParaRPr sz="6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681092" y="1952691"/>
            <a:ext cx="641350" cy="213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40"/>
              </a:lnSpc>
              <a:spcBef>
                <a:spcPts val="100"/>
              </a:spcBef>
            </a:pPr>
            <a:r>
              <a:rPr dirty="0" sz="650">
                <a:latin typeface="Arial"/>
                <a:cs typeface="Arial"/>
              </a:rPr>
              <a:t>TM-score</a:t>
            </a:r>
            <a:r>
              <a:rPr dirty="0" sz="650" spc="30">
                <a:latin typeface="Arial"/>
                <a:cs typeface="Arial"/>
              </a:rPr>
              <a:t> </a:t>
            </a:r>
            <a:r>
              <a:rPr dirty="0" sz="650" spc="-70">
                <a:latin typeface="Arial"/>
                <a:cs typeface="Arial"/>
              </a:rPr>
              <a:t>=</a:t>
            </a:r>
            <a:r>
              <a:rPr dirty="0" sz="650" spc="35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0.73</a:t>
            </a:r>
            <a:endParaRPr sz="650">
              <a:latin typeface="Arial"/>
              <a:cs typeface="Arial"/>
            </a:endParaRPr>
          </a:p>
          <a:p>
            <a:pPr marL="71755">
              <a:lnSpc>
                <a:spcPts val="740"/>
              </a:lnSpc>
            </a:pPr>
            <a:r>
              <a:rPr dirty="0" sz="650" spc="-10">
                <a:latin typeface="Arial"/>
                <a:cs typeface="Arial"/>
              </a:rPr>
              <a:t>pLDDT</a:t>
            </a:r>
            <a:r>
              <a:rPr dirty="0" sz="650" spc="-20">
                <a:latin typeface="Arial"/>
                <a:cs typeface="Arial"/>
              </a:rPr>
              <a:t> </a:t>
            </a:r>
            <a:r>
              <a:rPr dirty="0" sz="650" spc="-70">
                <a:latin typeface="Arial"/>
                <a:cs typeface="Arial"/>
              </a:rPr>
              <a:t>=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0.71</a:t>
            </a:r>
            <a:endParaRPr sz="6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71926" y="809520"/>
            <a:ext cx="11239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1.0</a:t>
            </a:r>
            <a:endParaRPr sz="55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58096" y="1233432"/>
            <a:ext cx="13017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0.8</a:t>
            </a:r>
            <a:endParaRPr sz="5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872956" y="630428"/>
            <a:ext cx="11239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DE242E"/>
                </a:solidFill>
                <a:latin typeface="Arial"/>
                <a:cs typeface="Arial"/>
              </a:rPr>
              <a:t>1.0</a:t>
            </a:r>
            <a:endParaRPr sz="5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871629" y="825795"/>
            <a:ext cx="13017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DE242E"/>
                </a:solidFill>
                <a:latin typeface="Arial"/>
                <a:cs typeface="Arial"/>
              </a:rPr>
              <a:t>0.8</a:t>
            </a:r>
            <a:endParaRPr sz="5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871629" y="1021162"/>
            <a:ext cx="1257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DE242E"/>
                </a:solidFill>
                <a:latin typeface="Arial"/>
                <a:cs typeface="Arial"/>
              </a:rPr>
              <a:t>0.6</a:t>
            </a:r>
            <a:endParaRPr sz="5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871629" y="1216529"/>
            <a:ext cx="129539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DE242E"/>
                </a:solidFill>
                <a:latin typeface="Arial"/>
                <a:cs typeface="Arial"/>
              </a:rPr>
              <a:t>0.4</a:t>
            </a:r>
            <a:endParaRPr sz="55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028676" y="1036272"/>
            <a:ext cx="138430" cy="280035"/>
          </a:xfrm>
          <a:prstGeom prst="rect">
            <a:avLst/>
          </a:prstGeom>
        </p:spPr>
        <p:txBody>
          <a:bodyPr wrap="square" lIns="0" tIns="2159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 spc="-10">
                <a:solidFill>
                  <a:srgbClr val="DF232D"/>
                </a:solidFill>
                <a:latin typeface="Arial"/>
                <a:cs typeface="Arial"/>
              </a:rPr>
              <a:t>pLDDT</a:t>
            </a:r>
            <a:endParaRPr sz="6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871629" y="1412015"/>
            <a:ext cx="12827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DE242E"/>
                </a:solidFill>
                <a:latin typeface="Arial"/>
                <a:cs typeface="Arial"/>
              </a:rPr>
              <a:t>0.2</a:t>
            </a:r>
            <a:endParaRPr sz="5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871629" y="1607382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solidFill>
                  <a:srgbClr val="DE242E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865971" y="2014880"/>
            <a:ext cx="11239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DE242E"/>
                </a:solidFill>
                <a:latin typeface="Arial"/>
                <a:cs typeface="Arial"/>
              </a:rPr>
              <a:t>1.0</a:t>
            </a:r>
            <a:endParaRPr sz="5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866809" y="2210805"/>
            <a:ext cx="13017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DE242E"/>
                </a:solidFill>
                <a:latin typeface="Arial"/>
                <a:cs typeface="Arial"/>
              </a:rPr>
              <a:t>0.8</a:t>
            </a:r>
            <a:endParaRPr sz="5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866809" y="2406731"/>
            <a:ext cx="1257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DE242E"/>
                </a:solidFill>
                <a:latin typeface="Arial"/>
                <a:cs typeface="Arial"/>
              </a:rPr>
              <a:t>0.6</a:t>
            </a:r>
            <a:endParaRPr sz="5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866809" y="2602657"/>
            <a:ext cx="129539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DE242E"/>
                </a:solidFill>
                <a:latin typeface="Arial"/>
                <a:cs typeface="Arial"/>
              </a:rPr>
              <a:t>0.4</a:t>
            </a:r>
            <a:endParaRPr sz="5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028676" y="2422419"/>
            <a:ext cx="138430" cy="280035"/>
          </a:xfrm>
          <a:prstGeom prst="rect">
            <a:avLst/>
          </a:prstGeom>
        </p:spPr>
        <p:txBody>
          <a:bodyPr wrap="square" lIns="0" tIns="2159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 spc="-10">
                <a:solidFill>
                  <a:srgbClr val="DE242E"/>
                </a:solidFill>
                <a:latin typeface="Arial"/>
                <a:cs typeface="Arial"/>
              </a:rPr>
              <a:t>pLDDT</a:t>
            </a:r>
            <a:endParaRPr sz="6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866828" y="2798622"/>
            <a:ext cx="12827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DE242E"/>
                </a:solidFill>
                <a:latin typeface="Arial"/>
                <a:cs typeface="Arial"/>
              </a:rPr>
              <a:t>0.2</a:t>
            </a:r>
            <a:endParaRPr sz="5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867736" y="2994548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solidFill>
                  <a:srgbClr val="DE242E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4574463" y="1020483"/>
            <a:ext cx="11557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5">
                <a:latin typeface="Arial"/>
                <a:cs typeface="Arial"/>
              </a:rPr>
              <a:t>30</a:t>
            </a:r>
            <a:endParaRPr sz="5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578235" y="1215500"/>
            <a:ext cx="1111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20</a:t>
            </a:r>
            <a:endParaRPr sz="5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588503" y="1410518"/>
            <a:ext cx="10096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10</a:t>
            </a:r>
            <a:endParaRPr sz="5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616302" y="1605535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571180" y="2015687"/>
            <a:ext cx="113664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50</a:t>
            </a:r>
            <a:endParaRPr sz="55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569154" y="2210914"/>
            <a:ext cx="11557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40</a:t>
            </a:r>
            <a:endParaRPr sz="5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569713" y="2406142"/>
            <a:ext cx="11557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5">
                <a:latin typeface="Arial"/>
                <a:cs typeface="Arial"/>
              </a:rPr>
              <a:t>30</a:t>
            </a:r>
            <a:endParaRPr sz="55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573485" y="2601368"/>
            <a:ext cx="1111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20</a:t>
            </a:r>
            <a:endParaRPr sz="55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4583823" y="2796596"/>
            <a:ext cx="10096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10</a:t>
            </a:r>
            <a:endParaRPr sz="55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4613159" y="2991823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4780167" y="1701857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021285" y="1701857"/>
            <a:ext cx="1111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20</a:t>
            </a:r>
            <a:endParaRPr sz="55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5279376" y="1678855"/>
            <a:ext cx="1430655" cy="259079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  <a:tabLst>
                <a:tab pos="272415" algn="l"/>
                <a:tab pos="533400" algn="l"/>
                <a:tab pos="777240" algn="l"/>
                <a:tab pos="1042035" algn="l"/>
                <a:tab pos="1300480" algn="l"/>
              </a:tabLst>
            </a:pPr>
            <a:r>
              <a:rPr dirty="0" sz="550" spc="25">
                <a:latin typeface="Arial"/>
                <a:cs typeface="Arial"/>
              </a:rPr>
              <a:t>40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25">
                <a:latin typeface="Arial"/>
                <a:cs typeface="Arial"/>
              </a:rPr>
              <a:t>60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80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100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120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140</a:t>
            </a:r>
            <a:endParaRPr sz="55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spcBef>
                <a:spcPts val="215"/>
              </a:spcBef>
            </a:pPr>
            <a:r>
              <a:rPr dirty="0" sz="650">
                <a:latin typeface="Arial"/>
                <a:cs typeface="Arial"/>
              </a:rPr>
              <a:t>Residue</a:t>
            </a:r>
            <a:r>
              <a:rPr dirty="0" sz="650" spc="-30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index</a:t>
            </a:r>
            <a:endParaRPr sz="65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4776266" y="3087554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018013" y="3087554"/>
            <a:ext cx="1111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20</a:t>
            </a:r>
            <a:endParaRPr sz="55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276732" y="3063842"/>
            <a:ext cx="1433830" cy="26098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273050" algn="l"/>
                <a:tab pos="534670" algn="l"/>
                <a:tab pos="778510" algn="l"/>
                <a:tab pos="1043940" algn="l"/>
                <a:tab pos="1303655" algn="l"/>
              </a:tabLst>
            </a:pPr>
            <a:r>
              <a:rPr dirty="0" sz="550" spc="25">
                <a:latin typeface="Arial"/>
                <a:cs typeface="Arial"/>
              </a:rPr>
              <a:t>40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25">
                <a:latin typeface="Arial"/>
                <a:cs typeface="Arial"/>
              </a:rPr>
              <a:t>60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80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100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120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140</a:t>
            </a:r>
            <a:endParaRPr sz="5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225"/>
              </a:spcBef>
            </a:pPr>
            <a:r>
              <a:rPr dirty="0" sz="650">
                <a:latin typeface="Arial"/>
                <a:cs typeface="Arial"/>
              </a:rPr>
              <a:t>Residue</a:t>
            </a:r>
            <a:r>
              <a:rPr dirty="0" sz="650" spc="-30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index</a:t>
            </a:r>
            <a:endParaRPr sz="65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59025" y="1657336"/>
            <a:ext cx="1257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0.6</a:t>
            </a:r>
            <a:endParaRPr sz="55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658467" y="2081248"/>
            <a:ext cx="129539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0.4</a:t>
            </a:r>
            <a:endParaRPr sz="55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60073" y="2505160"/>
            <a:ext cx="12827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0.2</a:t>
            </a:r>
            <a:endParaRPr sz="55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90084" y="1392986"/>
            <a:ext cx="138430" cy="107188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>
                <a:latin typeface="Arial"/>
                <a:cs typeface="Arial"/>
              </a:rPr>
              <a:t>TM-score</a:t>
            </a:r>
            <a:r>
              <a:rPr dirty="0" sz="650" spc="45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of</a:t>
            </a:r>
            <a:r>
              <a:rPr dirty="0" sz="650" spc="50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DMFold</a:t>
            </a:r>
            <a:r>
              <a:rPr dirty="0" sz="650" spc="50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237715" y="3129417"/>
            <a:ext cx="1214755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latin typeface="Arial"/>
                <a:cs typeface="Arial"/>
              </a:rPr>
              <a:t>TM-score</a:t>
            </a:r>
            <a:r>
              <a:rPr dirty="0" sz="650" spc="80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of</a:t>
            </a:r>
            <a:r>
              <a:rPr dirty="0" sz="650" spc="80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AlphaFold2</a:t>
            </a:r>
            <a:r>
              <a:rPr dirty="0" sz="650" spc="80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14300" y="2929007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75347" y="2994246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161960" y="2994246"/>
            <a:ext cx="95313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5450" algn="l"/>
                <a:tab pos="840105" algn="l"/>
              </a:tabLst>
            </a:pPr>
            <a:r>
              <a:rPr dirty="0" sz="550" spc="-25">
                <a:latin typeface="Arial"/>
                <a:cs typeface="Arial"/>
              </a:rPr>
              <a:t>0.2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0.4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0.6</a:t>
            </a:r>
            <a:endParaRPr sz="55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2403102" y="2994246"/>
            <a:ext cx="13017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0.8</a:t>
            </a:r>
            <a:endParaRPr sz="55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2818982" y="2994246"/>
            <a:ext cx="11239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1.0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4706974" y="685000"/>
            <a:ext cx="2145030" cy="1012190"/>
            <a:chOff x="4706974" y="685000"/>
            <a:chExt cx="2145030" cy="1012190"/>
          </a:xfrm>
        </p:grpSpPr>
        <p:sp>
          <p:nvSpPr>
            <p:cNvPr id="79" name="object 79" descr=""/>
            <p:cNvSpPr/>
            <p:nvPr/>
          </p:nvSpPr>
          <p:spPr>
            <a:xfrm>
              <a:off x="4740200" y="686587"/>
              <a:ext cx="2083435" cy="976630"/>
            </a:xfrm>
            <a:custGeom>
              <a:avLst/>
              <a:gdLst/>
              <a:ahLst/>
              <a:cxnLst/>
              <a:rect l="l" t="t" r="r" b="b"/>
              <a:pathLst>
                <a:path w="2083434" h="976630">
                  <a:moveTo>
                    <a:pt x="0" y="0"/>
                  </a:moveTo>
                  <a:lnTo>
                    <a:pt x="0" y="976249"/>
                  </a:lnTo>
                  <a:lnTo>
                    <a:pt x="2083346" y="9762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4706974" y="688200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4706974" y="883232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4706974" y="1078267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4706974" y="1273299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4706974" y="1468332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4706974" y="1662138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4816424" y="1662577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077233" y="1662577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5338029" y="1662577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5598826" y="1662577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5859635" y="1662577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120432" y="1662577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381227" y="1662577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642036" y="1662577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6818089" y="688405"/>
              <a:ext cx="0" cy="975994"/>
            </a:xfrm>
            <a:custGeom>
              <a:avLst/>
              <a:gdLst/>
              <a:ahLst/>
              <a:cxnLst/>
              <a:rect l="l" t="t" r="r" b="b"/>
              <a:pathLst>
                <a:path w="0" h="975994">
                  <a:moveTo>
                    <a:pt x="0" y="0"/>
                  </a:moveTo>
                  <a:lnTo>
                    <a:pt x="0" y="975385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6817250" y="689936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6817250" y="885459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6817250" y="1080982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6817250" y="1276505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6817250" y="1472023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6817250" y="1662639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1" name="object 101" descr=""/>
          <p:cNvGrpSpPr/>
          <p:nvPr/>
        </p:nvGrpSpPr>
        <p:grpSpPr>
          <a:xfrm>
            <a:off x="4702979" y="2071136"/>
            <a:ext cx="2145030" cy="1012190"/>
            <a:chOff x="4702979" y="2071136"/>
            <a:chExt cx="2145030" cy="1012190"/>
          </a:xfrm>
        </p:grpSpPr>
        <p:sp>
          <p:nvSpPr>
            <p:cNvPr id="102" name="object 102" descr=""/>
            <p:cNvSpPr/>
            <p:nvPr/>
          </p:nvSpPr>
          <p:spPr>
            <a:xfrm>
              <a:off x="4736205" y="2072723"/>
              <a:ext cx="2083435" cy="976630"/>
            </a:xfrm>
            <a:custGeom>
              <a:avLst/>
              <a:gdLst/>
              <a:ahLst/>
              <a:cxnLst/>
              <a:rect l="l" t="t" r="r" b="b"/>
              <a:pathLst>
                <a:path w="2083434" h="976630">
                  <a:moveTo>
                    <a:pt x="0" y="0"/>
                  </a:moveTo>
                  <a:lnTo>
                    <a:pt x="0" y="976249"/>
                  </a:lnTo>
                  <a:lnTo>
                    <a:pt x="2083333" y="9762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4702979" y="2074348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4702979" y="2269376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4702979" y="2464414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4702979" y="2659441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4702979" y="2854480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4702979" y="3048279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 h="0">
                  <a:moveTo>
                    <a:pt x="0" y="0"/>
                  </a:moveTo>
                  <a:lnTo>
                    <a:pt x="341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4812431" y="3048720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5073227" y="3048720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5334024" y="3048720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5594832" y="3048720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5855629" y="3048720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6116425" y="3048720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6377235" y="3048720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6638031" y="3048720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w="0" h="34289">
                  <a:moveTo>
                    <a:pt x="0" y="341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6814081" y="2074546"/>
              <a:ext cx="0" cy="975994"/>
            </a:xfrm>
            <a:custGeom>
              <a:avLst/>
              <a:gdLst/>
              <a:ahLst/>
              <a:cxnLst/>
              <a:rect l="l" t="t" r="r" b="b"/>
              <a:pathLst>
                <a:path w="0" h="975994">
                  <a:moveTo>
                    <a:pt x="0" y="0"/>
                  </a:moveTo>
                  <a:lnTo>
                    <a:pt x="0" y="975398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813257" y="2076084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813257" y="2271607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6813257" y="2467119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6813257" y="2662641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6813257" y="2858164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6813257" y="3048787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 h="0">
                  <a:moveTo>
                    <a:pt x="3413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DE242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 descr=""/>
          <p:cNvSpPr txBox="1"/>
          <p:nvPr/>
        </p:nvSpPr>
        <p:spPr>
          <a:xfrm>
            <a:off x="491211" y="3348324"/>
            <a:ext cx="3173095" cy="534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dirty="0" sz="700" spc="55" b="1">
                <a:latin typeface="Calibri"/>
                <a:cs typeface="Calibri"/>
              </a:rPr>
              <a:t>Fig.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3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-175" b="1">
                <a:latin typeface="Calibri"/>
                <a:cs typeface="Calibri"/>
              </a:rPr>
              <a:t>|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60" b="1">
                <a:latin typeface="Calibri"/>
                <a:cs typeface="Calibri"/>
              </a:rPr>
              <a:t>Benchmark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studies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of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DMFold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predictions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60" b="1">
                <a:latin typeface="Calibri"/>
                <a:cs typeface="Calibri"/>
              </a:rPr>
              <a:t>on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protein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monomer </a:t>
            </a:r>
            <a:r>
              <a:rPr dirty="0" sz="700" spc="55" b="1">
                <a:latin typeface="Calibri"/>
                <a:cs typeface="Calibri"/>
              </a:rPr>
              <a:t>domains</a:t>
            </a:r>
            <a:r>
              <a:rPr dirty="0" sz="700" spc="75" b="1">
                <a:latin typeface="Calibri"/>
                <a:cs typeface="Calibri"/>
              </a:rPr>
              <a:t> </a:t>
            </a:r>
            <a:r>
              <a:rPr dirty="0" sz="700" spc="60" b="1">
                <a:latin typeface="Calibri"/>
                <a:cs typeface="Calibri"/>
              </a:rPr>
              <a:t>compared</a:t>
            </a:r>
            <a:r>
              <a:rPr dirty="0" sz="700" spc="75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with</a:t>
            </a:r>
            <a:r>
              <a:rPr dirty="0" sz="700" spc="8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AlphaFold2.</a:t>
            </a:r>
            <a:r>
              <a:rPr dirty="0" sz="700" spc="100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a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9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Head-to-head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comparison</a:t>
            </a:r>
            <a:r>
              <a:rPr dirty="0" sz="700" spc="9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of</a:t>
            </a:r>
            <a:r>
              <a:rPr dirty="0" sz="700" spc="9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TM-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scores</a:t>
            </a:r>
            <a:r>
              <a:rPr dirty="0" sz="700" spc="1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between</a:t>
            </a:r>
            <a:r>
              <a:rPr dirty="0" sz="700" spc="1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DMFold</a:t>
            </a:r>
            <a:r>
              <a:rPr dirty="0" sz="700" spc="1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1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AlphaFold2</a:t>
            </a:r>
            <a:r>
              <a:rPr dirty="0" sz="700" spc="1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on</a:t>
            </a:r>
            <a:r>
              <a:rPr dirty="0" sz="700" spc="1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2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132</a:t>
            </a:r>
            <a:r>
              <a:rPr dirty="0" sz="700" spc="1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FM</a:t>
            </a:r>
            <a:r>
              <a:rPr dirty="0" sz="700" spc="1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monomer</a:t>
            </a:r>
            <a:r>
              <a:rPr dirty="0" sz="700" spc="12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domains</a:t>
            </a:r>
            <a:r>
              <a:rPr dirty="0" sz="700" spc="500">
                <a:latin typeface="Calibri"/>
                <a:cs typeface="Calibri"/>
              </a:rPr>
              <a:t>  </a:t>
            </a:r>
            <a:r>
              <a:rPr dirty="0" sz="700" spc="30">
                <a:latin typeface="Calibri"/>
                <a:cs typeface="Calibri"/>
              </a:rPr>
              <a:t>from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CASP13,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CASP14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CASP15.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b</a:t>
            </a:r>
            <a:r>
              <a:rPr dirty="0" sz="700" spc="50">
                <a:latin typeface="Calibri"/>
                <a:cs typeface="Calibri"/>
              </a:rPr>
              <a:t>–</a:t>
            </a:r>
            <a:r>
              <a:rPr dirty="0" sz="700" spc="50" b="1">
                <a:latin typeface="Calibri"/>
                <a:cs typeface="Calibri"/>
              </a:rPr>
              <a:t>d</a:t>
            </a:r>
            <a:r>
              <a:rPr dirty="0" sz="700" spc="50">
                <a:latin typeface="Calibri"/>
                <a:cs typeface="Calibri"/>
              </a:rPr>
              <a:t>,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Case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study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FM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domain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T1043-</a:t>
            </a:r>
            <a:r>
              <a:rPr dirty="0" sz="700" spc="-25">
                <a:latin typeface="Calibri"/>
                <a:cs typeface="Calibri"/>
              </a:rPr>
              <a:t>D1,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5" name="object 125" descr=""/>
          <p:cNvSpPr/>
          <p:nvPr/>
        </p:nvSpPr>
        <p:spPr>
          <a:xfrm>
            <a:off x="508200" y="3993205"/>
            <a:ext cx="6619875" cy="0"/>
          </a:xfrm>
          <a:custGeom>
            <a:avLst/>
            <a:gdLst/>
            <a:ahLst/>
            <a:cxnLst/>
            <a:rect l="l" t="t" r="r" b="b"/>
            <a:pathLst>
              <a:path w="6619875" h="0">
                <a:moveTo>
                  <a:pt x="0" y="0"/>
                </a:moveTo>
                <a:lnTo>
                  <a:pt x="6619799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 txBox="1"/>
          <p:nvPr/>
        </p:nvSpPr>
        <p:spPr>
          <a:xfrm>
            <a:off x="3854100" y="3348324"/>
            <a:ext cx="3278504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9100"/>
              </a:lnSpc>
              <a:spcBef>
                <a:spcPts val="100"/>
              </a:spcBef>
            </a:pPr>
            <a:r>
              <a:rPr dirty="0" sz="700" spc="40">
                <a:latin typeface="Calibri"/>
                <a:cs typeface="Calibri"/>
              </a:rPr>
              <a:t>displaying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structural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models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by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AlphaFold2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and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DMFold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(</a:t>
            </a:r>
            <a:r>
              <a:rPr dirty="0" sz="700" spc="40" b="1">
                <a:latin typeface="Calibri"/>
                <a:cs typeface="Calibri"/>
              </a:rPr>
              <a:t>b</a:t>
            </a:r>
            <a:r>
              <a:rPr dirty="0" sz="700" spc="40">
                <a:latin typeface="Calibri"/>
                <a:cs typeface="Calibri"/>
              </a:rPr>
              <a:t>),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and</a:t>
            </a:r>
            <a:r>
              <a:rPr dirty="0" sz="700" spc="-4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number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of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aligned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residues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per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site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(</a:t>
            </a:r>
            <a:r>
              <a:rPr dirty="0" sz="700" spc="-10" i="1">
                <a:latin typeface="Book Antiqua"/>
                <a:cs typeface="Book Antiqua"/>
              </a:rPr>
              <a:t>N</a:t>
            </a:r>
            <a:r>
              <a:rPr dirty="0" baseline="-20833" sz="600" spc="-15" i="1">
                <a:latin typeface="Book Antiqua"/>
                <a:cs typeface="Book Antiqua"/>
              </a:rPr>
              <a:t>r</a:t>
            </a:r>
            <a:r>
              <a:rPr dirty="0" sz="700" spc="-10">
                <a:latin typeface="Calibri"/>
                <a:cs typeface="Calibri"/>
              </a:rPr>
              <a:t>;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gray)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 spc="70">
                <a:latin typeface="Calibri"/>
                <a:cs typeface="Calibri"/>
              </a:rPr>
              <a:t>pLDDT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score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(red)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along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protein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sequence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using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MSAs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by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AlphaFold2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(</a:t>
            </a:r>
            <a:r>
              <a:rPr dirty="0" sz="700" spc="50" b="1">
                <a:latin typeface="Calibri"/>
                <a:cs typeface="Calibri"/>
              </a:rPr>
              <a:t>c</a:t>
            </a:r>
            <a:r>
              <a:rPr dirty="0" sz="700" spc="50">
                <a:latin typeface="Calibri"/>
                <a:cs typeface="Calibri"/>
              </a:rPr>
              <a:t>)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DeepMSA2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</a:t>
            </a:r>
            <a:r>
              <a:rPr dirty="0" sz="700" spc="30" b="1">
                <a:latin typeface="Calibri"/>
                <a:cs typeface="Calibri"/>
              </a:rPr>
              <a:t>d</a:t>
            </a:r>
            <a:r>
              <a:rPr dirty="0" sz="700" spc="30">
                <a:latin typeface="Calibri"/>
                <a:cs typeface="Calibri"/>
              </a:rPr>
              <a:t>),</a:t>
            </a:r>
            <a:r>
              <a:rPr dirty="0" sz="700" spc="-10">
                <a:latin typeface="Calibri"/>
                <a:cs typeface="Calibri"/>
              </a:rPr>
              <a:t> respectively.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491299" y="9329361"/>
            <a:ext cx="6649720" cy="154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396615" algn="l"/>
              </a:tabLst>
            </a:pPr>
            <a:r>
              <a:rPr dirty="0" sz="800" spc="80">
                <a:latin typeface="Calibri"/>
                <a:cs typeface="Calibri"/>
              </a:rPr>
              <a:t>For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these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48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proteins,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AlphaFold2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105">
                <a:latin typeface="Calibri"/>
                <a:cs typeface="Calibri"/>
              </a:rPr>
              <a:t>DB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models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achieve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average</a:t>
            </a:r>
            <a:r>
              <a:rPr dirty="0" sz="800">
                <a:latin typeface="Calibri"/>
                <a:cs typeface="Calibri"/>
              </a:rPr>
              <a:t>	</a:t>
            </a:r>
            <a:r>
              <a:rPr dirty="0" sz="800" spc="75">
                <a:latin typeface="Calibri"/>
                <a:cs typeface="Calibri"/>
              </a:rPr>
              <a:t>of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DMFold-Multimer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(0.716)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is</a:t>
            </a:r>
            <a:r>
              <a:rPr dirty="0" sz="800" spc="80">
                <a:latin typeface="Calibri"/>
                <a:cs typeface="Calibri"/>
              </a:rPr>
              <a:t> significantly </a:t>
            </a:r>
            <a:r>
              <a:rPr dirty="0" sz="800" spc="85">
                <a:latin typeface="Calibri"/>
                <a:cs typeface="Calibri"/>
              </a:rPr>
              <a:t>higher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than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that</a:t>
            </a:r>
            <a:r>
              <a:rPr dirty="0" sz="800" spc="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11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11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11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899" y="7676078"/>
            <a:ext cx="3318510" cy="1800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12000"/>
              </a:lnSpc>
              <a:spcBef>
                <a:spcPts val="95"/>
              </a:spcBef>
            </a:pPr>
            <a:r>
              <a:rPr dirty="0" sz="800" spc="85">
                <a:latin typeface="Calibri"/>
                <a:cs typeface="Calibri"/>
              </a:rPr>
              <a:t>AlphaFold2-</a:t>
            </a:r>
            <a:r>
              <a:rPr dirty="0" sz="800" spc="80">
                <a:latin typeface="Calibri"/>
                <a:cs typeface="Calibri"/>
              </a:rPr>
              <a:t>Multimer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(0.542), with </a:t>
            </a:r>
            <a:r>
              <a:rPr dirty="0" sz="800" spc="10" i="1">
                <a:latin typeface="Book Antiqua"/>
                <a:cs typeface="Book Antiqua"/>
              </a:rPr>
              <a:t>P</a:t>
            </a:r>
            <a:r>
              <a:rPr dirty="0" sz="800" spc="5" i="1">
                <a:latin typeface="Book Antiqua"/>
                <a:cs typeface="Book Antiqua"/>
              </a:rPr>
              <a:t> </a:t>
            </a:r>
            <a:r>
              <a:rPr dirty="0" sz="800" spc="85">
                <a:latin typeface="Calibri"/>
                <a:cs typeface="Calibri"/>
              </a:rPr>
              <a:t>=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1.05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×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10</a:t>
            </a:r>
            <a:r>
              <a:rPr dirty="0" baseline="38888" sz="750" spc="82">
                <a:latin typeface="Calibri"/>
                <a:cs typeface="Calibri"/>
              </a:rPr>
              <a:t>−4</a:t>
            </a:r>
            <a:r>
              <a:rPr dirty="0" baseline="38888" sz="750" spc="19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in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one-</a:t>
            </a:r>
            <a:r>
              <a:rPr dirty="0" sz="800" spc="65">
                <a:latin typeface="Calibri"/>
                <a:cs typeface="Calibri"/>
              </a:rPr>
              <a:t>sided </a:t>
            </a:r>
            <a:r>
              <a:rPr dirty="0" sz="800" spc="50">
                <a:latin typeface="Calibri"/>
                <a:cs typeface="Calibri"/>
              </a:rPr>
              <a:t>Student’s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i="1">
                <a:latin typeface="Book Antiqua"/>
                <a:cs typeface="Book Antiqua"/>
              </a:rPr>
              <a:t>t</a:t>
            </a:r>
            <a:r>
              <a:rPr dirty="0" sz="800">
                <a:latin typeface="Calibri"/>
                <a:cs typeface="Calibri"/>
              </a:rPr>
              <a:t>-</a:t>
            </a:r>
            <a:r>
              <a:rPr dirty="0" sz="800" spc="-10">
                <a:latin typeface="Calibri"/>
                <a:cs typeface="Calibri"/>
              </a:rPr>
              <a:t>test.</a:t>
            </a:r>
            <a:endParaRPr sz="800">
              <a:latin typeface="Calibri"/>
              <a:cs typeface="Calibri"/>
            </a:endParaRPr>
          </a:p>
          <a:p>
            <a:pPr algn="just" marL="38100" marR="32384" indent="215900">
              <a:lnSpc>
                <a:spcPct val="112000"/>
              </a:lnSpc>
            </a:pPr>
            <a:r>
              <a:rPr dirty="0" sz="800" spc="100">
                <a:latin typeface="Calibri"/>
                <a:cs typeface="Calibri"/>
              </a:rPr>
              <a:t>Compared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with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default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MSAs</a:t>
            </a:r>
            <a:r>
              <a:rPr dirty="0" sz="800" spc="9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in</a:t>
            </a:r>
            <a:r>
              <a:rPr dirty="0" sz="800" spc="10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AlphaFold2-</a:t>
            </a:r>
            <a:r>
              <a:rPr dirty="0" sz="800" spc="65">
                <a:latin typeface="Calibri"/>
                <a:cs typeface="Calibri"/>
              </a:rPr>
              <a:t>Multimer, two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factors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may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contribute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to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quality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improvement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Deep- </a:t>
            </a:r>
            <a:r>
              <a:rPr dirty="0" sz="800" spc="65">
                <a:latin typeface="Calibri"/>
                <a:cs typeface="Calibri"/>
              </a:rPr>
              <a:t>MSA2-Multimer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MSAs.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One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integrated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MSA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creation,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pairing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selection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mechanism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DeepMSA2-</a:t>
            </a:r>
            <a:r>
              <a:rPr dirty="0" sz="800" spc="55">
                <a:latin typeface="Calibri"/>
                <a:cs typeface="Calibri"/>
              </a:rPr>
              <a:t>Multimer,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second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inclusion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additional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huge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in-</a:t>
            </a:r>
            <a:r>
              <a:rPr dirty="0" sz="800" spc="55">
                <a:latin typeface="Calibri"/>
                <a:cs typeface="Calibri"/>
              </a:rPr>
              <a:t>house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metagenomics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data-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bases.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To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assess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relative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contributions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of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these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factors,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Fig.</a:t>
            </a:r>
            <a:r>
              <a:rPr dirty="0" sz="800" spc="75"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5b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we</a:t>
            </a:r>
            <a:r>
              <a:rPr dirty="0" sz="800" spc="40">
                <a:latin typeface="Calibri"/>
                <a:cs typeface="Calibri"/>
              </a:rPr>
              <a:t> compare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complex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modeling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performance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AlphaFold2-</a:t>
            </a:r>
            <a:r>
              <a:rPr dirty="0" sz="800" spc="-10">
                <a:latin typeface="Calibri"/>
                <a:cs typeface="Calibri"/>
              </a:rPr>
              <a:t>Multimer</a:t>
            </a:r>
            <a:r>
              <a:rPr dirty="0" sz="800" spc="50">
                <a:latin typeface="Calibri"/>
                <a:cs typeface="Calibri"/>
              </a:rPr>
              <a:t> and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using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different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databases.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Even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with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same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sequence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databases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(from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genomic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sequences,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Big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Fan- </a:t>
            </a:r>
            <a:r>
              <a:rPr dirty="0" sz="800" spc="65">
                <a:latin typeface="Calibri"/>
                <a:cs typeface="Calibri"/>
              </a:rPr>
              <a:t>tastic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Database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(BFD)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Mgnify),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DMFold-Multimer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still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outper- </a:t>
            </a:r>
            <a:r>
              <a:rPr dirty="0" sz="800" spc="65">
                <a:latin typeface="Calibri"/>
                <a:cs typeface="Calibri"/>
              </a:rPr>
              <a:t>forms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increasing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0.743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75299" y="7676078"/>
            <a:ext cx="3267710" cy="1800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715">
              <a:lnSpc>
                <a:spcPct val="112000"/>
              </a:lnSpc>
              <a:spcBef>
                <a:spcPts val="95"/>
              </a:spcBef>
            </a:pP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0.784,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indicating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usefulness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DeepMSA2-</a:t>
            </a:r>
            <a:r>
              <a:rPr dirty="0" sz="800" spc="55">
                <a:latin typeface="Calibri"/>
                <a:cs typeface="Calibri"/>
              </a:rPr>
              <a:t>Multimer’s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 </a:t>
            </a:r>
            <a:r>
              <a:rPr dirty="0" sz="800" spc="40">
                <a:latin typeface="Calibri"/>
                <a:cs typeface="Calibri"/>
              </a:rPr>
              <a:t>generating,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pairing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selection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methods.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After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using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full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version </a:t>
            </a:r>
            <a:r>
              <a:rPr dirty="0" sz="800" spc="30">
                <a:latin typeface="Calibri"/>
                <a:cs typeface="Calibri"/>
              </a:rPr>
              <a:t>DMFold-Multimer </a:t>
            </a:r>
            <a:r>
              <a:rPr dirty="0" sz="800" spc="40">
                <a:latin typeface="Calibri"/>
                <a:cs typeface="Calibri"/>
              </a:rPr>
              <a:t>including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our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expanded metagenome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databases,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the</a:t>
            </a:r>
            <a:r>
              <a:rPr dirty="0" sz="800" spc="55">
                <a:latin typeface="Calibri"/>
                <a:cs typeface="Calibri"/>
              </a:rPr>
              <a:t> modeling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quality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can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be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further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increased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by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6.4%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from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0.784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to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0.834, </a:t>
            </a:r>
            <a:r>
              <a:rPr dirty="0" sz="800" spc="60">
                <a:latin typeface="Calibri"/>
                <a:cs typeface="Calibri"/>
              </a:rPr>
              <a:t>showing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large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metagenome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databases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are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also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beneficial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for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modeling.</a:t>
            </a:r>
            <a:endParaRPr sz="800">
              <a:latin typeface="Calibri"/>
              <a:cs typeface="Calibri"/>
            </a:endParaRPr>
          </a:p>
          <a:p>
            <a:pPr algn="just" marL="12700" marR="5080" indent="215900">
              <a:lnSpc>
                <a:spcPct val="112000"/>
              </a:lnSpc>
            </a:pPr>
            <a:r>
              <a:rPr dirty="0" sz="800" spc="45">
                <a:latin typeface="Calibri"/>
                <a:cs typeface="Calibri"/>
              </a:rPr>
              <a:t>Figure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5b</a:t>
            </a:r>
            <a:r>
              <a:rPr dirty="0" sz="800" spc="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also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indicates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that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magnitude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TM-</a:t>
            </a:r>
            <a:r>
              <a:rPr dirty="0" sz="800" spc="40">
                <a:latin typeface="Calibri"/>
                <a:cs typeface="Calibri"/>
              </a:rPr>
              <a:t>score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improve- </a:t>
            </a:r>
            <a:r>
              <a:rPr dirty="0" sz="800" spc="75">
                <a:latin typeface="Calibri"/>
                <a:cs typeface="Calibri"/>
              </a:rPr>
              <a:t>ment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DMFold-Multimer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over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AlphaFold2-</a:t>
            </a:r>
            <a:r>
              <a:rPr dirty="0" sz="800" spc="65">
                <a:latin typeface="Calibri"/>
                <a:cs typeface="Calibri"/>
              </a:rPr>
              <a:t>Multimer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relatively </a:t>
            </a:r>
            <a:r>
              <a:rPr dirty="0" sz="800" spc="60">
                <a:latin typeface="Calibri"/>
                <a:cs typeface="Calibri"/>
              </a:rPr>
              <a:t>small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heteromers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compared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with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homomer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complexes. </a:t>
            </a:r>
            <a:r>
              <a:rPr dirty="0" sz="800" spc="55">
                <a:latin typeface="Calibri"/>
                <a:cs typeface="Calibri"/>
              </a:rPr>
              <a:t>This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probably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because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 </a:t>
            </a:r>
            <a:r>
              <a:rPr dirty="0" sz="800" spc="40">
                <a:latin typeface="Calibri"/>
                <a:cs typeface="Calibri"/>
              </a:rPr>
              <a:t>sequence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linking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mechanism,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which </a:t>
            </a:r>
            <a:r>
              <a:rPr dirty="0" sz="800" spc="60">
                <a:latin typeface="Calibri"/>
                <a:cs typeface="Calibri"/>
              </a:rPr>
              <a:t>DeepMSA2-</a:t>
            </a:r>
            <a:r>
              <a:rPr dirty="0" sz="800" spc="40">
                <a:latin typeface="Calibri"/>
                <a:cs typeface="Calibri"/>
              </a:rPr>
              <a:t>Multimer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links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two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same </a:t>
            </a:r>
            <a:r>
              <a:rPr dirty="0" sz="800" spc="35">
                <a:latin typeface="Calibri"/>
                <a:cs typeface="Calibri"/>
              </a:rPr>
              <a:t>species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based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UniProt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species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annotation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ensure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orthologous </a:t>
            </a:r>
            <a:r>
              <a:rPr dirty="0" sz="800" spc="70">
                <a:latin typeface="Calibri"/>
                <a:cs typeface="Calibri"/>
              </a:rPr>
              <a:t>pairing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protein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interactions.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Because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limit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species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1347" y="917765"/>
            <a:ext cx="1633724" cy="1708397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4093705" y="4836000"/>
            <a:ext cx="2285365" cy="974090"/>
            <a:chOff x="4093705" y="4836000"/>
            <a:chExt cx="2285365" cy="97409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3705" y="4836000"/>
              <a:ext cx="2279891" cy="97383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100008" y="5161920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 h="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6350">
              <a:solidFill>
                <a:srgbClr val="6364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138021" y="5161920"/>
              <a:ext cx="2209165" cy="0"/>
            </a:xfrm>
            <a:custGeom>
              <a:avLst/>
              <a:gdLst/>
              <a:ahLst/>
              <a:cxnLst/>
              <a:rect l="l" t="t" r="r" b="b"/>
              <a:pathLst>
                <a:path w="2209165" h="0">
                  <a:moveTo>
                    <a:pt x="0" y="0"/>
                  </a:moveTo>
                  <a:lnTo>
                    <a:pt x="2208987" y="0"/>
                  </a:lnTo>
                </a:path>
              </a:pathLst>
            </a:custGeom>
            <a:ln w="6350">
              <a:solidFill>
                <a:srgbClr val="6364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356491" y="5161920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 h="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6350">
              <a:solidFill>
                <a:srgbClr val="6364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9551" y="742482"/>
            <a:ext cx="2305593" cy="188198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5088" y="3268091"/>
            <a:ext cx="2301233" cy="95401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1263" y="4772115"/>
            <a:ext cx="2317997" cy="1065274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4092431" y="3242087"/>
            <a:ext cx="2286635" cy="890269"/>
            <a:chOff x="4092431" y="3242087"/>
            <a:chExt cx="2286635" cy="890269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2431" y="3242087"/>
              <a:ext cx="2282562" cy="88998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100008" y="3547879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 h="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6350">
              <a:solidFill>
                <a:srgbClr val="6364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138021" y="3547879"/>
              <a:ext cx="2209165" cy="0"/>
            </a:xfrm>
            <a:custGeom>
              <a:avLst/>
              <a:gdLst/>
              <a:ahLst/>
              <a:cxnLst/>
              <a:rect l="l" t="t" r="r" b="b"/>
              <a:pathLst>
                <a:path w="2209165" h="0">
                  <a:moveTo>
                    <a:pt x="0" y="0"/>
                  </a:moveTo>
                  <a:lnTo>
                    <a:pt x="2208987" y="0"/>
                  </a:lnTo>
                </a:path>
              </a:pathLst>
            </a:custGeom>
            <a:ln w="6350">
              <a:solidFill>
                <a:srgbClr val="6364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356491" y="3547879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 h="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6350">
              <a:solidFill>
                <a:srgbClr val="6364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2289143" y="3108173"/>
            <a:ext cx="38227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latin typeface="Arial"/>
                <a:cs typeface="Arial"/>
              </a:rPr>
              <a:t>Q6ZQT0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45213" y="4269733"/>
            <a:ext cx="7372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7475" marR="5080" indent="-10541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latin typeface="Arial"/>
                <a:cs typeface="Arial"/>
              </a:rPr>
              <a:t>AlphaFold2</a:t>
            </a:r>
            <a:r>
              <a:rPr dirty="0" sz="650" spc="155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r>
              <a:rPr dirty="0" sz="650" spc="500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pLDDT</a:t>
            </a:r>
            <a:r>
              <a:rPr dirty="0" sz="650" spc="-20">
                <a:latin typeface="Arial"/>
                <a:cs typeface="Arial"/>
              </a:rPr>
              <a:t> </a:t>
            </a:r>
            <a:r>
              <a:rPr dirty="0" sz="650" spc="-70">
                <a:latin typeface="Arial"/>
                <a:cs typeface="Arial"/>
              </a:rPr>
              <a:t>=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0.51</a:t>
            </a:r>
            <a:endParaRPr sz="6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798950" y="4269733"/>
            <a:ext cx="5943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latin typeface="Arial"/>
                <a:cs typeface="Arial"/>
              </a:rPr>
              <a:t>DMFold</a:t>
            </a:r>
            <a:r>
              <a:rPr dirty="0" sz="650" spc="35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r>
              <a:rPr dirty="0" sz="650" spc="500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pLDDT</a:t>
            </a:r>
            <a:r>
              <a:rPr dirty="0" sz="650" spc="-20">
                <a:latin typeface="Arial"/>
                <a:cs typeface="Arial"/>
              </a:rPr>
              <a:t> </a:t>
            </a:r>
            <a:r>
              <a:rPr dirty="0" sz="650" spc="-70">
                <a:latin typeface="Arial"/>
                <a:cs typeface="Arial"/>
              </a:rPr>
              <a:t>=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0.92</a:t>
            </a:r>
            <a:endParaRPr sz="6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308031" y="4666310"/>
            <a:ext cx="34480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latin typeface="Arial"/>
                <a:cs typeface="Arial"/>
              </a:rPr>
              <a:t>Q6IED9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503602" y="5853723"/>
            <a:ext cx="7372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314" marR="5080" indent="-9525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latin typeface="Arial"/>
                <a:cs typeface="Arial"/>
              </a:rPr>
              <a:t>AlphaFold2</a:t>
            </a:r>
            <a:r>
              <a:rPr dirty="0" sz="650" spc="155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r>
              <a:rPr dirty="0" sz="650" spc="500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pLDDT</a:t>
            </a:r>
            <a:r>
              <a:rPr dirty="0" sz="650" spc="-20">
                <a:latin typeface="Arial"/>
                <a:cs typeface="Arial"/>
              </a:rPr>
              <a:t> </a:t>
            </a:r>
            <a:r>
              <a:rPr dirty="0" sz="650" spc="-70">
                <a:latin typeface="Arial"/>
                <a:cs typeface="Arial"/>
              </a:rPr>
              <a:t>=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0.68</a:t>
            </a:r>
            <a:endParaRPr sz="6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720637" y="5853723"/>
            <a:ext cx="5943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latin typeface="Arial"/>
                <a:cs typeface="Arial"/>
              </a:rPr>
              <a:t>DMFold</a:t>
            </a:r>
            <a:r>
              <a:rPr dirty="0" sz="650" spc="35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r>
              <a:rPr dirty="0" sz="650" spc="500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pLDDT</a:t>
            </a:r>
            <a:r>
              <a:rPr dirty="0" sz="650" spc="-20">
                <a:latin typeface="Arial"/>
                <a:cs typeface="Arial"/>
              </a:rPr>
              <a:t> </a:t>
            </a:r>
            <a:r>
              <a:rPr dirty="0" sz="650" spc="-70">
                <a:latin typeface="Arial"/>
                <a:cs typeface="Arial"/>
              </a:rPr>
              <a:t>=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0.83</a:t>
            </a:r>
            <a:endParaRPr sz="6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04769" y="578795"/>
            <a:ext cx="9461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a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093857" y="578559"/>
            <a:ext cx="10223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b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204769" y="3037255"/>
            <a:ext cx="9461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c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05241" y="4603275"/>
            <a:ext cx="9715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e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773189" y="3040325"/>
            <a:ext cx="267970" cy="4654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d</a:t>
            </a:r>
            <a:endParaRPr sz="900">
              <a:latin typeface="Arial Black"/>
              <a:cs typeface="Arial Black"/>
            </a:endParaRPr>
          </a:p>
          <a:p>
            <a:pPr marL="164465">
              <a:lnSpc>
                <a:spcPct val="100000"/>
              </a:lnSpc>
              <a:spcBef>
                <a:spcPts val="15"/>
              </a:spcBef>
            </a:pPr>
            <a:r>
              <a:rPr dirty="0" sz="550" spc="-25">
                <a:latin typeface="Arial"/>
                <a:cs typeface="Arial"/>
              </a:rPr>
              <a:t>1.0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550">
              <a:latin typeface="Arial"/>
              <a:cs typeface="Arial"/>
            </a:endParaRPr>
          </a:p>
          <a:p>
            <a:pPr marL="150495">
              <a:lnSpc>
                <a:spcPct val="100000"/>
              </a:lnSpc>
              <a:spcBef>
                <a:spcPts val="5"/>
              </a:spcBef>
            </a:pPr>
            <a:r>
              <a:rPr dirty="0" sz="550" spc="-25">
                <a:latin typeface="Arial"/>
                <a:cs typeface="Arial"/>
              </a:rPr>
              <a:t>0.8</a:t>
            </a:r>
            <a:endParaRPr sz="5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774488" y="4606346"/>
            <a:ext cx="72390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f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402415" y="3110710"/>
            <a:ext cx="591820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solidFill>
                  <a:srgbClr val="13498C"/>
                </a:solidFill>
                <a:latin typeface="Arial"/>
                <a:cs typeface="Arial"/>
              </a:rPr>
              <a:t>DMFold</a:t>
            </a:r>
            <a:r>
              <a:rPr dirty="0" sz="650" spc="25">
                <a:solidFill>
                  <a:srgbClr val="13498C"/>
                </a:solidFill>
                <a:latin typeface="Arial"/>
                <a:cs typeface="Arial"/>
              </a:rPr>
              <a:t> </a:t>
            </a:r>
            <a:r>
              <a:rPr dirty="0" sz="650" spc="-20">
                <a:solidFill>
                  <a:srgbClr val="13498C"/>
                </a:solidFill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402415" y="4721343"/>
            <a:ext cx="591820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solidFill>
                  <a:srgbClr val="13498C"/>
                </a:solidFill>
                <a:latin typeface="Arial"/>
                <a:cs typeface="Arial"/>
              </a:rPr>
              <a:t>DMFold</a:t>
            </a:r>
            <a:r>
              <a:rPr dirty="0" sz="650" spc="25">
                <a:solidFill>
                  <a:srgbClr val="13498C"/>
                </a:solidFill>
                <a:latin typeface="Arial"/>
                <a:cs typeface="Arial"/>
              </a:rPr>
              <a:t> </a:t>
            </a:r>
            <a:r>
              <a:rPr dirty="0" sz="650" spc="-20">
                <a:solidFill>
                  <a:srgbClr val="13498C"/>
                </a:solidFill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275453" y="3898897"/>
            <a:ext cx="865505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solidFill>
                  <a:srgbClr val="BCA327"/>
                </a:solidFill>
                <a:latin typeface="Arial"/>
                <a:cs typeface="Arial"/>
              </a:rPr>
              <a:t>AlphaFold2</a:t>
            </a:r>
            <a:r>
              <a:rPr dirty="0" sz="650" spc="55">
                <a:solidFill>
                  <a:srgbClr val="BCA327"/>
                </a:solidFill>
                <a:latin typeface="Arial"/>
                <a:cs typeface="Arial"/>
              </a:rPr>
              <a:t> </a:t>
            </a:r>
            <a:r>
              <a:rPr dirty="0" sz="650" spc="-35">
                <a:solidFill>
                  <a:srgbClr val="BCA327"/>
                </a:solidFill>
                <a:latin typeface="Arial"/>
                <a:cs typeface="Arial"/>
              </a:rPr>
              <a:t>DB</a:t>
            </a:r>
            <a:r>
              <a:rPr dirty="0" sz="650" spc="65">
                <a:solidFill>
                  <a:srgbClr val="BCA327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BCA327"/>
                </a:solidFill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275453" y="5409067"/>
            <a:ext cx="865505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solidFill>
                  <a:srgbClr val="BCA327"/>
                </a:solidFill>
                <a:latin typeface="Arial"/>
                <a:cs typeface="Arial"/>
              </a:rPr>
              <a:t>AlphaFold2</a:t>
            </a:r>
            <a:r>
              <a:rPr dirty="0" sz="650" spc="55">
                <a:solidFill>
                  <a:srgbClr val="BCA327"/>
                </a:solidFill>
                <a:latin typeface="Arial"/>
                <a:cs typeface="Arial"/>
              </a:rPr>
              <a:t> </a:t>
            </a:r>
            <a:r>
              <a:rPr dirty="0" sz="650" spc="-35">
                <a:solidFill>
                  <a:srgbClr val="BCA327"/>
                </a:solidFill>
                <a:latin typeface="Arial"/>
                <a:cs typeface="Arial"/>
              </a:rPr>
              <a:t>DB</a:t>
            </a:r>
            <a:r>
              <a:rPr dirty="0" sz="650" spc="65">
                <a:solidFill>
                  <a:srgbClr val="BCA327"/>
                </a:solidFill>
                <a:latin typeface="Arial"/>
                <a:cs typeface="Arial"/>
              </a:rPr>
              <a:t> </a:t>
            </a:r>
            <a:r>
              <a:rPr dirty="0" sz="650" spc="-10">
                <a:solidFill>
                  <a:srgbClr val="BCA327"/>
                </a:solidFill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911622" y="3547260"/>
            <a:ext cx="675640" cy="384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670" algn="l"/>
              </a:tabLst>
            </a:pPr>
            <a:r>
              <a:rPr dirty="0" baseline="-50505" sz="825" spc="-37">
                <a:latin typeface="Arial"/>
                <a:cs typeface="Arial"/>
              </a:rPr>
              <a:t>0.6</a:t>
            </a:r>
            <a:r>
              <a:rPr dirty="0" baseline="-50505" sz="825">
                <a:latin typeface="Arial"/>
                <a:cs typeface="Arial"/>
              </a:rPr>
              <a:t>	</a:t>
            </a:r>
            <a:r>
              <a:rPr dirty="0" sz="550" spc="-10">
                <a:latin typeface="Arial"/>
                <a:cs typeface="Arial"/>
              </a:rPr>
              <a:t>pLDDT </a:t>
            </a:r>
            <a:r>
              <a:rPr dirty="0" sz="550" spc="-70">
                <a:latin typeface="Arial"/>
                <a:cs typeface="Arial"/>
              </a:rPr>
              <a:t>=</a:t>
            </a:r>
            <a:r>
              <a:rPr dirty="0" sz="550" spc="-5">
                <a:latin typeface="Arial"/>
                <a:cs typeface="Arial"/>
              </a:rPr>
              <a:t> </a:t>
            </a:r>
            <a:r>
              <a:rPr dirty="0" sz="550" spc="-25">
                <a:latin typeface="Arial"/>
                <a:cs typeface="Arial"/>
              </a:rPr>
              <a:t>0.7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550" spc="-25">
                <a:latin typeface="Arial"/>
                <a:cs typeface="Arial"/>
              </a:rPr>
              <a:t>0.4</a:t>
            </a:r>
            <a:endParaRPr sz="55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911024" y="4992541"/>
            <a:ext cx="626110" cy="321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0.8</a:t>
            </a:r>
            <a:endParaRPr sz="550">
              <a:latin typeface="Arial"/>
              <a:cs typeface="Arial"/>
            </a:endParaRPr>
          </a:p>
          <a:p>
            <a:pPr marL="231140">
              <a:lnSpc>
                <a:spcPts val="580"/>
              </a:lnSpc>
              <a:spcBef>
                <a:spcPts val="505"/>
              </a:spcBef>
            </a:pPr>
            <a:r>
              <a:rPr dirty="0" sz="550" spc="-10">
                <a:latin typeface="Arial"/>
                <a:cs typeface="Arial"/>
              </a:rPr>
              <a:t>pLDDT </a:t>
            </a:r>
            <a:r>
              <a:rPr dirty="0" sz="550" spc="-70">
                <a:latin typeface="Arial"/>
                <a:cs typeface="Arial"/>
              </a:rPr>
              <a:t>=</a:t>
            </a:r>
            <a:r>
              <a:rPr dirty="0" sz="550" spc="-5">
                <a:latin typeface="Arial"/>
                <a:cs typeface="Arial"/>
              </a:rPr>
              <a:t> </a:t>
            </a:r>
            <a:r>
              <a:rPr dirty="0" sz="550" spc="-25">
                <a:latin typeface="Arial"/>
                <a:cs typeface="Arial"/>
              </a:rPr>
              <a:t>0.7</a:t>
            </a:r>
            <a:endParaRPr sz="550">
              <a:latin typeface="Arial"/>
              <a:cs typeface="Arial"/>
            </a:endParaRPr>
          </a:p>
          <a:p>
            <a:pPr marL="13335">
              <a:lnSpc>
                <a:spcPts val="580"/>
              </a:lnSpc>
            </a:pPr>
            <a:r>
              <a:rPr dirty="0" sz="550" spc="-25">
                <a:latin typeface="Arial"/>
                <a:cs typeface="Arial"/>
              </a:rPr>
              <a:t>0.6</a:t>
            </a:r>
            <a:endParaRPr sz="5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535284" y="959311"/>
            <a:ext cx="237490" cy="33782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55880">
              <a:lnSpc>
                <a:spcPct val="100000"/>
              </a:lnSpc>
              <a:spcBef>
                <a:spcPts val="170"/>
              </a:spcBef>
            </a:pPr>
            <a:r>
              <a:rPr dirty="0" sz="650" spc="-10">
                <a:latin typeface="Arial"/>
                <a:cs typeface="Arial"/>
              </a:rPr>
              <a:t>1,934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50" spc="-10">
                <a:latin typeface="Arial"/>
                <a:cs typeface="Arial"/>
              </a:rPr>
              <a:t>proteins</a:t>
            </a:r>
            <a:endParaRPr sz="650">
              <a:latin typeface="Arial"/>
              <a:cs typeface="Arial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3669461" y="1372850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0"/>
                </a:moveTo>
                <a:lnTo>
                  <a:pt x="0" y="8555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3638486" y="741088"/>
            <a:ext cx="62230" cy="771525"/>
            <a:chOff x="3638486" y="741088"/>
            <a:chExt cx="62230" cy="771525"/>
          </a:xfrm>
        </p:grpSpPr>
        <p:sp>
          <p:nvSpPr>
            <p:cNvPr id="41" name="object 41" descr=""/>
            <p:cNvSpPr/>
            <p:nvPr/>
          </p:nvSpPr>
          <p:spPr>
            <a:xfrm>
              <a:off x="3638486" y="1436403"/>
              <a:ext cx="62230" cy="76200"/>
            </a:xfrm>
            <a:custGeom>
              <a:avLst/>
              <a:gdLst/>
              <a:ahLst/>
              <a:cxnLst/>
              <a:rect l="l" t="t" r="r" b="b"/>
              <a:pathLst>
                <a:path w="62229" h="76200">
                  <a:moveTo>
                    <a:pt x="61937" y="0"/>
                  </a:moveTo>
                  <a:lnTo>
                    <a:pt x="30975" y="17983"/>
                  </a:lnTo>
                  <a:lnTo>
                    <a:pt x="0" y="0"/>
                  </a:lnTo>
                  <a:lnTo>
                    <a:pt x="30975" y="75806"/>
                  </a:lnTo>
                  <a:lnTo>
                    <a:pt x="61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669461" y="794891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w="0" h="85725">
                  <a:moveTo>
                    <a:pt x="0" y="8555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638499" y="741088"/>
              <a:ext cx="62230" cy="76200"/>
            </a:xfrm>
            <a:custGeom>
              <a:avLst/>
              <a:gdLst/>
              <a:ahLst/>
              <a:cxnLst/>
              <a:rect l="l" t="t" r="r" b="b"/>
              <a:pathLst>
                <a:path w="62229" h="76200">
                  <a:moveTo>
                    <a:pt x="30962" y="0"/>
                  </a:moveTo>
                  <a:lnTo>
                    <a:pt x="0" y="75818"/>
                  </a:lnTo>
                  <a:lnTo>
                    <a:pt x="30962" y="57823"/>
                  </a:lnTo>
                  <a:lnTo>
                    <a:pt x="61937" y="75818"/>
                  </a:lnTo>
                  <a:lnTo>
                    <a:pt x="30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1369781" y="798400"/>
            <a:ext cx="1638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1.00</a:t>
            </a:r>
            <a:endParaRPr sz="5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371038" y="1387165"/>
            <a:ext cx="16256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0.75</a:t>
            </a:r>
            <a:endParaRPr sz="5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259056" y="927413"/>
            <a:ext cx="1638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1.00</a:t>
            </a:r>
            <a:endParaRPr sz="5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260313" y="1318153"/>
            <a:ext cx="16256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0.75</a:t>
            </a:r>
            <a:endParaRPr sz="5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245924" y="1708894"/>
            <a:ext cx="1765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0.50</a:t>
            </a:r>
            <a:endParaRPr sz="5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253398" y="2099635"/>
            <a:ext cx="16891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0.25</a:t>
            </a:r>
            <a:endParaRPr sz="5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349303" y="2490376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913229" y="4034830"/>
            <a:ext cx="12827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0.2</a:t>
            </a:r>
            <a:endParaRPr sz="55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968131" y="4247732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349722" y="4344265"/>
            <a:ext cx="1111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20</a:t>
            </a:r>
            <a:endParaRPr sz="5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216797" y="5907410"/>
            <a:ext cx="2147570" cy="28575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550">
                <a:latin typeface="Arial"/>
                <a:cs typeface="Arial"/>
              </a:rPr>
              <a:t>20</a:t>
            </a:r>
            <a:r>
              <a:rPr dirty="0" sz="550" spc="245">
                <a:latin typeface="Arial"/>
                <a:cs typeface="Arial"/>
              </a:rPr>
              <a:t>  </a:t>
            </a:r>
            <a:r>
              <a:rPr dirty="0" sz="550" spc="50">
                <a:latin typeface="Arial"/>
                <a:cs typeface="Arial"/>
              </a:rPr>
              <a:t>40</a:t>
            </a:r>
            <a:r>
              <a:rPr dirty="0" sz="550" spc="240">
                <a:latin typeface="Arial"/>
                <a:cs typeface="Arial"/>
              </a:rPr>
              <a:t>  </a:t>
            </a:r>
            <a:r>
              <a:rPr dirty="0" sz="550" spc="50">
                <a:latin typeface="Arial"/>
                <a:cs typeface="Arial"/>
              </a:rPr>
              <a:t>60</a:t>
            </a:r>
            <a:r>
              <a:rPr dirty="0" sz="550" spc="240">
                <a:latin typeface="Arial"/>
                <a:cs typeface="Arial"/>
              </a:rPr>
              <a:t>  </a:t>
            </a:r>
            <a:r>
              <a:rPr dirty="0" sz="550">
                <a:latin typeface="Arial"/>
                <a:cs typeface="Arial"/>
              </a:rPr>
              <a:t>80</a:t>
            </a:r>
            <a:r>
              <a:rPr dirty="0" sz="550" spc="495">
                <a:latin typeface="Arial"/>
                <a:cs typeface="Arial"/>
              </a:rPr>
              <a:t> </a:t>
            </a:r>
            <a:r>
              <a:rPr dirty="0" sz="550">
                <a:latin typeface="Arial"/>
                <a:cs typeface="Arial"/>
              </a:rPr>
              <a:t>100</a:t>
            </a:r>
            <a:r>
              <a:rPr dirty="0" sz="550" spc="395">
                <a:latin typeface="Arial"/>
                <a:cs typeface="Arial"/>
              </a:rPr>
              <a:t> </a:t>
            </a:r>
            <a:r>
              <a:rPr dirty="0" sz="550">
                <a:latin typeface="Arial"/>
                <a:cs typeface="Arial"/>
              </a:rPr>
              <a:t>120</a:t>
            </a:r>
            <a:r>
              <a:rPr dirty="0" sz="550" spc="409">
                <a:latin typeface="Arial"/>
                <a:cs typeface="Arial"/>
              </a:rPr>
              <a:t> </a:t>
            </a:r>
            <a:r>
              <a:rPr dirty="0" sz="550">
                <a:latin typeface="Arial"/>
                <a:cs typeface="Arial"/>
              </a:rPr>
              <a:t>140</a:t>
            </a:r>
            <a:r>
              <a:rPr dirty="0" sz="550" spc="400">
                <a:latin typeface="Arial"/>
                <a:cs typeface="Arial"/>
              </a:rPr>
              <a:t> </a:t>
            </a:r>
            <a:r>
              <a:rPr dirty="0" sz="550">
                <a:latin typeface="Arial"/>
                <a:cs typeface="Arial"/>
              </a:rPr>
              <a:t>160</a:t>
            </a:r>
            <a:r>
              <a:rPr dirty="0" sz="550" spc="395">
                <a:latin typeface="Arial"/>
                <a:cs typeface="Arial"/>
              </a:rPr>
              <a:t> </a:t>
            </a:r>
            <a:r>
              <a:rPr dirty="0" sz="550">
                <a:latin typeface="Arial"/>
                <a:cs typeface="Arial"/>
              </a:rPr>
              <a:t>180</a:t>
            </a:r>
            <a:r>
              <a:rPr dirty="0" sz="550" spc="335">
                <a:latin typeface="Arial"/>
                <a:cs typeface="Arial"/>
              </a:rPr>
              <a:t> </a:t>
            </a:r>
            <a:r>
              <a:rPr dirty="0" sz="550">
                <a:latin typeface="Arial"/>
                <a:cs typeface="Arial"/>
              </a:rPr>
              <a:t>200</a:t>
            </a:r>
            <a:r>
              <a:rPr dirty="0" sz="550" spc="300">
                <a:latin typeface="Arial"/>
                <a:cs typeface="Arial"/>
              </a:rPr>
              <a:t> </a:t>
            </a:r>
            <a:r>
              <a:rPr dirty="0" sz="550">
                <a:latin typeface="Arial"/>
                <a:cs typeface="Arial"/>
              </a:rPr>
              <a:t>220</a:t>
            </a:r>
            <a:r>
              <a:rPr dirty="0" sz="550" spc="330">
                <a:latin typeface="Arial"/>
                <a:cs typeface="Arial"/>
              </a:rPr>
              <a:t> </a:t>
            </a:r>
            <a:r>
              <a:rPr dirty="0" sz="550" spc="-25">
                <a:latin typeface="Arial"/>
                <a:cs typeface="Arial"/>
              </a:rPr>
              <a:t>240</a:t>
            </a:r>
            <a:endParaRPr sz="550">
              <a:latin typeface="Arial"/>
              <a:cs typeface="Arial"/>
            </a:endParaRPr>
          </a:p>
          <a:p>
            <a:pPr marL="747395">
              <a:lnSpc>
                <a:spcPct val="100000"/>
              </a:lnSpc>
              <a:spcBef>
                <a:spcPts val="325"/>
              </a:spcBef>
            </a:pPr>
            <a:r>
              <a:rPr dirty="0" sz="650">
                <a:latin typeface="Arial"/>
                <a:cs typeface="Arial"/>
              </a:rPr>
              <a:t>Residue</a:t>
            </a:r>
            <a:r>
              <a:rPr dirty="0" sz="650" spc="-30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index</a:t>
            </a:r>
            <a:endParaRPr sz="6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674943" y="4344265"/>
            <a:ext cx="11557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40</a:t>
            </a:r>
            <a:endParaRPr sz="5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951539" y="4310215"/>
            <a:ext cx="838200" cy="28257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365"/>
              </a:spcBef>
              <a:tabLst>
                <a:tab pos="391160" algn="l"/>
                <a:tab pos="701675" algn="l"/>
              </a:tabLst>
            </a:pPr>
            <a:r>
              <a:rPr dirty="0" sz="550" spc="25">
                <a:latin typeface="Arial"/>
                <a:cs typeface="Arial"/>
              </a:rPr>
              <a:t>60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80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100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650">
                <a:latin typeface="Arial"/>
                <a:cs typeface="Arial"/>
              </a:rPr>
              <a:t>Residue</a:t>
            </a:r>
            <a:r>
              <a:rPr dirty="0" sz="650" spc="-30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index</a:t>
            </a:r>
            <a:endParaRPr sz="65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972756" y="4344265"/>
            <a:ext cx="13906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120</a:t>
            </a:r>
            <a:endParaRPr sz="5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298676" y="4344265"/>
            <a:ext cx="14224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140</a:t>
            </a:r>
            <a:endParaRPr sz="55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356649" y="1975861"/>
            <a:ext cx="1765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0.50</a:t>
            </a:r>
            <a:endParaRPr sz="55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190435" y="1552200"/>
            <a:ext cx="138430" cy="280035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 spc="-10">
                <a:latin typeface="Arial"/>
                <a:cs typeface="Arial"/>
              </a:rPr>
              <a:t>pLDDT</a:t>
            </a:r>
            <a:endParaRPr sz="65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3746761" y="3633038"/>
            <a:ext cx="138430" cy="280035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 spc="-10">
                <a:latin typeface="Arial"/>
                <a:cs typeface="Arial"/>
              </a:rPr>
              <a:t>pLDDT</a:t>
            </a:r>
            <a:endParaRPr sz="65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3925204" y="4780616"/>
            <a:ext cx="11239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1.0</a:t>
            </a:r>
            <a:endParaRPr sz="55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3911374" y="5416321"/>
            <a:ext cx="129539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0.4</a:t>
            </a:r>
            <a:endParaRPr sz="55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3912980" y="5628246"/>
            <a:ext cx="12827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0.2</a:t>
            </a:r>
            <a:endParaRPr sz="55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967882" y="5840171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742150" y="5227376"/>
            <a:ext cx="138430" cy="280035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 spc="-10">
                <a:latin typeface="Arial"/>
                <a:cs typeface="Arial"/>
              </a:rPr>
              <a:t>pLDDT</a:t>
            </a:r>
            <a:endParaRPr sz="65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076394" y="1015344"/>
            <a:ext cx="138430" cy="150876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>
                <a:latin typeface="Arial"/>
                <a:cs typeface="Arial"/>
              </a:rPr>
              <a:t>Residue-level</a:t>
            </a:r>
            <a:r>
              <a:rPr dirty="0" sz="650" spc="45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pLDDT</a:t>
            </a:r>
            <a:r>
              <a:rPr dirty="0" sz="650" spc="45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of</a:t>
            </a:r>
            <a:r>
              <a:rPr dirty="0" sz="650" spc="45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DMFold</a:t>
            </a:r>
            <a:r>
              <a:rPr dirty="0" sz="650" spc="45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4406390" y="2627206"/>
            <a:ext cx="1782445" cy="294005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r" marR="65405">
              <a:lnSpc>
                <a:spcPct val="100000"/>
              </a:lnSpc>
              <a:spcBef>
                <a:spcPts val="405"/>
              </a:spcBef>
              <a:tabLst>
                <a:tab pos="326390" algn="l"/>
                <a:tab pos="697230" algn="l"/>
                <a:tab pos="1079500" algn="l"/>
                <a:tab pos="1453515" algn="l"/>
              </a:tabLst>
            </a:pPr>
            <a:r>
              <a:rPr dirty="0" sz="550" spc="20">
                <a:latin typeface="Arial"/>
                <a:cs typeface="Arial"/>
              </a:rPr>
              <a:t>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0">
                <a:latin typeface="Arial"/>
                <a:cs typeface="Arial"/>
              </a:rPr>
              <a:t>0.25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0">
                <a:latin typeface="Arial"/>
                <a:cs typeface="Arial"/>
              </a:rPr>
              <a:t>0.50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0">
                <a:latin typeface="Arial"/>
                <a:cs typeface="Arial"/>
              </a:rPr>
              <a:t>0.75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0">
                <a:latin typeface="Arial"/>
                <a:cs typeface="Arial"/>
              </a:rPr>
              <a:t>1.00</a:t>
            </a:r>
            <a:endParaRPr sz="5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65"/>
              </a:spcBef>
            </a:pPr>
            <a:r>
              <a:rPr dirty="0" sz="650">
                <a:latin typeface="Arial"/>
                <a:cs typeface="Arial"/>
              </a:rPr>
              <a:t>Residue-level</a:t>
            </a:r>
            <a:r>
              <a:rPr dirty="0" sz="650" spc="50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pLDDT</a:t>
            </a:r>
            <a:r>
              <a:rPr dirty="0" sz="650" spc="55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of</a:t>
            </a:r>
            <a:r>
              <a:rPr dirty="0" sz="650" spc="55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AlphaFold2</a:t>
            </a:r>
            <a:r>
              <a:rPr dirty="0" sz="650" spc="55">
                <a:latin typeface="Arial"/>
                <a:cs typeface="Arial"/>
              </a:rPr>
              <a:t> </a:t>
            </a:r>
            <a:r>
              <a:rPr dirty="0" sz="650" spc="-35">
                <a:latin typeface="Arial"/>
                <a:cs typeface="Arial"/>
              </a:rPr>
              <a:t>DB</a:t>
            </a:r>
            <a:r>
              <a:rPr dirty="0" sz="650" spc="55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364126" y="2564739"/>
            <a:ext cx="16891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0.25</a:t>
            </a:r>
            <a:endParaRPr sz="55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537004" y="2488942"/>
            <a:ext cx="15633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92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latin typeface="Arial"/>
                <a:cs typeface="Arial"/>
              </a:rPr>
              <a:t>AlphaFold2</a:t>
            </a:r>
            <a:r>
              <a:rPr dirty="0" sz="650" spc="55">
                <a:latin typeface="Arial"/>
                <a:cs typeface="Arial"/>
              </a:rPr>
              <a:t> </a:t>
            </a:r>
            <a:r>
              <a:rPr dirty="0" sz="650" spc="-35">
                <a:latin typeface="Arial"/>
                <a:cs typeface="Arial"/>
              </a:rPr>
              <a:t>DB</a:t>
            </a:r>
            <a:r>
              <a:rPr dirty="0" sz="650" spc="60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  <a:tabLst>
                <a:tab pos="588645" algn="l"/>
                <a:tab pos="869950" algn="l"/>
                <a:tab pos="1186180" algn="l"/>
                <a:tab pos="1423670" algn="l"/>
              </a:tabLst>
            </a:pPr>
            <a:r>
              <a:rPr dirty="0" sz="550">
                <a:latin typeface="Arial"/>
                <a:cs typeface="Arial"/>
              </a:rPr>
              <a:t>1,000</a:t>
            </a:r>
            <a:r>
              <a:rPr dirty="0" sz="550" spc="355">
                <a:latin typeface="Arial"/>
                <a:cs typeface="Arial"/>
              </a:rPr>
              <a:t>  </a:t>
            </a:r>
            <a:r>
              <a:rPr dirty="0" sz="550" spc="-25">
                <a:latin typeface="Arial"/>
                <a:cs typeface="Arial"/>
              </a:rPr>
              <a:t>750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25">
                <a:latin typeface="Arial"/>
                <a:cs typeface="Arial"/>
              </a:rPr>
              <a:t>500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250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20">
                <a:latin typeface="Arial"/>
                <a:cs typeface="Arial"/>
              </a:rPr>
              <a:t>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250</a:t>
            </a:r>
            <a:endParaRPr sz="55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2378786" y="2786617"/>
            <a:ext cx="733425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latin typeface="Arial"/>
                <a:cs typeface="Arial"/>
              </a:rPr>
              <a:t>Number</a:t>
            </a:r>
            <a:r>
              <a:rPr dirty="0" sz="650" spc="95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of</a:t>
            </a:r>
            <a:r>
              <a:rPr dirty="0" sz="650" spc="95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targets</a:t>
            </a:r>
            <a:endParaRPr sz="65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3080461" y="2493812"/>
            <a:ext cx="880110" cy="28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>
                <a:latin typeface="Arial"/>
                <a:cs typeface="Arial"/>
              </a:rPr>
              <a:t>DMFold</a:t>
            </a:r>
            <a:r>
              <a:rPr dirty="0" sz="650" spc="25">
                <a:latin typeface="Arial"/>
                <a:cs typeface="Arial"/>
              </a:rPr>
              <a:t> </a:t>
            </a:r>
            <a:r>
              <a:rPr dirty="0" sz="650" spc="-20"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565"/>
              </a:spcBef>
              <a:tabLst>
                <a:tab pos="434975" algn="l"/>
              </a:tabLst>
            </a:pPr>
            <a:r>
              <a:rPr dirty="0" sz="550" spc="25">
                <a:latin typeface="Arial"/>
                <a:cs typeface="Arial"/>
              </a:rPr>
              <a:t>500</a:t>
            </a:r>
            <a:r>
              <a:rPr dirty="0" sz="550">
                <a:latin typeface="Arial"/>
                <a:cs typeface="Arial"/>
              </a:rPr>
              <a:t>	750</a:t>
            </a:r>
            <a:r>
              <a:rPr dirty="0" sz="550" spc="355">
                <a:latin typeface="Arial"/>
                <a:cs typeface="Arial"/>
              </a:rPr>
              <a:t>  </a:t>
            </a:r>
            <a:r>
              <a:rPr dirty="0" sz="550" spc="-10">
                <a:latin typeface="Arial"/>
                <a:cs typeface="Arial"/>
              </a:rPr>
              <a:t>1,000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1554760" y="755643"/>
            <a:ext cx="2354580" cy="1901825"/>
            <a:chOff x="1554760" y="755643"/>
            <a:chExt cx="2354580" cy="1901825"/>
          </a:xfrm>
        </p:grpSpPr>
        <p:sp>
          <p:nvSpPr>
            <p:cNvPr id="74" name="object 74" descr=""/>
            <p:cNvSpPr/>
            <p:nvPr/>
          </p:nvSpPr>
          <p:spPr>
            <a:xfrm>
              <a:off x="1587343" y="757230"/>
              <a:ext cx="2320290" cy="1868170"/>
            </a:xfrm>
            <a:custGeom>
              <a:avLst/>
              <a:gdLst/>
              <a:ahLst/>
              <a:cxnLst/>
              <a:rect l="l" t="t" r="r" b="b"/>
              <a:pathLst>
                <a:path w="2320290" h="1868170">
                  <a:moveTo>
                    <a:pt x="0" y="0"/>
                  </a:moveTo>
                  <a:lnTo>
                    <a:pt x="0" y="1868004"/>
                  </a:lnTo>
                  <a:lnTo>
                    <a:pt x="2319858" y="18680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554760" y="857243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19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554760" y="1443985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19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554760" y="2035806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19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554760" y="2625083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19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641659" y="2624457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916029" y="2624457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2192943" y="2624457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2469856" y="2624457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2746764" y="2624457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3023678" y="2624457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3300591" y="2624457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577504" y="2624457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3854418" y="2624457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8" name="object 88" descr=""/>
          <p:cNvGrpSpPr/>
          <p:nvPr/>
        </p:nvGrpSpPr>
        <p:grpSpPr>
          <a:xfrm>
            <a:off x="4446502" y="580021"/>
            <a:ext cx="1988820" cy="2080260"/>
            <a:chOff x="4446502" y="580021"/>
            <a:chExt cx="1988820" cy="2080260"/>
          </a:xfrm>
        </p:grpSpPr>
        <p:sp>
          <p:nvSpPr>
            <p:cNvPr id="89" name="object 89" descr=""/>
            <p:cNvSpPr/>
            <p:nvPr/>
          </p:nvSpPr>
          <p:spPr>
            <a:xfrm>
              <a:off x="4479310" y="915847"/>
              <a:ext cx="1635125" cy="1711325"/>
            </a:xfrm>
            <a:custGeom>
              <a:avLst/>
              <a:gdLst/>
              <a:ahLst/>
              <a:cxnLst/>
              <a:rect l="l" t="t" r="r" b="b"/>
              <a:pathLst>
                <a:path w="1635125" h="1711325">
                  <a:moveTo>
                    <a:pt x="1635074" y="1711096"/>
                  </a:moveTo>
                  <a:lnTo>
                    <a:pt x="0" y="1711096"/>
                  </a:lnTo>
                  <a:lnTo>
                    <a:pt x="0" y="0"/>
                  </a:lnTo>
                  <a:lnTo>
                    <a:pt x="1635074" y="0"/>
                  </a:lnTo>
                  <a:lnTo>
                    <a:pt x="1635074" y="1711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4446502" y="985643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4446502" y="1377278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4446502" y="1768913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4446502" y="2160541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4446502" y="2552176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4546865" y="2627086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4921726" y="2627086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5296599" y="2627086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5671460" y="2627086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6046321" y="2627086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5228" y="580021"/>
              <a:ext cx="1502651" cy="324608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0074" y="977990"/>
              <a:ext cx="304800" cy="1577339"/>
            </a:xfrm>
            <a:prstGeom prst="rect">
              <a:avLst/>
            </a:prstGeom>
          </p:spPr>
        </p:pic>
      </p:grpSp>
      <p:grpSp>
        <p:nvGrpSpPr>
          <p:cNvPr id="102" name="object 102" descr=""/>
          <p:cNvGrpSpPr/>
          <p:nvPr/>
        </p:nvGrpSpPr>
        <p:grpSpPr>
          <a:xfrm>
            <a:off x="4061980" y="3236462"/>
            <a:ext cx="2315210" cy="1102995"/>
            <a:chOff x="4061980" y="3236462"/>
            <a:chExt cx="2315210" cy="1102995"/>
          </a:xfrm>
        </p:grpSpPr>
        <p:sp>
          <p:nvSpPr>
            <p:cNvPr id="103" name="object 103" descr=""/>
            <p:cNvSpPr/>
            <p:nvPr/>
          </p:nvSpPr>
          <p:spPr>
            <a:xfrm>
              <a:off x="4094638" y="3238050"/>
              <a:ext cx="2280920" cy="1068705"/>
            </a:xfrm>
            <a:custGeom>
              <a:avLst/>
              <a:gdLst/>
              <a:ahLst/>
              <a:cxnLst/>
              <a:rect l="l" t="t" r="r" b="b"/>
              <a:pathLst>
                <a:path w="2280920" h="1068704">
                  <a:moveTo>
                    <a:pt x="0" y="0"/>
                  </a:moveTo>
                  <a:lnTo>
                    <a:pt x="0" y="1068133"/>
                  </a:lnTo>
                  <a:lnTo>
                    <a:pt x="2280361" y="106813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4061980" y="3239676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4061980" y="3452853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4061980" y="3666037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4061980" y="3879220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4061980" y="4092392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4061980" y="4305575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4405391" y="4306395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4733011" y="4306395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5060632" y="4306395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5388240" y="4306395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5715860" y="4306395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6043480" y="4306395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6371088" y="4306395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7" name="object 117" descr=""/>
          <p:cNvGrpSpPr/>
          <p:nvPr/>
        </p:nvGrpSpPr>
        <p:grpSpPr>
          <a:xfrm>
            <a:off x="4062166" y="4832665"/>
            <a:ext cx="2315210" cy="1099185"/>
            <a:chOff x="4062166" y="4832665"/>
            <a:chExt cx="2315210" cy="1099185"/>
          </a:xfrm>
        </p:grpSpPr>
        <p:sp>
          <p:nvSpPr>
            <p:cNvPr id="118" name="object 118" descr=""/>
            <p:cNvSpPr/>
            <p:nvPr/>
          </p:nvSpPr>
          <p:spPr>
            <a:xfrm>
              <a:off x="4094823" y="4834252"/>
              <a:ext cx="2280920" cy="1064895"/>
            </a:xfrm>
            <a:custGeom>
              <a:avLst/>
              <a:gdLst/>
              <a:ahLst/>
              <a:cxnLst/>
              <a:rect l="l" t="t" r="r" b="b"/>
              <a:pathLst>
                <a:path w="2280920" h="1064895">
                  <a:moveTo>
                    <a:pt x="0" y="0"/>
                  </a:moveTo>
                  <a:lnTo>
                    <a:pt x="0" y="1064323"/>
                  </a:lnTo>
                  <a:lnTo>
                    <a:pt x="2280361" y="106432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4062166" y="4835877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4062166" y="5045239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4062166" y="5258423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4062166" y="5471607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4062166" y="5684780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4062166" y="5897962"/>
              <a:ext cx="33020" cy="0"/>
            </a:xfrm>
            <a:custGeom>
              <a:avLst/>
              <a:gdLst/>
              <a:ahLst/>
              <a:cxnLst/>
              <a:rect l="l" t="t" r="r" b="b"/>
              <a:pathLst>
                <a:path w="33020" h="0">
                  <a:moveTo>
                    <a:pt x="32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4821515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4638282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4455050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5004747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5187967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4271830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5371199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5554431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5737664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5920896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6104127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6287360" y="589878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20">
                  <a:moveTo>
                    <a:pt x="0" y="0"/>
                  </a:moveTo>
                  <a:lnTo>
                    <a:pt x="0" y="329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 descr=""/>
          <p:cNvSpPr txBox="1"/>
          <p:nvPr/>
        </p:nvSpPr>
        <p:spPr>
          <a:xfrm>
            <a:off x="491210" y="6216563"/>
            <a:ext cx="3217545" cy="1169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5405">
              <a:lnSpc>
                <a:spcPct val="119100"/>
              </a:lnSpc>
              <a:spcBef>
                <a:spcPts val="100"/>
              </a:spcBef>
            </a:pPr>
            <a:r>
              <a:rPr dirty="0" sz="700" spc="55" b="1">
                <a:latin typeface="Calibri"/>
                <a:cs typeface="Calibri"/>
              </a:rPr>
              <a:t>Fig.</a:t>
            </a:r>
            <a:r>
              <a:rPr dirty="0" sz="700" spc="-50" b="1">
                <a:latin typeface="Calibri"/>
                <a:cs typeface="Calibri"/>
              </a:rPr>
              <a:t> </a:t>
            </a:r>
            <a:r>
              <a:rPr dirty="0" sz="700" spc="80" b="1">
                <a:latin typeface="Calibri"/>
                <a:cs typeface="Calibri"/>
              </a:rPr>
              <a:t>4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-175" b="1">
                <a:latin typeface="Calibri"/>
                <a:cs typeface="Calibri"/>
              </a:rPr>
              <a:t>|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60" b="1">
                <a:latin typeface="Calibri"/>
                <a:cs typeface="Calibri"/>
              </a:rPr>
              <a:t>The</a:t>
            </a:r>
            <a:r>
              <a:rPr dirty="0" sz="700" spc="-50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structural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modeling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results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of</a:t>
            </a:r>
            <a:r>
              <a:rPr dirty="0" sz="700" spc="-50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DMFold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60" b="1">
                <a:latin typeface="Calibri"/>
                <a:cs typeface="Calibri"/>
              </a:rPr>
              <a:t>on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60" b="1">
                <a:latin typeface="Calibri"/>
                <a:cs typeface="Calibri"/>
              </a:rPr>
              <a:t>5,042</a:t>
            </a:r>
            <a:r>
              <a:rPr dirty="0" sz="700" spc="-5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difficult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40" b="1">
                <a:latin typeface="Calibri"/>
                <a:cs typeface="Calibri"/>
              </a:rPr>
              <a:t>targets </a:t>
            </a:r>
            <a:r>
              <a:rPr dirty="0" sz="700" spc="55" b="1">
                <a:latin typeface="Calibri"/>
                <a:cs typeface="Calibri"/>
              </a:rPr>
              <a:t>from</a:t>
            </a:r>
            <a:r>
              <a:rPr dirty="0" sz="700" spc="4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the</a:t>
            </a:r>
            <a:r>
              <a:rPr dirty="0" sz="700" spc="35" b="1">
                <a:latin typeface="Calibri"/>
                <a:cs typeface="Calibri"/>
              </a:rPr>
              <a:t> </a:t>
            </a:r>
            <a:r>
              <a:rPr dirty="0" sz="700" spc="60" b="1">
                <a:latin typeface="Calibri"/>
                <a:cs typeface="Calibri"/>
              </a:rPr>
              <a:t>human</a:t>
            </a:r>
            <a:r>
              <a:rPr dirty="0" sz="700" spc="4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proteome.</a:t>
            </a:r>
            <a:r>
              <a:rPr dirty="0" sz="700" spc="65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a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Distributions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of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 spc="55">
                <a:latin typeface="Calibri"/>
                <a:cs typeface="Calibri"/>
              </a:rPr>
              <a:t>pLDDTs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for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DMFold</a:t>
            </a:r>
            <a:r>
              <a:rPr dirty="0" sz="700" spc="5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models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versus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AlphaFold2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65">
                <a:latin typeface="Calibri"/>
                <a:cs typeface="Calibri"/>
              </a:rPr>
              <a:t>DB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models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subset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of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5,042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AlphaFold2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65">
                <a:latin typeface="Calibri"/>
                <a:cs typeface="Calibri"/>
              </a:rPr>
              <a:t>DB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models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with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70">
                <a:latin typeface="Calibri"/>
                <a:cs typeface="Calibri"/>
              </a:rPr>
              <a:t>pLDDT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&lt;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0.70.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55">
                <a:latin typeface="Calibri"/>
                <a:cs typeface="Calibri"/>
              </a:rPr>
              <a:t>The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red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dashed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line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marks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threshold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70">
                <a:latin typeface="Calibri"/>
                <a:cs typeface="Calibri"/>
              </a:rPr>
              <a:t>pLDDT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=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0.70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for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considering</a:t>
            </a:r>
            <a:r>
              <a:rPr dirty="0" sz="700" spc="16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target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to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be</a:t>
            </a:r>
            <a:r>
              <a:rPr dirty="0" sz="700" spc="16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confidently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predicted,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where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DMFold</a:t>
            </a:r>
            <a:r>
              <a:rPr dirty="0" sz="700" spc="16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models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 spc="-20">
                <a:latin typeface="Calibri"/>
                <a:cs typeface="Calibri"/>
              </a:rPr>
              <a:t>have</a:t>
            </a:r>
            <a:endParaRPr sz="700">
              <a:latin typeface="Calibri"/>
              <a:cs typeface="Calibri"/>
            </a:endParaRPr>
          </a:p>
          <a:p>
            <a:pPr marL="12700" marR="5080">
              <a:lnSpc>
                <a:spcPct val="119100"/>
              </a:lnSpc>
            </a:pPr>
            <a:r>
              <a:rPr dirty="0" sz="700">
                <a:latin typeface="Calibri"/>
                <a:cs typeface="Calibri"/>
              </a:rPr>
              <a:t>a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 spc="70">
                <a:latin typeface="Calibri"/>
                <a:cs typeface="Calibri"/>
              </a:rPr>
              <a:t>pLDDT</a:t>
            </a:r>
            <a:r>
              <a:rPr dirty="0" sz="700" spc="14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≥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0.7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in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1,934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cases.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b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Head-to-head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comparison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of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residue-</a:t>
            </a:r>
            <a:r>
              <a:rPr dirty="0" sz="700" spc="-20">
                <a:latin typeface="Calibri"/>
                <a:cs typeface="Calibri"/>
              </a:rPr>
              <a:t>level</a:t>
            </a:r>
            <a:r>
              <a:rPr dirty="0" sz="700" spc="55">
                <a:latin typeface="Calibri"/>
                <a:cs typeface="Calibri"/>
              </a:rPr>
              <a:t> pLDDTs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obtained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by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DMFold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AlphaFold2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 spc="65">
                <a:latin typeface="Calibri"/>
                <a:cs typeface="Calibri"/>
              </a:rPr>
              <a:t>DB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for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1,934</a:t>
            </a:r>
            <a:r>
              <a:rPr dirty="0" sz="700" spc="8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confidently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DMFold-modeled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proteins,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which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involve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in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total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878,094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residues.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c</a:t>
            </a:r>
            <a:r>
              <a:rPr dirty="0" sz="700" spc="50">
                <a:latin typeface="Calibri"/>
                <a:cs typeface="Calibri"/>
              </a:rPr>
              <a:t>,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Structural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models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generated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for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putative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uncharacterized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protein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FLJ45035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 spc="60">
                <a:latin typeface="Calibri"/>
                <a:cs typeface="Calibri"/>
              </a:rPr>
              <a:t>(Q6ZQT0)</a:t>
            </a:r>
            <a:r>
              <a:rPr dirty="0" sz="700" spc="170">
                <a:latin typeface="Calibri"/>
                <a:cs typeface="Calibri"/>
              </a:rPr>
              <a:t> </a:t>
            </a:r>
            <a:r>
              <a:rPr dirty="0" sz="700" spc="25">
                <a:latin typeface="Calibri"/>
                <a:cs typeface="Calibri"/>
              </a:rPr>
              <a:t>by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8" name="object 138" descr=""/>
          <p:cNvSpPr/>
          <p:nvPr/>
        </p:nvSpPr>
        <p:spPr>
          <a:xfrm>
            <a:off x="508199" y="7496444"/>
            <a:ext cx="6619875" cy="0"/>
          </a:xfrm>
          <a:custGeom>
            <a:avLst/>
            <a:gdLst/>
            <a:ahLst/>
            <a:cxnLst/>
            <a:rect l="l" t="t" r="r" b="b"/>
            <a:pathLst>
              <a:path w="6619875" h="0">
                <a:moveTo>
                  <a:pt x="0" y="0"/>
                </a:moveTo>
                <a:lnTo>
                  <a:pt x="6619799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 txBox="1"/>
          <p:nvPr/>
        </p:nvSpPr>
        <p:spPr>
          <a:xfrm>
            <a:off x="3879499" y="6216563"/>
            <a:ext cx="3216275" cy="1042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dirty="0" sz="700" spc="30">
                <a:latin typeface="Calibri"/>
                <a:cs typeface="Calibri"/>
              </a:rPr>
              <a:t>AlphaFold2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65">
                <a:latin typeface="Calibri"/>
                <a:cs typeface="Calibri"/>
              </a:rPr>
              <a:t>DB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(yellow)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DMFold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(blue),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respectively.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 b="1">
                <a:latin typeface="Calibri"/>
                <a:cs typeface="Calibri"/>
              </a:rPr>
              <a:t>d</a:t>
            </a:r>
            <a:r>
              <a:rPr dirty="0" sz="700" spc="30">
                <a:latin typeface="Calibri"/>
                <a:cs typeface="Calibri"/>
              </a:rPr>
              <a:t>,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Residue-</a:t>
            </a:r>
            <a:r>
              <a:rPr dirty="0" sz="700" spc="20">
                <a:latin typeface="Calibri"/>
                <a:cs typeface="Calibri"/>
              </a:rPr>
              <a:t>level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pLDDT </a:t>
            </a:r>
            <a:r>
              <a:rPr dirty="0" sz="700" spc="30">
                <a:latin typeface="Calibri"/>
                <a:cs typeface="Calibri"/>
              </a:rPr>
              <a:t>curves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of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AlphaFold2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65">
                <a:latin typeface="Calibri"/>
                <a:cs typeface="Calibri"/>
              </a:rPr>
              <a:t>DB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(yellow)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DMFold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(blue)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for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60">
                <a:latin typeface="Calibri"/>
                <a:cs typeface="Calibri"/>
              </a:rPr>
              <a:t>Q6ZQT0.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20" b="1">
                <a:latin typeface="Calibri"/>
                <a:cs typeface="Calibri"/>
              </a:rPr>
              <a:t>e</a:t>
            </a:r>
            <a:r>
              <a:rPr dirty="0" sz="700" spc="20">
                <a:latin typeface="Calibri"/>
                <a:cs typeface="Calibri"/>
              </a:rPr>
              <a:t>,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Structural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models</a:t>
            </a:r>
            <a:r>
              <a:rPr dirty="0" sz="700" spc="2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generated</a:t>
            </a:r>
            <a:r>
              <a:rPr dirty="0" sz="700" spc="204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for</a:t>
            </a:r>
            <a:r>
              <a:rPr dirty="0" sz="700" spc="2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</a:t>
            </a:r>
            <a:r>
              <a:rPr dirty="0" sz="700" spc="204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putative</a:t>
            </a:r>
            <a:r>
              <a:rPr dirty="0" sz="700" spc="204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diacylglycerol</a:t>
            </a:r>
            <a:r>
              <a:rPr dirty="0" sz="700" spc="200">
                <a:latin typeface="Calibri"/>
                <a:cs typeface="Calibri"/>
              </a:rPr>
              <a:t> </a:t>
            </a:r>
            <a:r>
              <a:rPr dirty="0" sz="700" spc="-10" i="1">
                <a:latin typeface="Book Antiqua"/>
                <a:cs typeface="Book Antiqua"/>
              </a:rPr>
              <a:t>O</a:t>
            </a:r>
            <a:r>
              <a:rPr dirty="0" sz="700" spc="-10">
                <a:latin typeface="Calibri"/>
                <a:cs typeface="Calibri"/>
              </a:rPr>
              <a:t>-</a:t>
            </a:r>
            <a:r>
              <a:rPr dirty="0" sz="700">
                <a:latin typeface="Calibri"/>
                <a:cs typeface="Calibri"/>
              </a:rPr>
              <a:t>acyltransferase</a:t>
            </a:r>
            <a:r>
              <a:rPr dirty="0" sz="700" spc="204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2-like</a:t>
            </a:r>
            <a:r>
              <a:rPr dirty="0" sz="700" spc="204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protein</a:t>
            </a:r>
            <a:r>
              <a:rPr dirty="0" sz="700" spc="45">
                <a:latin typeface="Calibri"/>
                <a:cs typeface="Calibri"/>
              </a:rPr>
              <a:t> (Q6IED9)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by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AlphaFold2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65">
                <a:latin typeface="Calibri"/>
                <a:cs typeface="Calibri"/>
              </a:rPr>
              <a:t>DB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(yellow)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DMFold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(blue),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respectively,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where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two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better-formed</a:t>
            </a:r>
            <a:r>
              <a:rPr dirty="0" sz="700" spc="17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β-sheet</a:t>
            </a:r>
            <a:r>
              <a:rPr dirty="0" sz="700" spc="1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secondary</a:t>
            </a:r>
            <a:r>
              <a:rPr dirty="0" sz="700" spc="1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structures</a:t>
            </a:r>
            <a:r>
              <a:rPr dirty="0" sz="700" spc="17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created</a:t>
            </a:r>
            <a:r>
              <a:rPr dirty="0" sz="700" spc="18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by</a:t>
            </a:r>
            <a:r>
              <a:rPr dirty="0" sz="700" spc="18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DMFold</a:t>
            </a:r>
            <a:r>
              <a:rPr dirty="0" sz="700" spc="17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are</a:t>
            </a:r>
            <a:r>
              <a:rPr dirty="0" sz="700" spc="18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highlighted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by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red.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 b="1">
                <a:latin typeface="Calibri"/>
                <a:cs typeface="Calibri"/>
              </a:rPr>
              <a:t>f</a:t>
            </a:r>
            <a:r>
              <a:rPr dirty="0" sz="700" spc="20">
                <a:latin typeface="Calibri"/>
                <a:cs typeface="Calibri"/>
              </a:rPr>
              <a:t>,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Residue-</a:t>
            </a:r>
            <a:r>
              <a:rPr dirty="0" sz="700" spc="20">
                <a:latin typeface="Calibri"/>
                <a:cs typeface="Calibri"/>
              </a:rPr>
              <a:t>level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70">
                <a:latin typeface="Calibri"/>
                <a:cs typeface="Calibri"/>
              </a:rPr>
              <a:t>pLDDT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curves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of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AlphaFold2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65">
                <a:latin typeface="Calibri"/>
                <a:cs typeface="Calibri"/>
              </a:rPr>
              <a:t>DB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(yellow)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DMFold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(blue)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for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Q6IED9,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where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55">
                <a:latin typeface="Calibri"/>
                <a:cs typeface="Calibri"/>
              </a:rPr>
              <a:t>pLDDTs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associated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with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four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β-</a:t>
            </a:r>
            <a:r>
              <a:rPr dirty="0" sz="700" spc="30">
                <a:latin typeface="Calibri"/>
                <a:cs typeface="Calibri"/>
              </a:rPr>
              <a:t>strands</a:t>
            </a:r>
            <a:r>
              <a:rPr dirty="0" sz="700" spc="-25">
                <a:latin typeface="Calibri"/>
                <a:cs typeface="Calibri"/>
              </a:rPr>
              <a:t> are</a:t>
            </a:r>
            <a:r>
              <a:rPr dirty="0" sz="700" spc="40">
                <a:latin typeface="Calibri"/>
                <a:cs typeface="Calibri"/>
              </a:rPr>
              <a:t> highlighted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with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red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backgrounds.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11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11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11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1299" y="8631753"/>
            <a:ext cx="3267075" cy="844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40">
                <a:latin typeface="Calibri"/>
                <a:cs typeface="Calibri"/>
              </a:rPr>
              <a:t>annotations,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only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homologous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from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genomic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databases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in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 </a:t>
            </a:r>
            <a:r>
              <a:rPr dirty="0" sz="800" spc="50">
                <a:latin typeface="Calibri"/>
                <a:cs typeface="Calibri"/>
              </a:rPr>
              <a:t>MSAs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the </a:t>
            </a:r>
            <a:r>
              <a:rPr dirty="0" sz="800" spc="40">
                <a:latin typeface="Calibri"/>
                <a:cs typeface="Calibri"/>
              </a:rPr>
              <a:t>individual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chains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can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be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used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for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linking,</a:t>
            </a:r>
            <a:r>
              <a:rPr dirty="0" sz="800">
                <a:latin typeface="Calibri"/>
                <a:cs typeface="Calibri"/>
              </a:rPr>
              <a:t> as </a:t>
            </a:r>
            <a:r>
              <a:rPr dirty="0" sz="800" spc="35">
                <a:latin typeface="Calibri"/>
                <a:cs typeface="Calibri"/>
              </a:rPr>
              <a:t>sequences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metagenomics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databases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do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not</a:t>
            </a:r>
            <a:r>
              <a:rPr dirty="0" sz="800" spc="10">
                <a:latin typeface="Calibri"/>
                <a:cs typeface="Calibri"/>
              </a:rPr>
              <a:t> have </a:t>
            </a:r>
            <a:r>
              <a:rPr dirty="0" sz="800" spc="45">
                <a:latin typeface="Calibri"/>
                <a:cs typeface="Calibri"/>
              </a:rPr>
              <a:t>species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annotations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from </a:t>
            </a:r>
            <a:r>
              <a:rPr dirty="0" sz="800" spc="60">
                <a:latin typeface="Calibri"/>
                <a:cs typeface="Calibri"/>
              </a:rPr>
              <a:t>UniProt.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Thus,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major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advantage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DeepMSA2,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leverages </a:t>
            </a:r>
            <a:r>
              <a:rPr dirty="0" sz="800" spc="60">
                <a:latin typeface="Calibri"/>
                <a:cs typeface="Calibri"/>
              </a:rPr>
              <a:t>information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large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metagenomics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databases,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will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eliminated </a:t>
            </a:r>
            <a:r>
              <a:rPr dirty="0" sz="800">
                <a:latin typeface="Calibri"/>
                <a:cs typeface="Calibri"/>
              </a:rPr>
              <a:t>because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of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absence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of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species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annotations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(although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improved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75299" y="8631753"/>
            <a:ext cx="3266440" cy="844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60">
                <a:latin typeface="Calibri"/>
                <a:cs typeface="Calibri"/>
              </a:rPr>
              <a:t>MSAs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monomer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generation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pairing 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selection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still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contribute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accurate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prediction). </a:t>
            </a:r>
            <a:r>
              <a:rPr dirty="0" sz="800" spc="80">
                <a:latin typeface="Calibri"/>
                <a:cs typeface="Calibri"/>
              </a:rPr>
              <a:t>By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contrast,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homomer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complexes,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because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component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pro- </a:t>
            </a:r>
            <a:r>
              <a:rPr dirty="0" sz="800" spc="50">
                <a:latin typeface="Calibri"/>
                <a:cs typeface="Calibri"/>
              </a:rPr>
              <a:t>teins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identical,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all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monomer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will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linked </a:t>
            </a:r>
            <a:r>
              <a:rPr dirty="0" sz="800" spc="55">
                <a:latin typeface="Calibri"/>
                <a:cs typeface="Calibri"/>
              </a:rPr>
              <a:t>with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themselves,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which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results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complete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use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both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genom- </a:t>
            </a:r>
            <a:r>
              <a:rPr dirty="0" sz="800" spc="65">
                <a:latin typeface="Calibri"/>
                <a:cs typeface="Calibri"/>
              </a:rPr>
              <a:t>ics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metagenomics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databases,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substantially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larger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structure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946501" y="759225"/>
            <a:ext cx="3943985" cy="1628775"/>
            <a:chOff x="2946501" y="759225"/>
            <a:chExt cx="3943985" cy="162877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610" y="759225"/>
              <a:ext cx="3893828" cy="131978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947517" y="2084832"/>
              <a:ext cx="181610" cy="78740"/>
            </a:xfrm>
            <a:custGeom>
              <a:avLst/>
              <a:gdLst/>
              <a:ahLst/>
              <a:cxnLst/>
              <a:rect l="l" t="t" r="r" b="b"/>
              <a:pathLst>
                <a:path w="181610" h="78739">
                  <a:moveTo>
                    <a:pt x="181330" y="0"/>
                  </a:moveTo>
                  <a:lnTo>
                    <a:pt x="0" y="0"/>
                  </a:lnTo>
                  <a:lnTo>
                    <a:pt x="0" y="78460"/>
                  </a:lnTo>
                  <a:lnTo>
                    <a:pt x="181330" y="78460"/>
                  </a:lnTo>
                  <a:lnTo>
                    <a:pt x="181330" y="0"/>
                  </a:lnTo>
                  <a:close/>
                </a:path>
              </a:pathLst>
            </a:custGeom>
            <a:solidFill>
              <a:srgbClr val="95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946501" y="2198954"/>
              <a:ext cx="181610" cy="78740"/>
            </a:xfrm>
            <a:custGeom>
              <a:avLst/>
              <a:gdLst/>
              <a:ahLst/>
              <a:cxnLst/>
              <a:rect l="l" t="t" r="r" b="b"/>
              <a:pathLst>
                <a:path w="181610" h="78739">
                  <a:moveTo>
                    <a:pt x="181330" y="0"/>
                  </a:moveTo>
                  <a:lnTo>
                    <a:pt x="0" y="0"/>
                  </a:lnTo>
                  <a:lnTo>
                    <a:pt x="0" y="78460"/>
                  </a:lnTo>
                  <a:lnTo>
                    <a:pt x="181330" y="78460"/>
                  </a:lnTo>
                  <a:lnTo>
                    <a:pt x="181330" y="0"/>
                  </a:lnTo>
                  <a:close/>
                </a:path>
              </a:pathLst>
            </a:custGeom>
            <a:solidFill>
              <a:srgbClr val="81B0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946501" y="2309406"/>
              <a:ext cx="181610" cy="78740"/>
            </a:xfrm>
            <a:custGeom>
              <a:avLst/>
              <a:gdLst/>
              <a:ahLst/>
              <a:cxnLst/>
              <a:rect l="l" t="t" r="r" b="b"/>
              <a:pathLst>
                <a:path w="181610" h="78739">
                  <a:moveTo>
                    <a:pt x="181330" y="0"/>
                  </a:moveTo>
                  <a:lnTo>
                    <a:pt x="0" y="0"/>
                  </a:lnTo>
                  <a:lnTo>
                    <a:pt x="0" y="78460"/>
                  </a:lnTo>
                  <a:lnTo>
                    <a:pt x="181330" y="78460"/>
                  </a:lnTo>
                  <a:lnTo>
                    <a:pt x="181330" y="0"/>
                  </a:lnTo>
                  <a:close/>
                </a:path>
              </a:pathLst>
            </a:custGeom>
            <a:solidFill>
              <a:srgbClr val="EEE38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901086" y="3010297"/>
            <a:ext cx="245745" cy="1687195"/>
            <a:chOff x="4901086" y="3010297"/>
            <a:chExt cx="245745" cy="1687195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8481" y="3021114"/>
              <a:ext cx="227063" cy="165506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145002" y="4140587"/>
              <a:ext cx="0" cy="556895"/>
            </a:xfrm>
            <a:custGeom>
              <a:avLst/>
              <a:gdLst/>
              <a:ahLst/>
              <a:cxnLst/>
              <a:rect l="l" t="t" r="r" b="b"/>
              <a:pathLst>
                <a:path w="0" h="556895">
                  <a:moveTo>
                    <a:pt x="0" y="5564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901086" y="4695708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 h="0">
                  <a:moveTo>
                    <a:pt x="243916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145002" y="3010297"/>
              <a:ext cx="0" cy="556895"/>
            </a:xfrm>
            <a:custGeom>
              <a:avLst/>
              <a:gdLst/>
              <a:ahLst/>
              <a:cxnLst/>
              <a:rect l="l" t="t" r="r" b="b"/>
              <a:pathLst>
                <a:path w="0" h="556895">
                  <a:moveTo>
                    <a:pt x="0" y="5564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901086" y="3565418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 h="0">
                  <a:moveTo>
                    <a:pt x="243916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145002" y="3576608"/>
              <a:ext cx="0" cy="560705"/>
            </a:xfrm>
            <a:custGeom>
              <a:avLst/>
              <a:gdLst/>
              <a:ahLst/>
              <a:cxnLst/>
              <a:rect l="l" t="t" r="r" b="b"/>
              <a:pathLst>
                <a:path w="0" h="560704">
                  <a:moveTo>
                    <a:pt x="0" y="5602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901086" y="4131729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 h="0">
                  <a:moveTo>
                    <a:pt x="243916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4797606" y="5291968"/>
            <a:ext cx="372110" cy="1696085"/>
            <a:chOff x="4797606" y="5291968"/>
            <a:chExt cx="372110" cy="1696085"/>
          </a:xfrm>
        </p:grpSpPr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7220" y="5320827"/>
              <a:ext cx="361187" cy="1633727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167862" y="6144765"/>
              <a:ext cx="0" cy="842644"/>
            </a:xfrm>
            <a:custGeom>
              <a:avLst/>
              <a:gdLst/>
              <a:ahLst/>
              <a:cxnLst/>
              <a:rect l="l" t="t" r="r" b="b"/>
              <a:pathLst>
                <a:path w="0" h="842645">
                  <a:moveTo>
                    <a:pt x="0" y="84254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797606" y="6985853"/>
              <a:ext cx="370840" cy="0"/>
            </a:xfrm>
            <a:custGeom>
              <a:avLst/>
              <a:gdLst/>
              <a:ahLst/>
              <a:cxnLst/>
              <a:rect l="l" t="t" r="r" b="b"/>
              <a:pathLst>
                <a:path w="370839" h="0">
                  <a:moveTo>
                    <a:pt x="370255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167862" y="5291968"/>
              <a:ext cx="0" cy="842644"/>
            </a:xfrm>
            <a:custGeom>
              <a:avLst/>
              <a:gdLst/>
              <a:ahLst/>
              <a:cxnLst/>
              <a:rect l="l" t="t" r="r" b="b"/>
              <a:pathLst>
                <a:path w="0" h="842645">
                  <a:moveTo>
                    <a:pt x="0" y="84254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797606" y="6133055"/>
              <a:ext cx="370840" cy="0"/>
            </a:xfrm>
            <a:custGeom>
              <a:avLst/>
              <a:gdLst/>
              <a:ahLst/>
              <a:cxnLst/>
              <a:rect l="l" t="t" r="r" b="b"/>
              <a:pathLst>
                <a:path w="370839" h="0">
                  <a:moveTo>
                    <a:pt x="370255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2378302" y="5288435"/>
            <a:ext cx="374650" cy="1696085"/>
            <a:chOff x="2378302" y="5288435"/>
            <a:chExt cx="374650" cy="1696085"/>
          </a:xfrm>
        </p:grpSpPr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8765" y="5308651"/>
              <a:ext cx="131051" cy="1648952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2751098" y="6141233"/>
              <a:ext cx="0" cy="842644"/>
            </a:xfrm>
            <a:custGeom>
              <a:avLst/>
              <a:gdLst/>
              <a:ahLst/>
              <a:cxnLst/>
              <a:rect l="l" t="t" r="r" b="b"/>
              <a:pathLst>
                <a:path w="0" h="842645">
                  <a:moveTo>
                    <a:pt x="0" y="84254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378302" y="6982320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80" h="0">
                  <a:moveTo>
                    <a:pt x="372795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751098" y="5288435"/>
              <a:ext cx="0" cy="848994"/>
            </a:xfrm>
            <a:custGeom>
              <a:avLst/>
              <a:gdLst/>
              <a:ahLst/>
              <a:cxnLst/>
              <a:rect l="l" t="t" r="r" b="b"/>
              <a:pathLst>
                <a:path w="0" h="848995">
                  <a:moveTo>
                    <a:pt x="0" y="84889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378302" y="6129523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80" h="0">
                  <a:moveTo>
                    <a:pt x="372795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2508220" y="3014017"/>
            <a:ext cx="249554" cy="1687195"/>
            <a:chOff x="2508220" y="3014017"/>
            <a:chExt cx="249554" cy="1687195"/>
          </a:xfrm>
        </p:grpSpPr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7816" y="3031795"/>
              <a:ext cx="38099" cy="165352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2755690" y="4144307"/>
              <a:ext cx="0" cy="556895"/>
            </a:xfrm>
            <a:custGeom>
              <a:avLst/>
              <a:gdLst/>
              <a:ahLst/>
              <a:cxnLst/>
              <a:rect l="l" t="t" r="r" b="b"/>
              <a:pathLst>
                <a:path w="0" h="556895">
                  <a:moveTo>
                    <a:pt x="0" y="5564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510504" y="4699428"/>
              <a:ext cx="245745" cy="0"/>
            </a:xfrm>
            <a:custGeom>
              <a:avLst/>
              <a:gdLst/>
              <a:ahLst/>
              <a:cxnLst/>
              <a:rect l="l" t="t" r="r" b="b"/>
              <a:pathLst>
                <a:path w="245744" h="0">
                  <a:moveTo>
                    <a:pt x="245186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755690" y="3014017"/>
              <a:ext cx="0" cy="560705"/>
            </a:xfrm>
            <a:custGeom>
              <a:avLst/>
              <a:gdLst/>
              <a:ahLst/>
              <a:cxnLst/>
              <a:rect l="l" t="t" r="r" b="b"/>
              <a:pathLst>
                <a:path w="0" h="560704">
                  <a:moveTo>
                    <a:pt x="0" y="5602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510504" y="3569138"/>
              <a:ext cx="245745" cy="0"/>
            </a:xfrm>
            <a:custGeom>
              <a:avLst/>
              <a:gdLst/>
              <a:ahLst/>
              <a:cxnLst/>
              <a:rect l="l" t="t" r="r" b="b"/>
              <a:pathLst>
                <a:path w="245744" h="0">
                  <a:moveTo>
                    <a:pt x="245186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753406" y="3580328"/>
              <a:ext cx="0" cy="556895"/>
            </a:xfrm>
            <a:custGeom>
              <a:avLst/>
              <a:gdLst/>
              <a:ahLst/>
              <a:cxnLst/>
              <a:rect l="l" t="t" r="r" b="b"/>
              <a:pathLst>
                <a:path w="0" h="556895">
                  <a:moveTo>
                    <a:pt x="0" y="5564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508220" y="4135449"/>
              <a:ext cx="245745" cy="0"/>
            </a:xfrm>
            <a:custGeom>
              <a:avLst/>
              <a:gdLst/>
              <a:ahLst/>
              <a:cxnLst/>
              <a:rect l="l" t="t" r="r" b="b"/>
              <a:pathLst>
                <a:path w="245744" h="0">
                  <a:moveTo>
                    <a:pt x="245186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802148" y="693963"/>
            <a:ext cx="1511935" cy="1551940"/>
            <a:chOff x="802148" y="693963"/>
            <a:chExt cx="1511935" cy="1551940"/>
          </a:xfrm>
        </p:grpSpPr>
        <p:pic>
          <p:nvPicPr>
            <p:cNvPr id="40" name="object 4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148" y="693963"/>
              <a:ext cx="1511791" cy="1551421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642456" y="198628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4406" y="37820"/>
                  </a:moveTo>
                  <a:lnTo>
                    <a:pt x="18821" y="23304"/>
                  </a:lnTo>
                  <a:lnTo>
                    <a:pt x="33235" y="37820"/>
                  </a:lnTo>
                  <a:lnTo>
                    <a:pt x="37731" y="33324"/>
                  </a:lnTo>
                  <a:lnTo>
                    <a:pt x="23317" y="18910"/>
                  </a:lnTo>
                  <a:lnTo>
                    <a:pt x="37731" y="4495"/>
                  </a:lnTo>
                  <a:lnTo>
                    <a:pt x="33235" y="0"/>
                  </a:lnTo>
                  <a:lnTo>
                    <a:pt x="18821" y="14516"/>
                  </a:lnTo>
                  <a:lnTo>
                    <a:pt x="4406" y="0"/>
                  </a:lnTo>
                  <a:lnTo>
                    <a:pt x="0" y="4495"/>
                  </a:lnTo>
                  <a:lnTo>
                    <a:pt x="14427" y="18910"/>
                  </a:lnTo>
                  <a:lnTo>
                    <a:pt x="0" y="33324"/>
                  </a:lnTo>
                  <a:lnTo>
                    <a:pt x="4406" y="37820"/>
                  </a:lnTo>
                  <a:close/>
                </a:path>
              </a:pathLst>
            </a:custGeom>
            <a:ln w="3175">
              <a:solidFill>
                <a:srgbClr val="E500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3004568" y="2972359"/>
            <a:ext cx="1696085" cy="1715135"/>
            <a:chOff x="3004568" y="2972359"/>
            <a:chExt cx="1696085" cy="1715135"/>
          </a:xfrm>
        </p:grpSpPr>
        <p:pic>
          <p:nvPicPr>
            <p:cNvPr id="43" name="object 4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7376" y="2972359"/>
              <a:ext cx="1665732" cy="1711436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3007426" y="3575151"/>
              <a:ext cx="1690370" cy="0"/>
            </a:xfrm>
            <a:custGeom>
              <a:avLst/>
              <a:gdLst/>
              <a:ahLst/>
              <a:cxnLst/>
              <a:rect l="l" t="t" r="r" b="b"/>
              <a:pathLst>
                <a:path w="1690370" h="0">
                  <a:moveTo>
                    <a:pt x="0" y="0"/>
                  </a:moveTo>
                  <a:lnTo>
                    <a:pt x="1689989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566153" y="3014013"/>
              <a:ext cx="0" cy="1670685"/>
            </a:xfrm>
            <a:custGeom>
              <a:avLst/>
              <a:gdLst/>
              <a:ahLst/>
              <a:cxnLst/>
              <a:rect l="l" t="t" r="r" b="b"/>
              <a:pathLst>
                <a:path w="0" h="1670685">
                  <a:moveTo>
                    <a:pt x="0" y="1670164"/>
                  </a:moveTo>
                  <a:lnTo>
                    <a:pt x="0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007426" y="4130479"/>
              <a:ext cx="1690370" cy="0"/>
            </a:xfrm>
            <a:custGeom>
              <a:avLst/>
              <a:gdLst/>
              <a:ahLst/>
              <a:cxnLst/>
              <a:rect l="l" t="t" r="r" b="b"/>
              <a:pathLst>
                <a:path w="1690370" h="0">
                  <a:moveTo>
                    <a:pt x="0" y="0"/>
                  </a:moveTo>
                  <a:lnTo>
                    <a:pt x="1689989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120752" y="3014013"/>
              <a:ext cx="0" cy="1670685"/>
            </a:xfrm>
            <a:custGeom>
              <a:avLst/>
              <a:gdLst/>
              <a:ahLst/>
              <a:cxnLst/>
              <a:rect l="l" t="t" r="r" b="b"/>
              <a:pathLst>
                <a:path w="0" h="1670685">
                  <a:moveTo>
                    <a:pt x="0" y="1670164"/>
                  </a:moveTo>
                  <a:lnTo>
                    <a:pt x="0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2979245" y="5258359"/>
            <a:ext cx="1696085" cy="1710055"/>
            <a:chOff x="2979245" y="5258359"/>
            <a:chExt cx="1696085" cy="1710055"/>
          </a:xfrm>
        </p:grpSpPr>
        <p:pic>
          <p:nvPicPr>
            <p:cNvPr id="49" name="object 4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9756" y="5258359"/>
              <a:ext cx="1658111" cy="1706864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2982103" y="6133426"/>
              <a:ext cx="1690370" cy="0"/>
            </a:xfrm>
            <a:custGeom>
              <a:avLst/>
              <a:gdLst/>
              <a:ahLst/>
              <a:cxnLst/>
              <a:rect l="l" t="t" r="r" b="b"/>
              <a:pathLst>
                <a:path w="1690370" h="0">
                  <a:moveTo>
                    <a:pt x="0" y="0"/>
                  </a:moveTo>
                  <a:lnTo>
                    <a:pt x="1689989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827096" y="5305789"/>
              <a:ext cx="0" cy="1659889"/>
            </a:xfrm>
            <a:custGeom>
              <a:avLst/>
              <a:gdLst/>
              <a:ahLst/>
              <a:cxnLst/>
              <a:rect l="l" t="t" r="r" b="b"/>
              <a:pathLst>
                <a:path w="0" h="1659890">
                  <a:moveTo>
                    <a:pt x="0" y="1659572"/>
                  </a:moveTo>
                  <a:lnTo>
                    <a:pt x="0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 descr=""/>
          <p:cNvGrpSpPr/>
          <p:nvPr/>
        </p:nvGrpSpPr>
        <p:grpSpPr>
          <a:xfrm>
            <a:off x="5448331" y="2975394"/>
            <a:ext cx="1672589" cy="1715135"/>
            <a:chOff x="5448331" y="2975394"/>
            <a:chExt cx="1672589" cy="1715135"/>
          </a:xfrm>
        </p:grpSpPr>
        <p:pic>
          <p:nvPicPr>
            <p:cNvPr id="53" name="object 5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9492" y="2975394"/>
              <a:ext cx="1659619" cy="1706867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5451189" y="3569152"/>
              <a:ext cx="1666875" cy="0"/>
            </a:xfrm>
            <a:custGeom>
              <a:avLst/>
              <a:gdLst/>
              <a:ahLst/>
              <a:cxnLst/>
              <a:rect l="l" t="t" r="r" b="b"/>
              <a:pathLst>
                <a:path w="1666875" h="0">
                  <a:moveTo>
                    <a:pt x="0" y="0"/>
                  </a:moveTo>
                  <a:lnTo>
                    <a:pt x="1666875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007628" y="3023500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w="0" h="1664335">
                  <a:moveTo>
                    <a:pt x="0" y="1663814"/>
                  </a:moveTo>
                  <a:lnTo>
                    <a:pt x="0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451189" y="4124480"/>
              <a:ext cx="1666875" cy="0"/>
            </a:xfrm>
            <a:custGeom>
              <a:avLst/>
              <a:gdLst/>
              <a:ahLst/>
              <a:cxnLst/>
              <a:rect l="l" t="t" r="r" b="b"/>
              <a:pathLst>
                <a:path w="1666875" h="0">
                  <a:moveTo>
                    <a:pt x="0" y="0"/>
                  </a:moveTo>
                  <a:lnTo>
                    <a:pt x="1666875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566130" y="3023500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w="0" h="1664335">
                  <a:moveTo>
                    <a:pt x="0" y="1663814"/>
                  </a:moveTo>
                  <a:lnTo>
                    <a:pt x="0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 descr=""/>
          <p:cNvGrpSpPr/>
          <p:nvPr/>
        </p:nvGrpSpPr>
        <p:grpSpPr>
          <a:xfrm>
            <a:off x="5435131" y="5264440"/>
            <a:ext cx="1696085" cy="1714500"/>
            <a:chOff x="5435131" y="5264440"/>
            <a:chExt cx="1696085" cy="1714500"/>
          </a:xfrm>
        </p:grpSpPr>
        <p:pic>
          <p:nvPicPr>
            <p:cNvPr id="59" name="object 5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4920" y="5264440"/>
              <a:ext cx="1657125" cy="1706879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5437988" y="6148667"/>
              <a:ext cx="1690370" cy="0"/>
            </a:xfrm>
            <a:custGeom>
              <a:avLst/>
              <a:gdLst/>
              <a:ahLst/>
              <a:cxnLst/>
              <a:rect l="l" t="t" r="r" b="b"/>
              <a:pathLst>
                <a:path w="1690370" h="0">
                  <a:moveTo>
                    <a:pt x="0" y="0"/>
                  </a:moveTo>
                  <a:lnTo>
                    <a:pt x="1689989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282980" y="5310181"/>
              <a:ext cx="0" cy="1666239"/>
            </a:xfrm>
            <a:custGeom>
              <a:avLst/>
              <a:gdLst/>
              <a:ahLst/>
              <a:cxnLst/>
              <a:rect l="l" t="t" r="r" b="b"/>
              <a:pathLst>
                <a:path w="0" h="1666240">
                  <a:moveTo>
                    <a:pt x="0" y="1665757"/>
                  </a:moveTo>
                  <a:lnTo>
                    <a:pt x="0" y="0"/>
                  </a:lnTo>
                </a:path>
              </a:pathLst>
            </a:custGeom>
            <a:ln w="57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 descr=""/>
          <p:cNvGrpSpPr/>
          <p:nvPr/>
        </p:nvGrpSpPr>
        <p:grpSpPr>
          <a:xfrm>
            <a:off x="594884" y="5260940"/>
            <a:ext cx="1600200" cy="1831339"/>
            <a:chOff x="594884" y="5260940"/>
            <a:chExt cx="1600200" cy="1831339"/>
          </a:xfrm>
        </p:grpSpPr>
        <p:pic>
          <p:nvPicPr>
            <p:cNvPr id="63" name="object 6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884" y="5288826"/>
              <a:ext cx="1600183" cy="1802892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914723" y="5360425"/>
              <a:ext cx="556895" cy="697865"/>
            </a:xfrm>
            <a:custGeom>
              <a:avLst/>
              <a:gdLst/>
              <a:ahLst/>
              <a:cxnLst/>
              <a:rect l="l" t="t" r="r" b="b"/>
              <a:pathLst>
                <a:path w="556894" h="697864">
                  <a:moveTo>
                    <a:pt x="556450" y="697547"/>
                  </a:moveTo>
                  <a:lnTo>
                    <a:pt x="0" y="697547"/>
                  </a:lnTo>
                  <a:lnTo>
                    <a:pt x="0" y="0"/>
                  </a:lnTo>
                  <a:lnTo>
                    <a:pt x="556450" y="0"/>
                  </a:lnTo>
                  <a:lnTo>
                    <a:pt x="556450" y="69754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471169" y="5264115"/>
              <a:ext cx="71120" cy="96520"/>
            </a:xfrm>
            <a:custGeom>
              <a:avLst/>
              <a:gdLst/>
              <a:ahLst/>
              <a:cxnLst/>
              <a:rect l="l" t="t" r="r" b="b"/>
              <a:pathLst>
                <a:path w="71119" h="96520">
                  <a:moveTo>
                    <a:pt x="0" y="96304"/>
                  </a:moveTo>
                  <a:lnTo>
                    <a:pt x="70789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471169" y="6057967"/>
              <a:ext cx="71120" cy="47625"/>
            </a:xfrm>
            <a:custGeom>
              <a:avLst/>
              <a:gdLst/>
              <a:ahLst/>
              <a:cxnLst/>
              <a:rect l="l" t="t" r="r" b="b"/>
              <a:pathLst>
                <a:path w="71119" h="47625">
                  <a:moveTo>
                    <a:pt x="0" y="0"/>
                  </a:moveTo>
                  <a:lnTo>
                    <a:pt x="70789" y="4747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922077" y="6330806"/>
              <a:ext cx="556895" cy="697865"/>
            </a:xfrm>
            <a:custGeom>
              <a:avLst/>
              <a:gdLst/>
              <a:ahLst/>
              <a:cxnLst/>
              <a:rect l="l" t="t" r="r" b="b"/>
              <a:pathLst>
                <a:path w="556894" h="697865">
                  <a:moveTo>
                    <a:pt x="556450" y="697547"/>
                  </a:moveTo>
                  <a:lnTo>
                    <a:pt x="0" y="697547"/>
                  </a:lnTo>
                  <a:lnTo>
                    <a:pt x="0" y="0"/>
                  </a:lnTo>
                  <a:lnTo>
                    <a:pt x="556450" y="0"/>
                  </a:lnTo>
                  <a:lnTo>
                    <a:pt x="556450" y="69754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478532" y="6234506"/>
              <a:ext cx="73660" cy="96520"/>
            </a:xfrm>
            <a:custGeom>
              <a:avLst/>
              <a:gdLst/>
              <a:ahLst/>
              <a:cxnLst/>
              <a:rect l="l" t="t" r="r" b="b"/>
              <a:pathLst>
                <a:path w="73659" h="96520">
                  <a:moveTo>
                    <a:pt x="0" y="96304"/>
                  </a:moveTo>
                  <a:lnTo>
                    <a:pt x="73037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478532" y="7028358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59" h="47625">
                  <a:moveTo>
                    <a:pt x="0" y="0"/>
                  </a:moveTo>
                  <a:lnTo>
                    <a:pt x="73037" y="4747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 descr=""/>
          <p:cNvGrpSpPr/>
          <p:nvPr/>
        </p:nvGrpSpPr>
        <p:grpSpPr>
          <a:xfrm>
            <a:off x="625364" y="2989071"/>
            <a:ext cx="1442085" cy="1804670"/>
            <a:chOff x="625364" y="2989071"/>
            <a:chExt cx="1442085" cy="1804670"/>
          </a:xfrm>
        </p:grpSpPr>
        <p:pic>
          <p:nvPicPr>
            <p:cNvPr id="71" name="object 7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5364" y="3103408"/>
              <a:ext cx="1441703" cy="1673351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997299" y="3353330"/>
              <a:ext cx="476250" cy="433070"/>
            </a:xfrm>
            <a:custGeom>
              <a:avLst/>
              <a:gdLst/>
              <a:ahLst/>
              <a:cxnLst/>
              <a:rect l="l" t="t" r="r" b="b"/>
              <a:pathLst>
                <a:path w="476250" h="433070">
                  <a:moveTo>
                    <a:pt x="476110" y="432765"/>
                  </a:moveTo>
                  <a:lnTo>
                    <a:pt x="0" y="432765"/>
                  </a:lnTo>
                  <a:lnTo>
                    <a:pt x="0" y="0"/>
                  </a:lnTo>
                  <a:lnTo>
                    <a:pt x="476110" y="0"/>
                  </a:lnTo>
                  <a:lnTo>
                    <a:pt x="476110" y="432765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473409" y="2992246"/>
              <a:ext cx="71120" cy="361315"/>
            </a:xfrm>
            <a:custGeom>
              <a:avLst/>
              <a:gdLst/>
              <a:ahLst/>
              <a:cxnLst/>
              <a:rect l="l" t="t" r="r" b="b"/>
              <a:pathLst>
                <a:path w="71119" h="361314">
                  <a:moveTo>
                    <a:pt x="0" y="361073"/>
                  </a:moveTo>
                  <a:lnTo>
                    <a:pt x="70789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473409" y="3786091"/>
              <a:ext cx="71120" cy="47625"/>
            </a:xfrm>
            <a:custGeom>
              <a:avLst/>
              <a:gdLst/>
              <a:ahLst/>
              <a:cxnLst/>
              <a:rect l="l" t="t" r="r" b="b"/>
              <a:pathLst>
                <a:path w="71119" h="47625">
                  <a:moveTo>
                    <a:pt x="0" y="0"/>
                  </a:moveTo>
                  <a:lnTo>
                    <a:pt x="70789" y="4747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21238" y="4310236"/>
              <a:ext cx="556895" cy="433070"/>
            </a:xfrm>
            <a:custGeom>
              <a:avLst/>
              <a:gdLst/>
              <a:ahLst/>
              <a:cxnLst/>
              <a:rect l="l" t="t" r="r" b="b"/>
              <a:pathLst>
                <a:path w="556894" h="433070">
                  <a:moveTo>
                    <a:pt x="556450" y="432777"/>
                  </a:moveTo>
                  <a:lnTo>
                    <a:pt x="0" y="432777"/>
                  </a:lnTo>
                  <a:lnTo>
                    <a:pt x="0" y="0"/>
                  </a:lnTo>
                  <a:lnTo>
                    <a:pt x="556450" y="0"/>
                  </a:lnTo>
                  <a:lnTo>
                    <a:pt x="556450" y="432777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477692" y="3949165"/>
              <a:ext cx="73660" cy="361315"/>
            </a:xfrm>
            <a:custGeom>
              <a:avLst/>
              <a:gdLst/>
              <a:ahLst/>
              <a:cxnLst/>
              <a:rect l="l" t="t" r="r" b="b"/>
              <a:pathLst>
                <a:path w="73659" h="361314">
                  <a:moveTo>
                    <a:pt x="0" y="361073"/>
                  </a:moveTo>
                  <a:lnTo>
                    <a:pt x="73037" y="0"/>
                  </a:lnTo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477692" y="4743010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59" h="47625">
                  <a:moveTo>
                    <a:pt x="0" y="0"/>
                  </a:moveTo>
                  <a:lnTo>
                    <a:pt x="73037" y="4747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 descr=""/>
          <p:cNvGrpSpPr/>
          <p:nvPr/>
        </p:nvGrpSpPr>
        <p:grpSpPr>
          <a:xfrm>
            <a:off x="820623" y="4970234"/>
            <a:ext cx="244475" cy="135255"/>
            <a:chOff x="820623" y="4970234"/>
            <a:chExt cx="244475" cy="135255"/>
          </a:xfrm>
        </p:grpSpPr>
        <p:sp>
          <p:nvSpPr>
            <p:cNvPr id="79" name="object 79" descr=""/>
            <p:cNvSpPr/>
            <p:nvPr/>
          </p:nvSpPr>
          <p:spPr>
            <a:xfrm>
              <a:off x="820623" y="4970234"/>
              <a:ext cx="244475" cy="59690"/>
            </a:xfrm>
            <a:custGeom>
              <a:avLst/>
              <a:gdLst/>
              <a:ahLst/>
              <a:cxnLst/>
              <a:rect l="l" t="t" r="r" b="b"/>
              <a:pathLst>
                <a:path w="244475" h="59689">
                  <a:moveTo>
                    <a:pt x="244233" y="0"/>
                  </a:moveTo>
                  <a:lnTo>
                    <a:pt x="0" y="0"/>
                  </a:lnTo>
                  <a:lnTo>
                    <a:pt x="0" y="59347"/>
                  </a:lnTo>
                  <a:lnTo>
                    <a:pt x="244233" y="59347"/>
                  </a:lnTo>
                  <a:lnTo>
                    <a:pt x="244233" y="0"/>
                  </a:lnTo>
                  <a:close/>
                </a:path>
              </a:pathLst>
            </a:custGeom>
            <a:solidFill>
              <a:srgbClr val="D81F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820623" y="5045926"/>
              <a:ext cx="122555" cy="59690"/>
            </a:xfrm>
            <a:custGeom>
              <a:avLst/>
              <a:gdLst/>
              <a:ahLst/>
              <a:cxnLst/>
              <a:rect l="l" t="t" r="r" b="b"/>
              <a:pathLst>
                <a:path w="122555" h="59689">
                  <a:moveTo>
                    <a:pt x="122110" y="0"/>
                  </a:moveTo>
                  <a:lnTo>
                    <a:pt x="0" y="0"/>
                  </a:lnTo>
                  <a:lnTo>
                    <a:pt x="0" y="59347"/>
                  </a:lnTo>
                  <a:lnTo>
                    <a:pt x="122110" y="59347"/>
                  </a:lnTo>
                  <a:lnTo>
                    <a:pt x="122110" y="0"/>
                  </a:lnTo>
                  <a:close/>
                </a:path>
              </a:pathLst>
            </a:custGeom>
            <a:solidFill>
              <a:srgbClr val="2146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42746" y="5045926"/>
              <a:ext cx="122555" cy="59690"/>
            </a:xfrm>
            <a:custGeom>
              <a:avLst/>
              <a:gdLst/>
              <a:ahLst/>
              <a:cxnLst/>
              <a:rect l="l" t="t" r="r" b="b"/>
              <a:pathLst>
                <a:path w="122555" h="59689">
                  <a:moveTo>
                    <a:pt x="122110" y="0"/>
                  </a:moveTo>
                  <a:lnTo>
                    <a:pt x="0" y="0"/>
                  </a:lnTo>
                  <a:lnTo>
                    <a:pt x="0" y="59347"/>
                  </a:lnTo>
                  <a:lnTo>
                    <a:pt x="122110" y="59347"/>
                  </a:lnTo>
                  <a:lnTo>
                    <a:pt x="122110" y="0"/>
                  </a:lnTo>
                  <a:close/>
                </a:path>
              </a:pathLst>
            </a:custGeom>
            <a:solidFill>
              <a:srgbClr val="6DAFB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 descr=""/>
          <p:cNvGrpSpPr/>
          <p:nvPr/>
        </p:nvGrpSpPr>
        <p:grpSpPr>
          <a:xfrm>
            <a:off x="820623" y="2682304"/>
            <a:ext cx="366395" cy="142875"/>
            <a:chOff x="820623" y="2682304"/>
            <a:chExt cx="366395" cy="142875"/>
          </a:xfrm>
        </p:grpSpPr>
        <p:sp>
          <p:nvSpPr>
            <p:cNvPr id="83" name="object 83" descr=""/>
            <p:cNvSpPr/>
            <p:nvPr/>
          </p:nvSpPr>
          <p:spPr>
            <a:xfrm>
              <a:off x="820623" y="2682304"/>
              <a:ext cx="366395" cy="59690"/>
            </a:xfrm>
            <a:custGeom>
              <a:avLst/>
              <a:gdLst/>
              <a:ahLst/>
              <a:cxnLst/>
              <a:rect l="l" t="t" r="r" b="b"/>
              <a:pathLst>
                <a:path w="366394" h="59689">
                  <a:moveTo>
                    <a:pt x="366369" y="0"/>
                  </a:moveTo>
                  <a:lnTo>
                    <a:pt x="0" y="0"/>
                  </a:lnTo>
                  <a:lnTo>
                    <a:pt x="0" y="59347"/>
                  </a:lnTo>
                  <a:lnTo>
                    <a:pt x="366369" y="59347"/>
                  </a:lnTo>
                  <a:lnTo>
                    <a:pt x="366369" y="0"/>
                  </a:lnTo>
                  <a:close/>
                </a:path>
              </a:pathLst>
            </a:custGeom>
            <a:solidFill>
              <a:srgbClr val="D81F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820648" y="2765374"/>
              <a:ext cx="122555" cy="59690"/>
            </a:xfrm>
            <a:custGeom>
              <a:avLst/>
              <a:gdLst/>
              <a:ahLst/>
              <a:cxnLst/>
              <a:rect l="l" t="t" r="r" b="b"/>
              <a:pathLst>
                <a:path w="122555" h="59689">
                  <a:moveTo>
                    <a:pt x="122110" y="0"/>
                  </a:moveTo>
                  <a:lnTo>
                    <a:pt x="0" y="0"/>
                  </a:lnTo>
                  <a:lnTo>
                    <a:pt x="0" y="59347"/>
                  </a:lnTo>
                  <a:lnTo>
                    <a:pt x="122110" y="59347"/>
                  </a:lnTo>
                  <a:lnTo>
                    <a:pt x="122110" y="0"/>
                  </a:lnTo>
                  <a:close/>
                </a:path>
              </a:pathLst>
            </a:custGeom>
            <a:solidFill>
              <a:srgbClr val="2146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942759" y="2765374"/>
              <a:ext cx="122555" cy="59690"/>
            </a:xfrm>
            <a:custGeom>
              <a:avLst/>
              <a:gdLst/>
              <a:ahLst/>
              <a:cxnLst/>
              <a:rect l="l" t="t" r="r" b="b"/>
              <a:pathLst>
                <a:path w="122555" h="59689">
                  <a:moveTo>
                    <a:pt x="122110" y="0"/>
                  </a:moveTo>
                  <a:lnTo>
                    <a:pt x="0" y="0"/>
                  </a:lnTo>
                  <a:lnTo>
                    <a:pt x="0" y="59347"/>
                  </a:lnTo>
                  <a:lnTo>
                    <a:pt x="122110" y="59347"/>
                  </a:lnTo>
                  <a:lnTo>
                    <a:pt x="122110" y="0"/>
                  </a:lnTo>
                  <a:close/>
                </a:path>
              </a:pathLst>
            </a:custGeom>
            <a:solidFill>
              <a:srgbClr val="6DAF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64882" y="2765374"/>
              <a:ext cx="122555" cy="59690"/>
            </a:xfrm>
            <a:custGeom>
              <a:avLst/>
              <a:gdLst/>
              <a:ahLst/>
              <a:cxnLst/>
              <a:rect l="l" t="t" r="r" b="b"/>
              <a:pathLst>
                <a:path w="122555" h="59689">
                  <a:moveTo>
                    <a:pt x="122110" y="0"/>
                  </a:moveTo>
                  <a:lnTo>
                    <a:pt x="0" y="0"/>
                  </a:lnTo>
                  <a:lnTo>
                    <a:pt x="0" y="59347"/>
                  </a:lnTo>
                  <a:lnTo>
                    <a:pt x="122110" y="59347"/>
                  </a:lnTo>
                  <a:lnTo>
                    <a:pt x="122110" y="0"/>
                  </a:lnTo>
                  <a:close/>
                </a:path>
              </a:pathLst>
            </a:custGeom>
            <a:solidFill>
              <a:srgbClr val="E4E1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5008108" y="6461549"/>
            <a:ext cx="118110" cy="262890"/>
          </a:xfrm>
          <a:prstGeom prst="rect">
            <a:avLst/>
          </a:prstGeom>
        </p:spPr>
        <p:txBody>
          <a:bodyPr wrap="square" lIns="0" tIns="2413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500">
                <a:latin typeface="Arial"/>
                <a:cs typeface="Arial"/>
              </a:rPr>
              <a:t>Copy-</a:t>
            </a:r>
            <a:r>
              <a:rPr dirty="0" sz="500" spc="-50">
                <a:latin typeface="Arial"/>
                <a:cs typeface="Arial"/>
              </a:rPr>
              <a:t>A</a:t>
            </a:r>
            <a:endParaRPr sz="50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5008108" y="5613091"/>
            <a:ext cx="118110" cy="259079"/>
          </a:xfrm>
          <a:prstGeom prst="rect">
            <a:avLst/>
          </a:prstGeom>
        </p:spPr>
        <p:txBody>
          <a:bodyPr wrap="square" lIns="0" tIns="2413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500">
                <a:latin typeface="Arial"/>
                <a:cs typeface="Arial"/>
              </a:rPr>
              <a:t>Copy-</a:t>
            </a:r>
            <a:r>
              <a:rPr dirty="0" sz="500" spc="-50">
                <a:latin typeface="Arial"/>
                <a:cs typeface="Arial"/>
              </a:rPr>
              <a:t>B</a:t>
            </a:r>
            <a:endParaRPr sz="5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4734286" y="6976519"/>
            <a:ext cx="485140" cy="10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450">
                <a:latin typeface="Arial"/>
                <a:cs typeface="Arial"/>
              </a:rPr>
              <a:t>200</a:t>
            </a:r>
            <a:r>
              <a:rPr dirty="0" sz="450" spc="210">
                <a:latin typeface="Arial"/>
                <a:cs typeface="Arial"/>
              </a:rPr>
              <a:t>  </a:t>
            </a:r>
            <a:r>
              <a:rPr dirty="0" baseline="-27777" sz="750" i="1">
                <a:latin typeface="Constantia"/>
                <a:cs typeface="Constantia"/>
              </a:rPr>
              <a:t>N</a:t>
            </a:r>
            <a:r>
              <a:rPr dirty="0" baseline="-64814" sz="450" i="1">
                <a:latin typeface="Constantia"/>
                <a:cs typeface="Constantia"/>
              </a:rPr>
              <a:t>r</a:t>
            </a:r>
            <a:r>
              <a:rPr dirty="0" baseline="-64814" sz="450" spc="697" i="1">
                <a:latin typeface="Constantia"/>
                <a:cs typeface="Constantia"/>
              </a:rPr>
              <a:t>  </a:t>
            </a: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90" name="object 90" descr=""/>
          <p:cNvSpPr txBox="1"/>
          <p:nvPr/>
        </p:nvSpPr>
        <p:spPr>
          <a:xfrm rot="18900000">
            <a:off x="6711658" y="6756855"/>
            <a:ext cx="424571" cy="6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5"/>
              </a:lnSpc>
            </a:pPr>
            <a:r>
              <a:rPr dirty="0" sz="500" spc="-10">
                <a:solidFill>
                  <a:srgbClr val="FFFFFF"/>
                </a:solidFill>
                <a:latin typeface="Arial"/>
                <a:cs typeface="Arial"/>
              </a:rPr>
              <a:t>Experimental</a:t>
            </a:r>
            <a:endParaRPr sz="50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 rot="18900000">
            <a:off x="5432549" y="5412383"/>
            <a:ext cx="314760" cy="6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5"/>
              </a:lnSpc>
            </a:pPr>
            <a:r>
              <a:rPr dirty="0" sz="500" spc="-10">
                <a:solidFill>
                  <a:srgbClr val="FFFFFF"/>
                </a:solidFill>
                <a:latin typeface="Arial"/>
                <a:cs typeface="Arial"/>
              </a:rPr>
              <a:t>Predicted</a:t>
            </a:r>
            <a:endParaRPr sz="5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5196273" y="5922221"/>
            <a:ext cx="112395" cy="442595"/>
          </a:xfrm>
          <a:prstGeom prst="rect">
            <a:avLst/>
          </a:prstGeom>
        </p:spPr>
        <p:txBody>
          <a:bodyPr wrap="square" lIns="0" tIns="196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500">
                <a:latin typeface="Arial"/>
                <a:cs typeface="Arial"/>
              </a:rPr>
              <a:t>Residue</a:t>
            </a:r>
            <a:r>
              <a:rPr dirty="0" sz="500" spc="5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index</a:t>
            </a:r>
            <a:endParaRPr sz="5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5311149" y="5477897"/>
            <a:ext cx="12128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5305891" y="5683343"/>
            <a:ext cx="126364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100</a:t>
            </a:r>
            <a:endParaRPr sz="45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5333493" y="5888788"/>
            <a:ext cx="9842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5382183" y="6094233"/>
            <a:ext cx="4826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5311149" y="6299678"/>
            <a:ext cx="12128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5305891" y="6505123"/>
            <a:ext cx="126364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100</a:t>
            </a:r>
            <a:endParaRPr sz="45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5333493" y="6710568"/>
            <a:ext cx="9842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5382183" y="6916013"/>
            <a:ext cx="4826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2726826" y="6983047"/>
            <a:ext cx="4826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2324736" y="6984476"/>
            <a:ext cx="13525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200</a:t>
            </a:r>
            <a:endParaRPr sz="450">
              <a:latin typeface="Arial"/>
              <a:cs typeface="Arial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2593499" y="6465443"/>
            <a:ext cx="112395" cy="247650"/>
          </a:xfrm>
          <a:prstGeom prst="rect">
            <a:avLst/>
          </a:prstGeom>
        </p:spPr>
        <p:txBody>
          <a:bodyPr wrap="square" lIns="0" tIns="196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500">
                <a:latin typeface="Arial"/>
                <a:cs typeface="Arial"/>
              </a:rPr>
              <a:t>Copy-</a:t>
            </a:r>
            <a:r>
              <a:rPr dirty="0" sz="500" spc="-50">
                <a:latin typeface="Arial"/>
                <a:cs typeface="Arial"/>
              </a:rPr>
              <a:t>A</a:t>
            </a:r>
            <a:endParaRPr sz="500">
              <a:latin typeface="Arial"/>
              <a:cs typeface="Arial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2593499" y="5616862"/>
            <a:ext cx="112395" cy="244475"/>
          </a:xfrm>
          <a:prstGeom prst="rect">
            <a:avLst/>
          </a:prstGeom>
        </p:spPr>
        <p:txBody>
          <a:bodyPr wrap="square" lIns="0" tIns="196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500">
                <a:latin typeface="Arial"/>
                <a:cs typeface="Arial"/>
              </a:rPr>
              <a:t>Copy-</a:t>
            </a:r>
            <a:r>
              <a:rPr dirty="0" sz="500" spc="-50">
                <a:latin typeface="Arial"/>
                <a:cs typeface="Arial"/>
              </a:rPr>
              <a:t>B</a:t>
            </a:r>
            <a:endParaRPr sz="500">
              <a:latin typeface="Arial"/>
              <a:cs typeface="Arial"/>
            </a:endParaRPr>
          </a:p>
        </p:txBody>
      </p:sp>
      <p:sp>
        <p:nvSpPr>
          <p:cNvPr id="105" name="object 105" descr=""/>
          <p:cNvSpPr txBox="1"/>
          <p:nvPr/>
        </p:nvSpPr>
        <p:spPr>
          <a:xfrm rot="18900000">
            <a:off x="4268657" y="6753778"/>
            <a:ext cx="424571" cy="6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5"/>
              </a:lnSpc>
            </a:pPr>
            <a:r>
              <a:rPr dirty="0" sz="500" spc="-10">
                <a:solidFill>
                  <a:srgbClr val="FFFFFF"/>
                </a:solidFill>
                <a:latin typeface="Arial"/>
                <a:cs typeface="Arial"/>
              </a:rPr>
              <a:t>Experimental</a:t>
            </a:r>
            <a:endParaRPr sz="500">
              <a:latin typeface="Arial"/>
              <a:cs typeface="Arial"/>
            </a:endParaRPr>
          </a:p>
        </p:txBody>
      </p:sp>
      <p:sp>
        <p:nvSpPr>
          <p:cNvPr id="106" name="object 106" descr=""/>
          <p:cNvSpPr txBox="1"/>
          <p:nvPr/>
        </p:nvSpPr>
        <p:spPr>
          <a:xfrm rot="18900000">
            <a:off x="2984422" y="5415294"/>
            <a:ext cx="314760" cy="6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5"/>
              </a:lnSpc>
            </a:pPr>
            <a:r>
              <a:rPr dirty="0" sz="500" spc="-10">
                <a:solidFill>
                  <a:srgbClr val="FFFFFF"/>
                </a:solidFill>
                <a:latin typeface="Arial"/>
                <a:cs typeface="Arial"/>
              </a:rPr>
              <a:t>Predicted</a:t>
            </a:r>
            <a:endParaRPr sz="500">
              <a:latin typeface="Arial"/>
              <a:cs typeface="Arial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2976599" y="6976522"/>
            <a:ext cx="4826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3158899" y="6976522"/>
            <a:ext cx="69469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8495" algn="l"/>
              </a:tabLst>
            </a:pPr>
            <a:r>
              <a:rPr dirty="0" sz="450">
                <a:latin typeface="Arial"/>
                <a:cs typeface="Arial"/>
              </a:rPr>
              <a:t>50</a:t>
            </a:r>
            <a:r>
              <a:rPr dirty="0" sz="450" spc="37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100</a:t>
            </a:r>
            <a:r>
              <a:rPr dirty="0" sz="450" spc="330">
                <a:latin typeface="Arial"/>
                <a:cs typeface="Arial"/>
              </a:rPr>
              <a:t>  </a:t>
            </a:r>
            <a:r>
              <a:rPr dirty="0" sz="450" spc="-25">
                <a:latin typeface="Arial"/>
                <a:cs typeface="Arial"/>
              </a:rPr>
              <a:t>150</a:t>
            </a:r>
            <a:r>
              <a:rPr dirty="0" sz="450">
                <a:latin typeface="Arial"/>
                <a:cs typeface="Arial"/>
              </a:rPr>
              <a:t>	</a:t>
            </a: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3986738" y="6976522"/>
            <a:ext cx="52197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>
                <a:latin typeface="Arial"/>
                <a:cs typeface="Arial"/>
              </a:rPr>
              <a:t>50</a:t>
            </a:r>
            <a:r>
              <a:rPr dirty="0" sz="450" spc="370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100</a:t>
            </a:r>
            <a:r>
              <a:rPr dirty="0" sz="450" spc="325">
                <a:latin typeface="Arial"/>
                <a:cs typeface="Arial"/>
              </a:rPr>
              <a:t>  </a:t>
            </a: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3584959" y="7098077"/>
            <a:ext cx="2947670" cy="10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492375" algn="l"/>
              </a:tabLst>
            </a:pPr>
            <a:r>
              <a:rPr dirty="0" baseline="11111" sz="750">
                <a:latin typeface="Arial"/>
                <a:cs typeface="Arial"/>
              </a:rPr>
              <a:t>Residue</a:t>
            </a:r>
            <a:r>
              <a:rPr dirty="0" baseline="11111" sz="750" spc="7">
                <a:latin typeface="Arial"/>
                <a:cs typeface="Arial"/>
              </a:rPr>
              <a:t> </a:t>
            </a:r>
            <a:r>
              <a:rPr dirty="0" baseline="11111" sz="750" spc="-30">
                <a:latin typeface="Arial"/>
                <a:cs typeface="Arial"/>
              </a:rPr>
              <a:t>index</a:t>
            </a:r>
            <a:r>
              <a:rPr dirty="0" baseline="11111" sz="750">
                <a:latin typeface="Arial"/>
                <a:cs typeface="Arial"/>
              </a:rPr>
              <a:t>	</a:t>
            </a:r>
            <a:r>
              <a:rPr dirty="0" sz="500">
                <a:latin typeface="Arial"/>
                <a:cs typeface="Arial"/>
              </a:rPr>
              <a:t>Residue</a:t>
            </a:r>
            <a:r>
              <a:rPr dirty="0" sz="500" spc="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index</a:t>
            </a:r>
            <a:endParaRPr sz="50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5431178" y="6986233"/>
            <a:ext cx="4826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5613479" y="6986233"/>
            <a:ext cx="69469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8495" algn="l"/>
              </a:tabLst>
            </a:pPr>
            <a:r>
              <a:rPr dirty="0" sz="450">
                <a:latin typeface="Arial"/>
                <a:cs typeface="Arial"/>
              </a:rPr>
              <a:t>50</a:t>
            </a:r>
            <a:r>
              <a:rPr dirty="0" sz="450" spc="37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100</a:t>
            </a:r>
            <a:r>
              <a:rPr dirty="0" sz="450" spc="330">
                <a:latin typeface="Arial"/>
                <a:cs typeface="Arial"/>
              </a:rPr>
              <a:t>  </a:t>
            </a:r>
            <a:r>
              <a:rPr dirty="0" sz="450" spc="-25">
                <a:latin typeface="Arial"/>
                <a:cs typeface="Arial"/>
              </a:rPr>
              <a:t>150</a:t>
            </a:r>
            <a:r>
              <a:rPr dirty="0" sz="450">
                <a:latin typeface="Arial"/>
                <a:cs typeface="Arial"/>
              </a:rPr>
              <a:t>	</a:t>
            </a: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6441317" y="6986233"/>
            <a:ext cx="52197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>
                <a:latin typeface="Arial"/>
                <a:cs typeface="Arial"/>
              </a:rPr>
              <a:t>50</a:t>
            </a:r>
            <a:r>
              <a:rPr dirty="0" sz="450" spc="370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100</a:t>
            </a:r>
            <a:r>
              <a:rPr dirty="0" sz="450" spc="325">
                <a:latin typeface="Arial"/>
                <a:cs typeface="Arial"/>
              </a:rPr>
              <a:t>  </a:t>
            </a: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2740411" y="5915202"/>
            <a:ext cx="112395" cy="442595"/>
          </a:xfrm>
          <a:prstGeom prst="rect">
            <a:avLst/>
          </a:prstGeom>
        </p:spPr>
        <p:txBody>
          <a:bodyPr wrap="square" lIns="0" tIns="196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500">
                <a:latin typeface="Arial"/>
                <a:cs typeface="Arial"/>
              </a:rPr>
              <a:t>Residue</a:t>
            </a:r>
            <a:r>
              <a:rPr dirty="0" sz="500" spc="5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index</a:t>
            </a:r>
            <a:endParaRPr sz="500">
              <a:latin typeface="Arial"/>
              <a:cs typeface="Arial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2857041" y="5462109"/>
            <a:ext cx="12128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2851783" y="5670640"/>
            <a:ext cx="126364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100</a:t>
            </a:r>
            <a:endParaRPr sz="450">
              <a:latin typeface="Arial"/>
              <a:cs typeface="Arial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2879614" y="5879171"/>
            <a:ext cx="9842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2928075" y="6080101"/>
            <a:ext cx="4826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2857098" y="6292119"/>
            <a:ext cx="12128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2851841" y="6498306"/>
            <a:ext cx="126364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100</a:t>
            </a:r>
            <a:endParaRPr sz="450">
              <a:latin typeface="Arial"/>
              <a:cs typeface="Arial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2879443" y="6704438"/>
            <a:ext cx="9842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2928418" y="6910626"/>
            <a:ext cx="4826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23" name="object 123" descr=""/>
          <p:cNvSpPr txBox="1"/>
          <p:nvPr/>
        </p:nvSpPr>
        <p:spPr>
          <a:xfrm rot="18900000">
            <a:off x="6708948" y="4470817"/>
            <a:ext cx="424571" cy="6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5"/>
              </a:lnSpc>
            </a:pPr>
            <a:r>
              <a:rPr dirty="0" sz="500" spc="-10">
                <a:solidFill>
                  <a:srgbClr val="FFFFFF"/>
                </a:solidFill>
                <a:latin typeface="Arial"/>
                <a:cs typeface="Arial"/>
              </a:rPr>
              <a:t>Experimental</a:t>
            </a:r>
            <a:endParaRPr sz="500">
              <a:latin typeface="Arial"/>
              <a:cs typeface="Arial"/>
            </a:endParaRPr>
          </a:p>
        </p:txBody>
      </p:sp>
      <p:sp>
        <p:nvSpPr>
          <p:cNvPr id="124" name="object 124" descr=""/>
          <p:cNvSpPr txBox="1"/>
          <p:nvPr/>
        </p:nvSpPr>
        <p:spPr>
          <a:xfrm rot="18900000">
            <a:off x="5435971" y="3125866"/>
            <a:ext cx="314760" cy="6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5"/>
              </a:lnSpc>
            </a:pPr>
            <a:r>
              <a:rPr dirty="0" sz="500" spc="-10">
                <a:solidFill>
                  <a:srgbClr val="FFFFFF"/>
                </a:solidFill>
                <a:latin typeface="Arial"/>
                <a:cs typeface="Arial"/>
              </a:rPr>
              <a:t>Predicted</a:t>
            </a:r>
            <a:endParaRPr sz="500">
              <a:latin typeface="Arial"/>
              <a:cs typeface="Arial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5024156" y="4264437"/>
            <a:ext cx="118110" cy="262890"/>
          </a:xfrm>
          <a:prstGeom prst="rect">
            <a:avLst/>
          </a:prstGeom>
        </p:spPr>
        <p:txBody>
          <a:bodyPr wrap="square" lIns="0" tIns="2413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500">
                <a:latin typeface="Arial"/>
                <a:cs typeface="Arial"/>
              </a:rPr>
              <a:t>Copy-</a:t>
            </a:r>
            <a:r>
              <a:rPr dirty="0" sz="500" spc="-50">
                <a:latin typeface="Arial"/>
                <a:cs typeface="Arial"/>
              </a:rPr>
              <a:t>A</a:t>
            </a:r>
            <a:endParaRPr sz="500">
              <a:latin typeface="Arial"/>
              <a:cs typeface="Arial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5024156" y="3133115"/>
            <a:ext cx="118110" cy="266700"/>
          </a:xfrm>
          <a:prstGeom prst="rect">
            <a:avLst/>
          </a:prstGeom>
        </p:spPr>
        <p:txBody>
          <a:bodyPr wrap="square" lIns="0" tIns="2413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500">
                <a:latin typeface="Arial"/>
                <a:cs typeface="Arial"/>
              </a:rPr>
              <a:t>Copy-</a:t>
            </a:r>
            <a:r>
              <a:rPr dirty="0" sz="500" spc="-50">
                <a:latin typeface="Arial"/>
                <a:cs typeface="Arial"/>
              </a:rPr>
              <a:t>C</a:t>
            </a:r>
            <a:endParaRPr sz="500">
              <a:latin typeface="Arial"/>
              <a:cs typeface="Arial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5024156" y="3633493"/>
            <a:ext cx="284480" cy="442595"/>
          </a:xfrm>
          <a:prstGeom prst="rect">
            <a:avLst/>
          </a:prstGeom>
        </p:spPr>
        <p:txBody>
          <a:bodyPr wrap="square" lIns="0" tIns="24130" rIns="0" bIns="0" rtlCol="0" vert="vert270">
            <a:spAutoFit/>
          </a:bodyPr>
          <a:lstStyle/>
          <a:p>
            <a:pPr algn="ctr" marL="39370">
              <a:lnSpc>
                <a:spcPct val="100000"/>
              </a:lnSpc>
              <a:spcBef>
                <a:spcPts val="190"/>
              </a:spcBef>
            </a:pPr>
            <a:r>
              <a:rPr dirty="0" sz="500">
                <a:latin typeface="Arial"/>
                <a:cs typeface="Arial"/>
              </a:rPr>
              <a:t>Copy-</a:t>
            </a:r>
            <a:r>
              <a:rPr dirty="0" sz="500" spc="-50">
                <a:latin typeface="Arial"/>
                <a:cs typeface="Arial"/>
              </a:rPr>
              <a:t>B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500">
                <a:latin typeface="Arial"/>
                <a:cs typeface="Arial"/>
              </a:rPr>
              <a:t>Residue</a:t>
            </a:r>
            <a:r>
              <a:rPr dirty="0" sz="500" spc="5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index</a:t>
            </a:r>
            <a:endParaRPr sz="500">
              <a:latin typeface="Arial"/>
              <a:cs typeface="Arial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4821427" y="4684507"/>
            <a:ext cx="378460" cy="10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450">
                <a:latin typeface="Arial"/>
                <a:cs typeface="Arial"/>
              </a:rPr>
              <a:t>80</a:t>
            </a:r>
            <a:r>
              <a:rPr dirty="0" sz="450" spc="495">
                <a:latin typeface="Arial"/>
                <a:cs typeface="Arial"/>
              </a:rPr>
              <a:t> </a:t>
            </a:r>
            <a:r>
              <a:rPr dirty="0" baseline="-33333" sz="750" i="1">
                <a:latin typeface="Constantia"/>
                <a:cs typeface="Constantia"/>
              </a:rPr>
              <a:t>N</a:t>
            </a:r>
            <a:r>
              <a:rPr dirty="0" baseline="-74074" sz="450" i="1">
                <a:latin typeface="Constantia"/>
                <a:cs typeface="Constantia"/>
              </a:rPr>
              <a:t>r</a:t>
            </a:r>
            <a:r>
              <a:rPr dirty="0" baseline="-74074" sz="450" spc="352" i="1">
                <a:latin typeface="Constantia"/>
                <a:cs typeface="Constantia"/>
              </a:rPr>
              <a:t>  </a:t>
            </a: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5311665" y="3123585"/>
            <a:ext cx="126364" cy="4959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09"/>
              </a:spcBef>
            </a:pPr>
            <a:r>
              <a:rPr dirty="0" sz="450" spc="-25">
                <a:latin typeface="Arial"/>
                <a:cs typeface="Arial"/>
              </a:rPr>
              <a:t>100</a:t>
            </a:r>
            <a:endParaRPr sz="4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15"/>
              </a:spcBef>
            </a:pPr>
            <a:r>
              <a:rPr dirty="0" sz="450" spc="-25"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  <a:p>
            <a:pPr algn="r" marR="6985">
              <a:lnSpc>
                <a:spcPct val="100000"/>
              </a:lnSpc>
              <a:spcBef>
                <a:spcPts val="515"/>
              </a:spcBef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5311608" y="3673458"/>
            <a:ext cx="126364" cy="1047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09"/>
              </a:spcBef>
            </a:pPr>
            <a:r>
              <a:rPr dirty="0" sz="450" spc="-25">
                <a:latin typeface="Arial"/>
                <a:cs typeface="Arial"/>
              </a:rPr>
              <a:t>100</a:t>
            </a:r>
            <a:endParaRPr sz="45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  <a:spcBef>
                <a:spcPts val="515"/>
              </a:spcBef>
            </a:pPr>
            <a:r>
              <a:rPr dirty="0" sz="450" spc="-25"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  <a:p>
            <a:pPr algn="r" marR="6985">
              <a:lnSpc>
                <a:spcPct val="100000"/>
              </a:lnSpc>
              <a:spcBef>
                <a:spcPts val="509"/>
              </a:spcBef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45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</a:pP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450" spc="-25">
                <a:latin typeface="Arial"/>
                <a:cs typeface="Arial"/>
              </a:rPr>
              <a:t>100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5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450" spc="-25"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5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31" name="object 131" descr=""/>
          <p:cNvSpPr txBox="1"/>
          <p:nvPr/>
        </p:nvSpPr>
        <p:spPr>
          <a:xfrm rot="18900000">
            <a:off x="4292173" y="4471611"/>
            <a:ext cx="424571" cy="6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5"/>
              </a:lnSpc>
            </a:pPr>
            <a:r>
              <a:rPr dirty="0" sz="500" spc="-10">
                <a:solidFill>
                  <a:srgbClr val="FFFFFF"/>
                </a:solidFill>
                <a:latin typeface="Arial"/>
                <a:cs typeface="Arial"/>
              </a:rPr>
              <a:t>Experimental</a:t>
            </a:r>
            <a:endParaRPr sz="500">
              <a:latin typeface="Arial"/>
              <a:cs typeface="Arial"/>
            </a:endParaRPr>
          </a:p>
        </p:txBody>
      </p:sp>
      <p:sp>
        <p:nvSpPr>
          <p:cNvPr id="132" name="object 132" descr=""/>
          <p:cNvSpPr txBox="1"/>
          <p:nvPr/>
        </p:nvSpPr>
        <p:spPr>
          <a:xfrm rot="18900000">
            <a:off x="2994476" y="3121485"/>
            <a:ext cx="314760" cy="6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35"/>
              </a:lnSpc>
            </a:pPr>
            <a:r>
              <a:rPr dirty="0" sz="500" spc="-10">
                <a:solidFill>
                  <a:srgbClr val="FFFFFF"/>
                </a:solidFill>
                <a:latin typeface="Arial"/>
                <a:cs typeface="Arial"/>
              </a:rPr>
              <a:t>Predicted</a:t>
            </a:r>
            <a:endParaRPr sz="500">
              <a:latin typeface="Arial"/>
              <a:cs typeface="Arial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2638260" y="4275599"/>
            <a:ext cx="112395" cy="247650"/>
          </a:xfrm>
          <a:prstGeom prst="rect">
            <a:avLst/>
          </a:prstGeom>
        </p:spPr>
        <p:txBody>
          <a:bodyPr wrap="square" lIns="0" tIns="196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500">
                <a:latin typeface="Arial"/>
                <a:cs typeface="Arial"/>
              </a:rPr>
              <a:t>Copy-</a:t>
            </a:r>
            <a:r>
              <a:rPr dirty="0" sz="500" spc="-50">
                <a:latin typeface="Arial"/>
                <a:cs typeface="Arial"/>
              </a:rPr>
              <a:t>A</a:t>
            </a:r>
            <a:endParaRPr sz="500">
              <a:latin typeface="Arial"/>
              <a:cs typeface="Arial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2638260" y="3144455"/>
            <a:ext cx="112395" cy="251460"/>
          </a:xfrm>
          <a:prstGeom prst="rect">
            <a:avLst/>
          </a:prstGeom>
        </p:spPr>
        <p:txBody>
          <a:bodyPr wrap="square" lIns="0" tIns="196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500">
                <a:latin typeface="Arial"/>
                <a:cs typeface="Arial"/>
              </a:rPr>
              <a:t>Copy-</a:t>
            </a:r>
            <a:r>
              <a:rPr dirty="0" sz="500" spc="-50">
                <a:latin typeface="Arial"/>
                <a:cs typeface="Arial"/>
              </a:rPr>
              <a:t>C</a:t>
            </a:r>
            <a:endParaRPr sz="500">
              <a:latin typeface="Arial"/>
              <a:cs typeface="Arial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2430086" y="4689033"/>
            <a:ext cx="381000" cy="10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450">
                <a:latin typeface="Arial"/>
                <a:cs typeface="Arial"/>
              </a:rPr>
              <a:t>80</a:t>
            </a:r>
            <a:r>
              <a:rPr dirty="0" sz="450" spc="400">
                <a:latin typeface="Arial"/>
                <a:cs typeface="Arial"/>
              </a:rPr>
              <a:t> </a:t>
            </a:r>
            <a:r>
              <a:rPr dirty="0" baseline="-27777" sz="750" i="1">
                <a:latin typeface="Constantia"/>
                <a:cs typeface="Constantia"/>
              </a:rPr>
              <a:t>N</a:t>
            </a:r>
            <a:r>
              <a:rPr dirty="0" baseline="-64814" sz="450" i="1">
                <a:latin typeface="Constantia"/>
                <a:cs typeface="Constantia"/>
              </a:rPr>
              <a:t>r</a:t>
            </a:r>
            <a:r>
              <a:rPr dirty="0" baseline="-64814" sz="450" spc="442" i="1">
                <a:latin typeface="Constantia"/>
                <a:cs typeface="Constantia"/>
              </a:rPr>
              <a:t>  </a:t>
            </a: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2638260" y="3631037"/>
            <a:ext cx="214629" cy="44259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 marR="5080" indent="112395">
              <a:lnSpc>
                <a:spcPts val="800"/>
              </a:lnSpc>
              <a:spcBef>
                <a:spcPts val="15"/>
              </a:spcBef>
            </a:pPr>
            <a:r>
              <a:rPr dirty="0" sz="500">
                <a:latin typeface="Arial"/>
                <a:cs typeface="Arial"/>
              </a:rPr>
              <a:t>Copy-</a:t>
            </a:r>
            <a:r>
              <a:rPr dirty="0" sz="500" spc="-50">
                <a:latin typeface="Arial"/>
                <a:cs typeface="Arial"/>
              </a:rPr>
              <a:t>B</a:t>
            </a:r>
            <a:r>
              <a:rPr dirty="0" sz="500" spc="5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Residue</a:t>
            </a:r>
            <a:r>
              <a:rPr dirty="0" sz="500" spc="5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index</a:t>
            </a:r>
            <a:endParaRPr sz="500">
              <a:latin typeface="Arial"/>
              <a:cs typeface="Arial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3329775" y="2861988"/>
            <a:ext cx="5905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5</a:t>
            </a:r>
            <a:endParaRPr sz="450">
              <a:latin typeface="Arial"/>
              <a:cs typeface="Arial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3313145" y="5149772"/>
            <a:ext cx="5905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5</a:t>
            </a:r>
            <a:endParaRPr sz="450">
              <a:latin typeface="Arial"/>
              <a:cs typeface="Arial"/>
            </a:endParaRPr>
          </a:p>
        </p:txBody>
      </p:sp>
      <p:sp>
        <p:nvSpPr>
          <p:cNvPr id="139" name="object 139" descr=""/>
          <p:cNvSpPr txBox="1"/>
          <p:nvPr/>
        </p:nvSpPr>
        <p:spPr>
          <a:xfrm>
            <a:off x="4480839" y="5149887"/>
            <a:ext cx="14986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>
                <a:latin typeface="Arial"/>
                <a:cs typeface="Arial"/>
              </a:rPr>
              <a:t>20</a:t>
            </a:r>
            <a:r>
              <a:rPr dirty="0" sz="450" spc="45">
                <a:latin typeface="Arial"/>
                <a:cs typeface="Arial"/>
              </a:rPr>
              <a:t> </a:t>
            </a:r>
            <a:r>
              <a:rPr dirty="0" sz="450" spc="-50">
                <a:latin typeface="Arial"/>
                <a:cs typeface="Arial"/>
              </a:rPr>
              <a:t>Å</a:t>
            </a:r>
            <a:endParaRPr sz="450">
              <a:latin typeface="Arial"/>
              <a:cs typeface="Arial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3504428" y="5029187"/>
            <a:ext cx="683260" cy="21526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algn="r" marR="34290">
              <a:lnSpc>
                <a:spcPct val="100000"/>
              </a:lnSpc>
              <a:spcBef>
                <a:spcPts val="285"/>
              </a:spcBef>
            </a:pPr>
            <a:r>
              <a:rPr dirty="0" sz="500">
                <a:latin typeface="Arial"/>
                <a:cs typeface="Arial"/>
              </a:rPr>
              <a:t>AlphaFold2-</a:t>
            </a:r>
            <a:r>
              <a:rPr dirty="0" sz="500" spc="-10">
                <a:latin typeface="Arial"/>
                <a:cs typeface="Arial"/>
              </a:rPr>
              <a:t>Multimer</a:t>
            </a:r>
            <a:endParaRPr sz="5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170"/>
              </a:spcBef>
              <a:tabLst>
                <a:tab pos="404495" algn="l"/>
              </a:tabLst>
            </a:pPr>
            <a:r>
              <a:rPr dirty="0" sz="450" spc="-25">
                <a:latin typeface="Arial"/>
                <a:cs typeface="Arial"/>
              </a:rPr>
              <a:t>10</a:t>
            </a:r>
            <a:r>
              <a:rPr dirty="0" sz="450">
                <a:latin typeface="Arial"/>
                <a:cs typeface="Arial"/>
              </a:rPr>
              <a:t>	</a:t>
            </a:r>
            <a:r>
              <a:rPr dirty="0" sz="450" spc="-25">
                <a:latin typeface="Arial"/>
                <a:cs typeface="Arial"/>
              </a:rPr>
              <a:t>15</a:t>
            </a:r>
            <a:endParaRPr sz="450">
              <a:latin typeface="Arial"/>
              <a:cs typeface="Arial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5768657" y="5153030"/>
            <a:ext cx="5905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5</a:t>
            </a:r>
            <a:endParaRPr sz="450">
              <a:latin typeface="Arial"/>
              <a:cs typeface="Arial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6010673" y="5026267"/>
            <a:ext cx="544195" cy="220979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dirty="0" sz="500">
                <a:latin typeface="Arial"/>
                <a:cs typeface="Arial"/>
              </a:rPr>
              <a:t>DMFold-</a:t>
            </a:r>
            <a:r>
              <a:rPr dirty="0" sz="500" spc="-10">
                <a:latin typeface="Arial"/>
                <a:cs typeface="Arial"/>
              </a:rPr>
              <a:t>Multimer</a:t>
            </a:r>
            <a:endParaRPr sz="500">
              <a:latin typeface="Arial"/>
              <a:cs typeface="Arial"/>
            </a:endParaRPr>
          </a:p>
          <a:p>
            <a:pPr marL="158115">
              <a:lnSpc>
                <a:spcPct val="100000"/>
              </a:lnSpc>
              <a:spcBef>
                <a:spcPts val="185"/>
              </a:spcBef>
            </a:pPr>
            <a:r>
              <a:rPr dirty="0" sz="450" spc="-25">
                <a:latin typeface="Arial"/>
                <a:cs typeface="Arial"/>
              </a:rPr>
              <a:t>10</a:t>
            </a:r>
            <a:endParaRPr sz="450">
              <a:latin typeface="Arial"/>
              <a:cs typeface="Arial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6561407" y="5153658"/>
            <a:ext cx="8191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15</a:t>
            </a:r>
            <a:endParaRPr sz="450">
              <a:latin typeface="Arial"/>
              <a:cs typeface="Arial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6936408" y="5153144"/>
            <a:ext cx="14986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>
                <a:latin typeface="Arial"/>
                <a:cs typeface="Arial"/>
              </a:rPr>
              <a:t>20</a:t>
            </a:r>
            <a:r>
              <a:rPr dirty="0" sz="450" spc="45">
                <a:latin typeface="Arial"/>
                <a:cs typeface="Arial"/>
              </a:rPr>
              <a:t> </a:t>
            </a:r>
            <a:r>
              <a:rPr dirty="0" sz="450" spc="-50">
                <a:latin typeface="Arial"/>
                <a:cs typeface="Arial"/>
              </a:rPr>
              <a:t>Å</a:t>
            </a:r>
            <a:endParaRPr sz="450">
              <a:latin typeface="Arial"/>
              <a:cs typeface="Arial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5773172" y="2865016"/>
            <a:ext cx="5905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5</a:t>
            </a:r>
            <a:endParaRPr sz="450">
              <a:latin typeface="Arial"/>
              <a:cs typeface="Arial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6016070" y="2731168"/>
            <a:ext cx="544195" cy="22796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500">
                <a:latin typeface="Arial"/>
                <a:cs typeface="Arial"/>
              </a:rPr>
              <a:t>DMFold-</a:t>
            </a:r>
            <a:r>
              <a:rPr dirty="0" sz="500" spc="-10">
                <a:latin typeface="Arial"/>
                <a:cs typeface="Arial"/>
              </a:rPr>
              <a:t>Multimer</a:t>
            </a:r>
            <a:endParaRPr sz="500">
              <a:latin typeface="Arial"/>
              <a:cs typeface="Arial"/>
            </a:endParaRPr>
          </a:p>
          <a:p>
            <a:pPr marL="157480">
              <a:lnSpc>
                <a:spcPct val="100000"/>
              </a:lnSpc>
              <a:spcBef>
                <a:spcPts val="215"/>
              </a:spcBef>
            </a:pPr>
            <a:r>
              <a:rPr dirty="0" sz="450" spc="-25">
                <a:latin typeface="Arial"/>
                <a:cs typeface="Arial"/>
              </a:rPr>
              <a:t>10</a:t>
            </a:r>
            <a:endParaRPr sz="450">
              <a:latin typeface="Arial"/>
              <a:cs typeface="Arial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6565864" y="2865645"/>
            <a:ext cx="8191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15</a:t>
            </a:r>
            <a:endParaRPr sz="450">
              <a:latin typeface="Arial"/>
              <a:cs typeface="Arial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6940922" y="2865131"/>
            <a:ext cx="14986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>
                <a:latin typeface="Arial"/>
                <a:cs typeface="Arial"/>
              </a:rPr>
              <a:t>20</a:t>
            </a:r>
            <a:r>
              <a:rPr dirty="0" sz="450" spc="45">
                <a:latin typeface="Arial"/>
                <a:cs typeface="Arial"/>
              </a:rPr>
              <a:t> </a:t>
            </a:r>
            <a:r>
              <a:rPr dirty="0" sz="450" spc="-50">
                <a:latin typeface="Arial"/>
                <a:cs typeface="Arial"/>
              </a:rPr>
              <a:t>Å</a:t>
            </a:r>
            <a:endParaRPr sz="450">
              <a:latin typeface="Arial"/>
              <a:cs typeface="Arial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2990980" y="4661012"/>
            <a:ext cx="1595755" cy="23495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450">
                <a:latin typeface="Arial"/>
                <a:cs typeface="Arial"/>
              </a:rPr>
              <a:t>1</a:t>
            </a:r>
            <a:r>
              <a:rPr dirty="0" sz="450" spc="229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50</a:t>
            </a:r>
            <a:r>
              <a:rPr dirty="0" sz="450" spc="25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100</a:t>
            </a:r>
            <a:r>
              <a:rPr dirty="0" sz="450" spc="14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150</a:t>
            </a:r>
            <a:r>
              <a:rPr dirty="0" sz="450" spc="240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1</a:t>
            </a:r>
            <a:r>
              <a:rPr dirty="0" sz="450" spc="229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50</a:t>
            </a:r>
            <a:r>
              <a:rPr dirty="0" sz="450" spc="24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100</a:t>
            </a:r>
            <a:r>
              <a:rPr dirty="0" sz="450" spc="15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150</a:t>
            </a:r>
            <a:r>
              <a:rPr dirty="0" sz="450" spc="229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1</a:t>
            </a:r>
            <a:r>
              <a:rPr dirty="0" sz="450" spc="254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50</a:t>
            </a:r>
            <a:r>
              <a:rPr dirty="0" sz="450" spc="229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100</a:t>
            </a:r>
            <a:r>
              <a:rPr dirty="0" sz="450" spc="125">
                <a:latin typeface="Arial"/>
                <a:cs typeface="Arial"/>
              </a:rPr>
              <a:t> </a:t>
            </a: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  <a:p>
            <a:pPr marL="640080">
              <a:lnSpc>
                <a:spcPct val="100000"/>
              </a:lnSpc>
              <a:spcBef>
                <a:spcPts val="254"/>
              </a:spcBef>
            </a:pPr>
            <a:r>
              <a:rPr dirty="0" sz="500">
                <a:latin typeface="Arial"/>
                <a:cs typeface="Arial"/>
              </a:rPr>
              <a:t>Residue</a:t>
            </a:r>
            <a:r>
              <a:rPr dirty="0" sz="500" spc="5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index</a:t>
            </a:r>
            <a:endParaRPr sz="500">
              <a:latin typeface="Arial"/>
              <a:cs typeface="Arial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5437268" y="4667945"/>
            <a:ext cx="1595755" cy="23495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450">
                <a:latin typeface="Arial"/>
                <a:cs typeface="Arial"/>
              </a:rPr>
              <a:t>1</a:t>
            </a:r>
            <a:r>
              <a:rPr dirty="0" sz="450" spc="229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50</a:t>
            </a:r>
            <a:r>
              <a:rPr dirty="0" sz="450" spc="25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100</a:t>
            </a:r>
            <a:r>
              <a:rPr dirty="0" sz="450" spc="14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150</a:t>
            </a:r>
            <a:r>
              <a:rPr dirty="0" sz="450" spc="240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1</a:t>
            </a:r>
            <a:r>
              <a:rPr dirty="0" sz="450" spc="229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50</a:t>
            </a:r>
            <a:r>
              <a:rPr dirty="0" sz="450" spc="24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100</a:t>
            </a:r>
            <a:r>
              <a:rPr dirty="0" sz="450" spc="15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150</a:t>
            </a:r>
            <a:r>
              <a:rPr dirty="0" sz="450" spc="229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1</a:t>
            </a:r>
            <a:r>
              <a:rPr dirty="0" sz="450" spc="254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50</a:t>
            </a:r>
            <a:r>
              <a:rPr dirty="0" sz="450" spc="229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100</a:t>
            </a:r>
            <a:r>
              <a:rPr dirty="0" sz="450" spc="125">
                <a:latin typeface="Arial"/>
                <a:cs typeface="Arial"/>
              </a:rPr>
              <a:t> </a:t>
            </a: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  <a:p>
            <a:pPr marL="640080">
              <a:lnSpc>
                <a:spcPct val="100000"/>
              </a:lnSpc>
              <a:spcBef>
                <a:spcPts val="254"/>
              </a:spcBef>
            </a:pPr>
            <a:r>
              <a:rPr dirty="0" sz="500">
                <a:latin typeface="Arial"/>
                <a:cs typeface="Arial"/>
              </a:rPr>
              <a:t>Residue</a:t>
            </a:r>
            <a:r>
              <a:rPr dirty="0" sz="500" spc="5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index</a:t>
            </a:r>
            <a:endParaRPr sz="500">
              <a:latin typeface="Arial"/>
              <a:cs typeface="Arial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2866846" y="3117286"/>
            <a:ext cx="126364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450" spc="-25">
                <a:latin typeface="Arial"/>
                <a:cs typeface="Arial"/>
              </a:rPr>
              <a:t>100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450" spc="-25"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5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2866846" y="3670017"/>
            <a:ext cx="127000" cy="1050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450" spc="-25">
                <a:latin typeface="Arial"/>
                <a:cs typeface="Arial"/>
              </a:rPr>
              <a:t>100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</a:pPr>
            <a:r>
              <a:rPr dirty="0" sz="450" spc="-25"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5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4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450" spc="-25"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450" spc="-25">
                <a:latin typeface="Arial"/>
                <a:cs typeface="Arial"/>
              </a:rPr>
              <a:t>100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5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</a:pPr>
            <a:r>
              <a:rPr dirty="0" sz="450" spc="-25"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Arial"/>
              <a:cs typeface="Arial"/>
            </a:endParaRPr>
          </a:p>
          <a:p>
            <a:pPr algn="r" marR="6985">
              <a:lnSpc>
                <a:spcPct val="100000"/>
              </a:lnSpc>
            </a:pPr>
            <a:r>
              <a:rPr dirty="0" sz="450" spc="-50"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856912" y="5206968"/>
            <a:ext cx="4552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100"/>
              </a:spcBef>
            </a:pPr>
            <a:r>
              <a:rPr dirty="0" sz="450" spc="-10">
                <a:latin typeface="Arial"/>
                <a:cs typeface="Arial"/>
              </a:rPr>
              <a:t>Complex</a:t>
            </a:r>
            <a:endParaRPr sz="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450">
                <a:latin typeface="Arial"/>
                <a:cs typeface="Arial"/>
              </a:rPr>
              <a:t>TM-score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55">
                <a:latin typeface="Arial"/>
                <a:cs typeface="Arial"/>
              </a:rPr>
              <a:t>=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20">
                <a:latin typeface="Arial"/>
                <a:cs typeface="Arial"/>
              </a:rPr>
              <a:t>0.53</a:t>
            </a:r>
            <a:endParaRPr sz="450">
              <a:latin typeface="Arial"/>
              <a:cs typeface="Arial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1541951" y="5264120"/>
            <a:ext cx="666115" cy="84137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985" marR="230504" indent="80645">
              <a:lnSpc>
                <a:spcPts val="540"/>
              </a:lnSpc>
            </a:pPr>
            <a:r>
              <a:rPr dirty="0" sz="450" spc="-10">
                <a:latin typeface="Arial"/>
                <a:cs typeface="Arial"/>
              </a:rPr>
              <a:t>Monomer</a:t>
            </a:r>
            <a:r>
              <a:rPr dirty="0" sz="450" spc="50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TM-score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55">
                <a:latin typeface="Arial"/>
                <a:cs typeface="Arial"/>
              </a:rPr>
              <a:t>=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20">
                <a:latin typeface="Arial"/>
                <a:cs typeface="Arial"/>
              </a:rPr>
              <a:t>0.91</a:t>
            </a:r>
            <a:endParaRPr sz="450">
              <a:latin typeface="Arial"/>
              <a:cs typeface="Arial"/>
            </a:endParaRPr>
          </a:p>
        </p:txBody>
      </p:sp>
      <p:sp>
        <p:nvSpPr>
          <p:cNvPr id="155" name="object 155" descr=""/>
          <p:cNvSpPr txBox="1"/>
          <p:nvPr/>
        </p:nvSpPr>
        <p:spPr>
          <a:xfrm>
            <a:off x="1020582" y="6109413"/>
            <a:ext cx="89661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"/>
                <a:cs typeface="Arial"/>
              </a:rPr>
              <a:t>DMFold-Multimer</a:t>
            </a:r>
            <a:r>
              <a:rPr dirty="0" sz="600" spc="220">
                <a:latin typeface="Arial"/>
                <a:cs typeface="Arial"/>
              </a:rPr>
              <a:t> </a:t>
            </a:r>
            <a:r>
              <a:rPr dirty="0" sz="600" spc="-10">
                <a:latin typeface="Arial"/>
                <a:cs typeface="Arial"/>
              </a:rPr>
              <a:t>model</a:t>
            </a:r>
            <a:endParaRPr sz="600">
              <a:latin typeface="Arial"/>
              <a:cs typeface="Arial"/>
            </a:endParaRPr>
          </a:p>
        </p:txBody>
      </p:sp>
      <p:sp>
        <p:nvSpPr>
          <p:cNvPr id="156" name="object 156" descr=""/>
          <p:cNvSpPr txBox="1"/>
          <p:nvPr/>
        </p:nvSpPr>
        <p:spPr>
          <a:xfrm>
            <a:off x="935390" y="6184471"/>
            <a:ext cx="26924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10">
                <a:latin typeface="Arial"/>
                <a:cs typeface="Arial"/>
              </a:rPr>
              <a:t>Complex</a:t>
            </a:r>
            <a:endParaRPr sz="450">
              <a:latin typeface="Arial"/>
              <a:cs typeface="Arial"/>
            </a:endParaRPr>
          </a:p>
        </p:txBody>
      </p:sp>
      <p:sp>
        <p:nvSpPr>
          <p:cNvPr id="157" name="object 157" descr=""/>
          <p:cNvSpPr txBox="1"/>
          <p:nvPr/>
        </p:nvSpPr>
        <p:spPr>
          <a:xfrm>
            <a:off x="854812" y="6253048"/>
            <a:ext cx="44577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>
                <a:latin typeface="Arial"/>
                <a:cs typeface="Arial"/>
              </a:rPr>
              <a:t>TM-score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55">
                <a:latin typeface="Arial"/>
                <a:cs typeface="Arial"/>
              </a:rPr>
              <a:t>=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20">
                <a:latin typeface="Arial"/>
                <a:cs typeface="Arial"/>
              </a:rPr>
              <a:t>0.91</a:t>
            </a:r>
            <a:endParaRPr sz="450">
              <a:latin typeface="Arial"/>
              <a:cs typeface="Arial"/>
            </a:endParaRPr>
          </a:p>
        </p:txBody>
      </p:sp>
      <p:sp>
        <p:nvSpPr>
          <p:cNvPr id="158" name="object 158" descr=""/>
          <p:cNvSpPr txBox="1"/>
          <p:nvPr/>
        </p:nvSpPr>
        <p:spPr>
          <a:xfrm>
            <a:off x="1551565" y="6234515"/>
            <a:ext cx="666115" cy="84137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 marL="5080" marR="223520" indent="85090">
              <a:lnSpc>
                <a:spcPct val="100000"/>
              </a:lnSpc>
              <a:spcBef>
                <a:spcPts val="45"/>
              </a:spcBef>
            </a:pPr>
            <a:r>
              <a:rPr dirty="0" sz="450" spc="-10">
                <a:latin typeface="Arial"/>
                <a:cs typeface="Arial"/>
              </a:rPr>
              <a:t>Monomer</a:t>
            </a:r>
            <a:r>
              <a:rPr dirty="0" sz="450" spc="50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TM-score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55">
                <a:latin typeface="Arial"/>
                <a:cs typeface="Arial"/>
              </a:rPr>
              <a:t>=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20">
                <a:latin typeface="Arial"/>
                <a:cs typeface="Arial"/>
              </a:rPr>
              <a:t>0.92</a:t>
            </a:r>
            <a:endParaRPr sz="450">
              <a:latin typeface="Arial"/>
              <a:cs typeface="Arial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954509" y="4943220"/>
            <a:ext cx="1028700" cy="3003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51765" marR="120014">
              <a:lnSpc>
                <a:spcPts val="610"/>
              </a:lnSpc>
              <a:spcBef>
                <a:spcPts val="160"/>
              </a:spcBef>
            </a:pPr>
            <a:r>
              <a:rPr dirty="0" sz="550" spc="10">
                <a:latin typeface="Arial"/>
                <a:cs typeface="Arial"/>
              </a:rPr>
              <a:t>Experimental</a:t>
            </a:r>
            <a:r>
              <a:rPr dirty="0" sz="550" spc="60">
                <a:latin typeface="Arial"/>
                <a:cs typeface="Arial"/>
              </a:rPr>
              <a:t> </a:t>
            </a:r>
            <a:r>
              <a:rPr dirty="0" sz="550" spc="-10">
                <a:latin typeface="Arial"/>
                <a:cs typeface="Arial"/>
              </a:rPr>
              <a:t>structure</a:t>
            </a:r>
            <a:r>
              <a:rPr dirty="0" sz="550" spc="500">
                <a:latin typeface="Arial"/>
                <a:cs typeface="Arial"/>
              </a:rPr>
              <a:t> </a:t>
            </a:r>
            <a:r>
              <a:rPr dirty="0" sz="550" spc="10">
                <a:latin typeface="Arial"/>
                <a:cs typeface="Arial"/>
              </a:rPr>
              <a:t>Predicted</a:t>
            </a:r>
            <a:r>
              <a:rPr dirty="0" sz="550" spc="70">
                <a:latin typeface="Arial"/>
                <a:cs typeface="Arial"/>
              </a:rPr>
              <a:t> </a:t>
            </a:r>
            <a:r>
              <a:rPr dirty="0" sz="550" spc="-20">
                <a:latin typeface="Arial"/>
                <a:cs typeface="Arial"/>
              </a:rPr>
              <a:t>model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600">
                <a:latin typeface="Arial"/>
                <a:cs typeface="Arial"/>
              </a:rPr>
              <a:t>AlphaFold2-Multimer</a:t>
            </a:r>
            <a:r>
              <a:rPr dirty="0" sz="600" spc="320">
                <a:latin typeface="Arial"/>
                <a:cs typeface="Arial"/>
              </a:rPr>
              <a:t> </a:t>
            </a:r>
            <a:r>
              <a:rPr dirty="0" sz="600" spc="-10">
                <a:latin typeface="Arial"/>
                <a:cs typeface="Arial"/>
              </a:rPr>
              <a:t>model</a:t>
            </a:r>
            <a:endParaRPr sz="600">
              <a:latin typeface="Arial"/>
              <a:cs typeface="Arial"/>
            </a:endParaRPr>
          </a:p>
        </p:txBody>
      </p:sp>
      <p:sp>
        <p:nvSpPr>
          <p:cNvPr id="160" name="object 160" descr=""/>
          <p:cNvSpPr txBox="1"/>
          <p:nvPr/>
        </p:nvSpPr>
        <p:spPr>
          <a:xfrm>
            <a:off x="1218132" y="2655715"/>
            <a:ext cx="774065" cy="19177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ts val="650"/>
              </a:lnSpc>
              <a:spcBef>
                <a:spcPts val="130"/>
              </a:spcBef>
            </a:pPr>
            <a:r>
              <a:rPr dirty="0" sz="550" spc="10">
                <a:latin typeface="Arial"/>
                <a:cs typeface="Arial"/>
              </a:rPr>
              <a:t>Experimental</a:t>
            </a:r>
            <a:r>
              <a:rPr dirty="0" sz="550" spc="60">
                <a:latin typeface="Arial"/>
                <a:cs typeface="Arial"/>
              </a:rPr>
              <a:t> </a:t>
            </a:r>
            <a:r>
              <a:rPr dirty="0" sz="550" spc="-10">
                <a:latin typeface="Arial"/>
                <a:cs typeface="Arial"/>
              </a:rPr>
              <a:t>structure</a:t>
            </a:r>
            <a:r>
              <a:rPr dirty="0" sz="550" spc="500">
                <a:latin typeface="Arial"/>
                <a:cs typeface="Arial"/>
              </a:rPr>
              <a:t> </a:t>
            </a:r>
            <a:r>
              <a:rPr dirty="0" sz="550" spc="10">
                <a:latin typeface="Arial"/>
                <a:cs typeface="Arial"/>
              </a:rPr>
              <a:t>Predicted</a:t>
            </a:r>
            <a:r>
              <a:rPr dirty="0" sz="550" spc="70">
                <a:latin typeface="Arial"/>
                <a:cs typeface="Arial"/>
              </a:rPr>
              <a:t> </a:t>
            </a:r>
            <a:r>
              <a:rPr dirty="0" sz="550" spc="-20">
                <a:latin typeface="Arial"/>
                <a:cs typeface="Arial"/>
              </a:rPr>
              <a:t>model</a:t>
            </a:r>
            <a:endParaRPr sz="550">
              <a:latin typeface="Arial"/>
              <a:cs typeface="Arial"/>
            </a:endParaRPr>
          </a:p>
        </p:txBody>
      </p:sp>
      <p:sp>
        <p:nvSpPr>
          <p:cNvPr id="161" name="object 161" descr=""/>
          <p:cNvSpPr txBox="1"/>
          <p:nvPr/>
        </p:nvSpPr>
        <p:spPr>
          <a:xfrm>
            <a:off x="954509" y="2876269"/>
            <a:ext cx="102870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"/>
                <a:cs typeface="Arial"/>
              </a:rPr>
              <a:t>AlphaFold2-Multimer</a:t>
            </a:r>
            <a:r>
              <a:rPr dirty="0" sz="600" spc="320">
                <a:latin typeface="Arial"/>
                <a:cs typeface="Arial"/>
              </a:rPr>
              <a:t> </a:t>
            </a:r>
            <a:r>
              <a:rPr dirty="0" sz="600" spc="-10">
                <a:latin typeface="Arial"/>
                <a:cs typeface="Arial"/>
              </a:rPr>
              <a:t>model</a:t>
            </a:r>
            <a:endParaRPr sz="600">
              <a:latin typeface="Arial"/>
              <a:cs typeface="Arial"/>
            </a:endParaRPr>
          </a:p>
        </p:txBody>
      </p:sp>
      <p:sp>
        <p:nvSpPr>
          <p:cNvPr id="162" name="object 162" descr=""/>
          <p:cNvSpPr txBox="1"/>
          <p:nvPr/>
        </p:nvSpPr>
        <p:spPr>
          <a:xfrm>
            <a:off x="944400" y="2973021"/>
            <a:ext cx="4445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7630">
              <a:lnSpc>
                <a:spcPct val="100000"/>
              </a:lnSpc>
              <a:spcBef>
                <a:spcPts val="100"/>
              </a:spcBef>
            </a:pPr>
            <a:r>
              <a:rPr dirty="0" sz="450" spc="-10">
                <a:latin typeface="Arial"/>
                <a:cs typeface="Arial"/>
              </a:rPr>
              <a:t>Complex</a:t>
            </a:r>
            <a:r>
              <a:rPr dirty="0" sz="450" spc="50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TM-score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55">
                <a:latin typeface="Arial"/>
                <a:cs typeface="Arial"/>
              </a:rPr>
              <a:t>=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20">
                <a:latin typeface="Arial"/>
                <a:cs typeface="Arial"/>
              </a:rPr>
              <a:t>0.18</a:t>
            </a:r>
            <a:endParaRPr sz="450">
              <a:latin typeface="Arial"/>
              <a:cs typeface="Arial"/>
            </a:endParaRPr>
          </a:p>
        </p:txBody>
      </p:sp>
      <p:sp>
        <p:nvSpPr>
          <p:cNvPr id="163" name="object 163" descr=""/>
          <p:cNvSpPr txBox="1"/>
          <p:nvPr/>
        </p:nvSpPr>
        <p:spPr>
          <a:xfrm>
            <a:off x="1544199" y="2992243"/>
            <a:ext cx="565785" cy="84137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 marL="62865" marR="62230" indent="79375">
              <a:lnSpc>
                <a:spcPct val="100000"/>
              </a:lnSpc>
              <a:spcBef>
                <a:spcPts val="45"/>
              </a:spcBef>
            </a:pPr>
            <a:r>
              <a:rPr dirty="0" sz="450" spc="-10">
                <a:latin typeface="Arial"/>
                <a:cs typeface="Arial"/>
              </a:rPr>
              <a:t>Monomer</a:t>
            </a:r>
            <a:r>
              <a:rPr dirty="0" sz="450" spc="50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TM-score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55">
                <a:latin typeface="Arial"/>
                <a:cs typeface="Arial"/>
              </a:rPr>
              <a:t>=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20">
                <a:latin typeface="Arial"/>
                <a:cs typeface="Arial"/>
              </a:rPr>
              <a:t>0.20</a:t>
            </a:r>
            <a:endParaRPr sz="450">
              <a:latin typeface="Arial"/>
              <a:cs typeface="Arial"/>
            </a:endParaRPr>
          </a:p>
        </p:txBody>
      </p:sp>
      <p:sp>
        <p:nvSpPr>
          <p:cNvPr id="164" name="object 164" descr=""/>
          <p:cNvSpPr txBox="1"/>
          <p:nvPr/>
        </p:nvSpPr>
        <p:spPr>
          <a:xfrm>
            <a:off x="1020582" y="3830916"/>
            <a:ext cx="89661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"/>
                <a:cs typeface="Arial"/>
              </a:rPr>
              <a:t>DMFold-Multimer</a:t>
            </a:r>
            <a:r>
              <a:rPr dirty="0" sz="600" spc="220">
                <a:latin typeface="Arial"/>
                <a:cs typeface="Arial"/>
              </a:rPr>
              <a:t> </a:t>
            </a:r>
            <a:r>
              <a:rPr dirty="0" sz="600" spc="-10">
                <a:latin typeface="Arial"/>
                <a:cs typeface="Arial"/>
              </a:rPr>
              <a:t>model</a:t>
            </a:r>
            <a:endParaRPr sz="600">
              <a:latin typeface="Arial"/>
              <a:cs typeface="Arial"/>
            </a:endParaRPr>
          </a:p>
        </p:txBody>
      </p:sp>
      <p:sp>
        <p:nvSpPr>
          <p:cNvPr id="165" name="object 165" descr=""/>
          <p:cNvSpPr txBox="1"/>
          <p:nvPr/>
        </p:nvSpPr>
        <p:spPr>
          <a:xfrm>
            <a:off x="970580" y="3942499"/>
            <a:ext cx="4578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dirty="0" sz="450" spc="-10">
                <a:latin typeface="Arial"/>
                <a:cs typeface="Arial"/>
              </a:rPr>
              <a:t>Complex</a:t>
            </a:r>
            <a:r>
              <a:rPr dirty="0" sz="450" spc="50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TM-score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55">
                <a:latin typeface="Arial"/>
                <a:cs typeface="Arial"/>
              </a:rPr>
              <a:t>=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20">
                <a:latin typeface="Arial"/>
                <a:cs typeface="Arial"/>
              </a:rPr>
              <a:t>0.96</a:t>
            </a:r>
            <a:endParaRPr sz="450">
              <a:latin typeface="Arial"/>
              <a:cs typeface="Arial"/>
            </a:endParaRPr>
          </a:p>
        </p:txBody>
      </p:sp>
      <p:sp>
        <p:nvSpPr>
          <p:cNvPr id="166" name="object 166" descr=""/>
          <p:cNvSpPr txBox="1"/>
          <p:nvPr/>
        </p:nvSpPr>
        <p:spPr>
          <a:xfrm>
            <a:off x="1550727" y="3949163"/>
            <a:ext cx="559435" cy="84137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 marL="64135" marR="56515" indent="85725">
              <a:lnSpc>
                <a:spcPct val="100000"/>
              </a:lnSpc>
              <a:spcBef>
                <a:spcPts val="45"/>
              </a:spcBef>
            </a:pPr>
            <a:r>
              <a:rPr dirty="0" sz="450" spc="-10">
                <a:latin typeface="Arial"/>
                <a:cs typeface="Arial"/>
              </a:rPr>
              <a:t>Monomer</a:t>
            </a:r>
            <a:r>
              <a:rPr dirty="0" sz="450" spc="50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TM-score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55">
                <a:latin typeface="Arial"/>
                <a:cs typeface="Arial"/>
              </a:rPr>
              <a:t>=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20">
                <a:latin typeface="Arial"/>
                <a:cs typeface="Arial"/>
              </a:rPr>
              <a:t>0.95</a:t>
            </a:r>
            <a:endParaRPr sz="450">
              <a:latin typeface="Arial"/>
              <a:cs typeface="Arial"/>
            </a:endParaRPr>
          </a:p>
        </p:txBody>
      </p:sp>
      <p:sp>
        <p:nvSpPr>
          <p:cNvPr id="167" name="object 167" descr=""/>
          <p:cNvSpPr txBox="1"/>
          <p:nvPr/>
        </p:nvSpPr>
        <p:spPr>
          <a:xfrm>
            <a:off x="1601273" y="1930064"/>
            <a:ext cx="497205" cy="1377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700">
                <a:solidFill>
                  <a:srgbClr val="E50012"/>
                </a:solidFill>
                <a:latin typeface="Arial"/>
                <a:cs typeface="Arial"/>
              </a:rPr>
              <a:t>×</a:t>
            </a:r>
            <a:r>
              <a:rPr dirty="0" sz="700" spc="114">
                <a:solidFill>
                  <a:srgbClr val="E50012"/>
                </a:solidFill>
                <a:latin typeface="Arial"/>
                <a:cs typeface="Arial"/>
              </a:rPr>
              <a:t> </a:t>
            </a:r>
            <a:r>
              <a:rPr dirty="0" baseline="10101" sz="825" spc="-15">
                <a:latin typeface="Arial"/>
                <a:cs typeface="Arial"/>
              </a:rPr>
              <a:t>Homomer</a:t>
            </a:r>
            <a:endParaRPr baseline="10101" sz="825">
              <a:latin typeface="Arial"/>
              <a:cs typeface="Arial"/>
            </a:endParaRPr>
          </a:p>
        </p:txBody>
      </p:sp>
      <p:sp>
        <p:nvSpPr>
          <p:cNvPr id="168" name="object 168" descr=""/>
          <p:cNvSpPr txBox="1"/>
          <p:nvPr/>
        </p:nvSpPr>
        <p:spPr>
          <a:xfrm>
            <a:off x="1714934" y="2025528"/>
            <a:ext cx="37909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0">
                <a:latin typeface="Arial"/>
                <a:cs typeface="Arial"/>
              </a:rPr>
              <a:t>Heteromer</a:t>
            </a:r>
            <a:endParaRPr sz="550">
              <a:latin typeface="Arial"/>
              <a:cs typeface="Arial"/>
            </a:endParaRPr>
          </a:p>
        </p:txBody>
      </p:sp>
      <p:sp>
        <p:nvSpPr>
          <p:cNvPr id="169" name="object 169" descr=""/>
          <p:cNvSpPr txBox="1"/>
          <p:nvPr/>
        </p:nvSpPr>
        <p:spPr>
          <a:xfrm>
            <a:off x="5898662" y="2446520"/>
            <a:ext cx="414020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>
                <a:latin typeface="Arial"/>
                <a:cs typeface="Arial"/>
              </a:rPr>
              <a:t>Homomer</a:t>
            </a:r>
            <a:endParaRPr sz="650">
              <a:latin typeface="Arial"/>
              <a:cs typeface="Arial"/>
            </a:endParaRPr>
          </a:p>
        </p:txBody>
      </p:sp>
      <p:sp>
        <p:nvSpPr>
          <p:cNvPr id="170" name="object 170" descr=""/>
          <p:cNvSpPr txBox="1"/>
          <p:nvPr/>
        </p:nvSpPr>
        <p:spPr>
          <a:xfrm>
            <a:off x="3454109" y="2446520"/>
            <a:ext cx="129539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25">
                <a:latin typeface="Arial"/>
                <a:cs typeface="Arial"/>
              </a:rPr>
              <a:t>All</a:t>
            </a:r>
            <a:endParaRPr sz="650">
              <a:latin typeface="Arial"/>
              <a:cs typeface="Arial"/>
            </a:endParaRPr>
          </a:p>
        </p:txBody>
      </p:sp>
      <p:sp>
        <p:nvSpPr>
          <p:cNvPr id="171" name="object 171" descr=""/>
          <p:cNvSpPr txBox="1"/>
          <p:nvPr/>
        </p:nvSpPr>
        <p:spPr>
          <a:xfrm>
            <a:off x="3161351" y="2031167"/>
            <a:ext cx="2139315" cy="370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1930">
              <a:lnSpc>
                <a:spcPct val="138400"/>
              </a:lnSpc>
              <a:spcBef>
                <a:spcPts val="100"/>
              </a:spcBef>
            </a:pPr>
            <a:r>
              <a:rPr dirty="0" sz="550" spc="10">
                <a:latin typeface="Arial"/>
                <a:cs typeface="Arial"/>
              </a:rPr>
              <a:t>AlphaFold2-Multimer</a:t>
            </a:r>
            <a:r>
              <a:rPr dirty="0" sz="550" spc="55">
                <a:latin typeface="Arial"/>
                <a:cs typeface="Arial"/>
              </a:rPr>
              <a:t> </a:t>
            </a:r>
            <a:r>
              <a:rPr dirty="0" sz="550" spc="10">
                <a:latin typeface="Arial"/>
                <a:cs typeface="Arial"/>
              </a:rPr>
              <a:t>with</a:t>
            </a:r>
            <a:r>
              <a:rPr dirty="0" sz="550" spc="55">
                <a:latin typeface="Arial"/>
                <a:cs typeface="Arial"/>
              </a:rPr>
              <a:t> </a:t>
            </a:r>
            <a:r>
              <a:rPr dirty="0" sz="550" spc="10">
                <a:latin typeface="Arial"/>
                <a:cs typeface="Arial"/>
              </a:rPr>
              <a:t>genome+Mgnify+BFD</a:t>
            </a:r>
            <a:r>
              <a:rPr dirty="0" sz="550" spc="60">
                <a:latin typeface="Arial"/>
                <a:cs typeface="Arial"/>
              </a:rPr>
              <a:t> </a:t>
            </a:r>
            <a:r>
              <a:rPr dirty="0" sz="550" spc="-10">
                <a:latin typeface="Arial"/>
                <a:cs typeface="Arial"/>
              </a:rPr>
              <a:t>databases</a:t>
            </a:r>
            <a:r>
              <a:rPr dirty="0" sz="550" spc="500">
                <a:latin typeface="Arial"/>
                <a:cs typeface="Arial"/>
              </a:rPr>
              <a:t> </a:t>
            </a:r>
            <a:r>
              <a:rPr dirty="0" sz="550">
                <a:latin typeface="Arial"/>
                <a:cs typeface="Arial"/>
              </a:rPr>
              <a:t>DMFold-</a:t>
            </a:r>
            <a:r>
              <a:rPr dirty="0" sz="550" spc="10">
                <a:latin typeface="Arial"/>
                <a:cs typeface="Arial"/>
              </a:rPr>
              <a:t>Multimer</a:t>
            </a:r>
            <a:r>
              <a:rPr dirty="0" sz="550" spc="55">
                <a:latin typeface="Arial"/>
                <a:cs typeface="Arial"/>
              </a:rPr>
              <a:t> </a:t>
            </a:r>
            <a:r>
              <a:rPr dirty="0" sz="550" spc="10">
                <a:latin typeface="Arial"/>
                <a:cs typeface="Arial"/>
              </a:rPr>
              <a:t>with</a:t>
            </a:r>
            <a:r>
              <a:rPr dirty="0" sz="550" spc="60">
                <a:latin typeface="Arial"/>
                <a:cs typeface="Arial"/>
              </a:rPr>
              <a:t> </a:t>
            </a:r>
            <a:r>
              <a:rPr dirty="0" sz="550" spc="10">
                <a:latin typeface="Arial"/>
                <a:cs typeface="Arial"/>
              </a:rPr>
              <a:t>genome+Mgnify+BFD</a:t>
            </a:r>
            <a:r>
              <a:rPr dirty="0" sz="550" spc="60">
                <a:latin typeface="Arial"/>
                <a:cs typeface="Arial"/>
              </a:rPr>
              <a:t> </a:t>
            </a:r>
            <a:r>
              <a:rPr dirty="0" sz="550" spc="-10">
                <a:latin typeface="Arial"/>
                <a:cs typeface="Arial"/>
              </a:rPr>
              <a:t>databases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550">
                <a:latin typeface="Arial"/>
                <a:cs typeface="Arial"/>
              </a:rPr>
              <a:t>DMFold-</a:t>
            </a:r>
            <a:r>
              <a:rPr dirty="0" sz="550" spc="10">
                <a:latin typeface="Arial"/>
                <a:cs typeface="Arial"/>
              </a:rPr>
              <a:t>Multimer</a:t>
            </a:r>
            <a:r>
              <a:rPr dirty="0" sz="550" spc="65">
                <a:latin typeface="Arial"/>
                <a:cs typeface="Arial"/>
              </a:rPr>
              <a:t> </a:t>
            </a:r>
            <a:r>
              <a:rPr dirty="0" sz="550" spc="10">
                <a:latin typeface="Arial"/>
                <a:cs typeface="Arial"/>
              </a:rPr>
              <a:t>with</a:t>
            </a:r>
            <a:r>
              <a:rPr dirty="0" sz="550" spc="65">
                <a:latin typeface="Arial"/>
                <a:cs typeface="Arial"/>
              </a:rPr>
              <a:t> </a:t>
            </a:r>
            <a:r>
              <a:rPr dirty="0" sz="550" spc="10">
                <a:latin typeface="Arial"/>
                <a:cs typeface="Arial"/>
              </a:rPr>
              <a:t>genome+Mgnify+BFD+in-</a:t>
            </a:r>
            <a:r>
              <a:rPr dirty="0" sz="550">
                <a:latin typeface="Arial"/>
                <a:cs typeface="Arial"/>
              </a:rPr>
              <a:t>house</a:t>
            </a:r>
            <a:r>
              <a:rPr dirty="0" sz="550" spc="70">
                <a:latin typeface="Arial"/>
                <a:cs typeface="Arial"/>
              </a:rPr>
              <a:t> </a:t>
            </a:r>
            <a:r>
              <a:rPr dirty="0" sz="550" spc="-10">
                <a:latin typeface="Arial"/>
                <a:cs typeface="Arial"/>
              </a:rPr>
              <a:t>databases</a:t>
            </a:r>
            <a:endParaRPr sz="550">
              <a:latin typeface="Arial"/>
              <a:cs typeface="Arial"/>
            </a:endParaRPr>
          </a:p>
        </p:txBody>
      </p:sp>
      <p:sp>
        <p:nvSpPr>
          <p:cNvPr id="172" name="object 172" descr=""/>
          <p:cNvSpPr txBox="1"/>
          <p:nvPr/>
        </p:nvSpPr>
        <p:spPr>
          <a:xfrm>
            <a:off x="4497411" y="2421306"/>
            <a:ext cx="459105" cy="53530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295"/>
              </a:spcBef>
            </a:pPr>
            <a:r>
              <a:rPr dirty="0" sz="650" spc="-10">
                <a:latin typeface="Arial"/>
                <a:cs typeface="Arial"/>
              </a:rPr>
              <a:t>Heteromer</a:t>
            </a:r>
            <a:endParaRPr sz="650">
              <a:latin typeface="Arial"/>
              <a:cs typeface="Arial"/>
            </a:endParaRPr>
          </a:p>
          <a:p>
            <a:pPr marL="281940">
              <a:lnSpc>
                <a:spcPct val="100000"/>
              </a:lnSpc>
              <a:spcBef>
                <a:spcPts val="315"/>
              </a:spcBef>
            </a:pPr>
            <a:r>
              <a:rPr dirty="0" sz="900" spc="-50">
                <a:latin typeface="Arial Black"/>
                <a:cs typeface="Arial Black"/>
              </a:rPr>
              <a:t>e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450">
                <a:latin typeface="Arial"/>
                <a:cs typeface="Arial"/>
              </a:rPr>
              <a:t>20</a:t>
            </a:r>
            <a:r>
              <a:rPr dirty="0" sz="450" spc="45">
                <a:latin typeface="Arial"/>
                <a:cs typeface="Arial"/>
              </a:rPr>
              <a:t> </a:t>
            </a:r>
            <a:r>
              <a:rPr dirty="0" sz="450" spc="-50">
                <a:latin typeface="Arial"/>
                <a:cs typeface="Arial"/>
              </a:rPr>
              <a:t>Å</a:t>
            </a:r>
            <a:endParaRPr sz="450">
              <a:latin typeface="Arial"/>
              <a:cs typeface="Arial"/>
            </a:endParaRPr>
          </a:p>
        </p:txBody>
      </p:sp>
      <p:sp>
        <p:nvSpPr>
          <p:cNvPr id="173" name="object 173" descr=""/>
          <p:cNvSpPr txBox="1"/>
          <p:nvPr/>
        </p:nvSpPr>
        <p:spPr>
          <a:xfrm>
            <a:off x="3512746" y="2733835"/>
            <a:ext cx="691515" cy="22288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algn="r" marR="42545">
              <a:lnSpc>
                <a:spcPct val="100000"/>
              </a:lnSpc>
              <a:spcBef>
                <a:spcPts val="315"/>
              </a:spcBef>
            </a:pPr>
            <a:r>
              <a:rPr dirty="0" sz="500">
                <a:latin typeface="Arial"/>
                <a:cs typeface="Arial"/>
              </a:rPr>
              <a:t>AlphaFold2-</a:t>
            </a:r>
            <a:r>
              <a:rPr dirty="0" sz="500" spc="-10">
                <a:latin typeface="Arial"/>
                <a:cs typeface="Arial"/>
              </a:rPr>
              <a:t>Multimer</a:t>
            </a:r>
            <a:endParaRPr sz="5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200"/>
              </a:spcBef>
              <a:tabLst>
                <a:tab pos="404495" algn="l"/>
              </a:tabLst>
            </a:pPr>
            <a:r>
              <a:rPr dirty="0" sz="450" spc="-25">
                <a:latin typeface="Arial"/>
                <a:cs typeface="Arial"/>
              </a:rPr>
              <a:t>10</a:t>
            </a:r>
            <a:r>
              <a:rPr dirty="0" sz="450">
                <a:latin typeface="Arial"/>
                <a:cs typeface="Arial"/>
              </a:rPr>
              <a:t>	</a:t>
            </a:r>
            <a:r>
              <a:rPr dirty="0" sz="450" spc="-25">
                <a:latin typeface="Arial"/>
                <a:cs typeface="Arial"/>
              </a:rPr>
              <a:t>15</a:t>
            </a:r>
            <a:endParaRPr sz="450">
              <a:latin typeface="Arial"/>
              <a:cs typeface="Arial"/>
            </a:endParaRPr>
          </a:p>
        </p:txBody>
      </p:sp>
      <p:sp>
        <p:nvSpPr>
          <p:cNvPr id="174" name="object 174" descr=""/>
          <p:cNvSpPr txBox="1"/>
          <p:nvPr/>
        </p:nvSpPr>
        <p:spPr>
          <a:xfrm>
            <a:off x="511497" y="2580593"/>
            <a:ext cx="9461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c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75" name="object 175" descr=""/>
          <p:cNvSpPr txBox="1"/>
          <p:nvPr/>
        </p:nvSpPr>
        <p:spPr>
          <a:xfrm>
            <a:off x="2335234" y="2586144"/>
            <a:ext cx="101600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d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76" name="object 176" descr=""/>
          <p:cNvSpPr txBox="1"/>
          <p:nvPr/>
        </p:nvSpPr>
        <p:spPr>
          <a:xfrm>
            <a:off x="515749" y="4871573"/>
            <a:ext cx="72390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f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77" name="object 177" descr=""/>
          <p:cNvSpPr txBox="1"/>
          <p:nvPr/>
        </p:nvSpPr>
        <p:spPr>
          <a:xfrm>
            <a:off x="2334761" y="4978344"/>
            <a:ext cx="101600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g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78" name="object 178" descr=""/>
          <p:cNvSpPr txBox="1"/>
          <p:nvPr/>
        </p:nvSpPr>
        <p:spPr>
          <a:xfrm>
            <a:off x="4764993" y="4979407"/>
            <a:ext cx="9969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h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79" name="object 179" descr=""/>
          <p:cNvSpPr txBox="1"/>
          <p:nvPr/>
        </p:nvSpPr>
        <p:spPr>
          <a:xfrm>
            <a:off x="527562" y="3735247"/>
            <a:ext cx="147320" cy="353060"/>
          </a:xfrm>
          <a:prstGeom prst="rect">
            <a:avLst/>
          </a:prstGeom>
        </p:spPr>
        <p:txBody>
          <a:bodyPr wrap="square" lIns="0" tIns="2286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700" spc="-10">
                <a:latin typeface="Arial"/>
                <a:cs typeface="Arial"/>
              </a:rPr>
              <a:t>T0988o</a:t>
            </a:r>
            <a:endParaRPr sz="700">
              <a:latin typeface="Arial"/>
              <a:cs typeface="Arial"/>
            </a:endParaRPr>
          </a:p>
        </p:txBody>
      </p:sp>
      <p:sp>
        <p:nvSpPr>
          <p:cNvPr id="180" name="object 180" descr=""/>
          <p:cNvSpPr txBox="1"/>
          <p:nvPr/>
        </p:nvSpPr>
        <p:spPr>
          <a:xfrm>
            <a:off x="527562" y="5893144"/>
            <a:ext cx="147320" cy="332740"/>
          </a:xfrm>
          <a:prstGeom prst="rect">
            <a:avLst/>
          </a:prstGeom>
        </p:spPr>
        <p:txBody>
          <a:bodyPr wrap="square" lIns="0" tIns="2286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700" spc="-10">
                <a:latin typeface="Arial"/>
                <a:cs typeface="Arial"/>
              </a:rPr>
              <a:t>T1038o</a:t>
            </a:r>
            <a:endParaRPr sz="700">
              <a:latin typeface="Arial"/>
              <a:cs typeface="Arial"/>
            </a:endParaRPr>
          </a:p>
        </p:txBody>
      </p:sp>
      <p:sp>
        <p:nvSpPr>
          <p:cNvPr id="181" name="object 181" descr=""/>
          <p:cNvSpPr txBox="1"/>
          <p:nvPr/>
        </p:nvSpPr>
        <p:spPr>
          <a:xfrm>
            <a:off x="511925" y="585943"/>
            <a:ext cx="264160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baseline="3086" sz="1350">
                <a:latin typeface="Arial Black"/>
                <a:cs typeface="Arial Black"/>
              </a:rPr>
              <a:t>a</a:t>
            </a:r>
            <a:r>
              <a:rPr dirty="0" baseline="3086" sz="1350" spc="434">
                <a:latin typeface="Arial Black"/>
                <a:cs typeface="Arial Black"/>
              </a:rPr>
              <a:t> </a:t>
            </a:r>
            <a:r>
              <a:rPr dirty="0" sz="550" spc="-25">
                <a:latin typeface="Arial"/>
                <a:cs typeface="Arial"/>
              </a:rPr>
              <a:t>1.0</a:t>
            </a:r>
            <a:endParaRPr sz="550">
              <a:latin typeface="Arial"/>
              <a:cs typeface="Arial"/>
            </a:endParaRPr>
          </a:p>
        </p:txBody>
      </p:sp>
      <p:sp>
        <p:nvSpPr>
          <p:cNvPr id="182" name="object 182" descr=""/>
          <p:cNvSpPr txBox="1"/>
          <p:nvPr/>
        </p:nvSpPr>
        <p:spPr>
          <a:xfrm>
            <a:off x="2417748" y="579029"/>
            <a:ext cx="10223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b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83" name="object 183" descr=""/>
          <p:cNvSpPr txBox="1"/>
          <p:nvPr/>
        </p:nvSpPr>
        <p:spPr>
          <a:xfrm>
            <a:off x="651013" y="944118"/>
            <a:ext cx="13017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0.8</a:t>
            </a:r>
            <a:endParaRPr sz="550">
              <a:latin typeface="Arial"/>
              <a:cs typeface="Arial"/>
            </a:endParaRPr>
          </a:p>
        </p:txBody>
      </p:sp>
      <p:sp>
        <p:nvSpPr>
          <p:cNvPr id="184" name="object 184" descr=""/>
          <p:cNvSpPr txBox="1"/>
          <p:nvPr/>
        </p:nvSpPr>
        <p:spPr>
          <a:xfrm>
            <a:off x="2584605" y="681225"/>
            <a:ext cx="1638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1.00</a:t>
            </a:r>
            <a:endParaRPr sz="550">
              <a:latin typeface="Arial"/>
              <a:cs typeface="Arial"/>
            </a:endParaRPr>
          </a:p>
        </p:txBody>
      </p:sp>
      <p:sp>
        <p:nvSpPr>
          <p:cNvPr id="185" name="object 185" descr=""/>
          <p:cNvSpPr txBox="1"/>
          <p:nvPr/>
        </p:nvSpPr>
        <p:spPr>
          <a:xfrm>
            <a:off x="2585862" y="1092921"/>
            <a:ext cx="16256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0.75</a:t>
            </a:r>
            <a:endParaRPr sz="550">
              <a:latin typeface="Arial"/>
              <a:cs typeface="Arial"/>
            </a:endParaRPr>
          </a:p>
        </p:txBody>
      </p:sp>
      <p:sp>
        <p:nvSpPr>
          <p:cNvPr id="186" name="object 186" descr=""/>
          <p:cNvSpPr txBox="1"/>
          <p:nvPr/>
        </p:nvSpPr>
        <p:spPr>
          <a:xfrm>
            <a:off x="2571193" y="1500775"/>
            <a:ext cx="1765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0.50</a:t>
            </a:r>
            <a:endParaRPr sz="550">
              <a:latin typeface="Arial"/>
              <a:cs typeface="Arial"/>
            </a:endParaRPr>
          </a:p>
        </p:txBody>
      </p:sp>
      <p:sp>
        <p:nvSpPr>
          <p:cNvPr id="187" name="object 187" descr=""/>
          <p:cNvSpPr txBox="1"/>
          <p:nvPr/>
        </p:nvSpPr>
        <p:spPr>
          <a:xfrm>
            <a:off x="2578807" y="1912471"/>
            <a:ext cx="16891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0">
                <a:latin typeface="Arial"/>
                <a:cs typeface="Arial"/>
              </a:rPr>
              <a:t>0.25</a:t>
            </a:r>
            <a:endParaRPr sz="550">
              <a:latin typeface="Arial"/>
              <a:cs typeface="Arial"/>
            </a:endParaRPr>
          </a:p>
        </p:txBody>
      </p:sp>
      <p:sp>
        <p:nvSpPr>
          <p:cNvPr id="188" name="object 188" descr=""/>
          <p:cNvSpPr txBox="1"/>
          <p:nvPr/>
        </p:nvSpPr>
        <p:spPr>
          <a:xfrm>
            <a:off x="2677226" y="2322910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89" name="object 189" descr=""/>
          <p:cNvSpPr txBox="1"/>
          <p:nvPr/>
        </p:nvSpPr>
        <p:spPr>
          <a:xfrm>
            <a:off x="651892" y="1253987"/>
            <a:ext cx="12573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0.6</a:t>
            </a:r>
            <a:endParaRPr sz="550">
              <a:latin typeface="Arial"/>
              <a:cs typeface="Arial"/>
            </a:endParaRPr>
          </a:p>
        </p:txBody>
      </p:sp>
      <p:sp>
        <p:nvSpPr>
          <p:cNvPr id="190" name="object 190" descr=""/>
          <p:cNvSpPr txBox="1"/>
          <p:nvPr/>
        </p:nvSpPr>
        <p:spPr>
          <a:xfrm>
            <a:off x="651333" y="1563900"/>
            <a:ext cx="129539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0.4</a:t>
            </a:r>
            <a:endParaRPr sz="550">
              <a:latin typeface="Arial"/>
              <a:cs typeface="Arial"/>
            </a:endParaRPr>
          </a:p>
        </p:txBody>
      </p:sp>
      <p:sp>
        <p:nvSpPr>
          <p:cNvPr id="191" name="object 191" descr=""/>
          <p:cNvSpPr txBox="1"/>
          <p:nvPr/>
        </p:nvSpPr>
        <p:spPr>
          <a:xfrm>
            <a:off x="491227" y="746002"/>
            <a:ext cx="138430" cy="144653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>
                <a:latin typeface="Arial"/>
                <a:cs typeface="Arial"/>
              </a:rPr>
              <a:t>TM-score</a:t>
            </a:r>
            <a:r>
              <a:rPr dirty="0" sz="650" spc="130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of</a:t>
            </a:r>
            <a:r>
              <a:rPr dirty="0" sz="650" spc="130">
                <a:latin typeface="Arial"/>
                <a:cs typeface="Arial"/>
              </a:rPr>
              <a:t> </a:t>
            </a:r>
            <a:r>
              <a:rPr dirty="0" sz="650">
                <a:latin typeface="Arial"/>
                <a:cs typeface="Arial"/>
              </a:rPr>
              <a:t>DMFold-Multimer</a:t>
            </a:r>
            <a:r>
              <a:rPr dirty="0" sz="650" spc="130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</p:txBody>
      </p:sp>
      <p:sp>
        <p:nvSpPr>
          <p:cNvPr id="192" name="object 192" descr=""/>
          <p:cNvSpPr txBox="1"/>
          <p:nvPr/>
        </p:nvSpPr>
        <p:spPr>
          <a:xfrm>
            <a:off x="2397818" y="1369220"/>
            <a:ext cx="138430" cy="38354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650">
                <a:latin typeface="Arial"/>
                <a:cs typeface="Arial"/>
              </a:rPr>
              <a:t>TM-</a:t>
            </a:r>
            <a:r>
              <a:rPr dirty="0" sz="650" spc="-10">
                <a:latin typeface="Arial"/>
                <a:cs typeface="Arial"/>
              </a:rPr>
              <a:t>score</a:t>
            </a:r>
            <a:endParaRPr sz="650">
              <a:latin typeface="Arial"/>
              <a:cs typeface="Arial"/>
            </a:endParaRPr>
          </a:p>
        </p:txBody>
      </p:sp>
      <p:sp>
        <p:nvSpPr>
          <p:cNvPr id="193" name="object 193" descr=""/>
          <p:cNvSpPr txBox="1"/>
          <p:nvPr/>
        </p:nvSpPr>
        <p:spPr>
          <a:xfrm>
            <a:off x="652920" y="1873769"/>
            <a:ext cx="12827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latin typeface="Arial"/>
                <a:cs typeface="Arial"/>
              </a:rPr>
              <a:t>0.2</a:t>
            </a:r>
            <a:endParaRPr sz="550">
              <a:latin typeface="Arial"/>
              <a:cs typeface="Arial"/>
            </a:endParaRPr>
          </a:p>
        </p:txBody>
      </p:sp>
      <p:sp>
        <p:nvSpPr>
          <p:cNvPr id="194" name="object 194" descr=""/>
          <p:cNvSpPr txBox="1"/>
          <p:nvPr/>
        </p:nvSpPr>
        <p:spPr>
          <a:xfrm>
            <a:off x="706913" y="2183682"/>
            <a:ext cx="73025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20"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95" name="object 195" descr=""/>
          <p:cNvSpPr txBox="1"/>
          <p:nvPr/>
        </p:nvSpPr>
        <p:spPr>
          <a:xfrm>
            <a:off x="763557" y="2220724"/>
            <a:ext cx="1602105" cy="27178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325"/>
              </a:spcBef>
              <a:tabLst>
                <a:tab pos="290195" algn="l"/>
                <a:tab pos="590550" algn="l"/>
                <a:tab pos="892175" algn="l"/>
                <a:tab pos="1193165" algn="l"/>
                <a:tab pos="1501775" algn="l"/>
              </a:tabLst>
            </a:pPr>
            <a:r>
              <a:rPr dirty="0" sz="550" spc="20">
                <a:latin typeface="Arial"/>
                <a:cs typeface="Arial"/>
              </a:rPr>
              <a:t>0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0.2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0.4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0.6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0.8</a:t>
            </a:r>
            <a:r>
              <a:rPr dirty="0" sz="550">
                <a:latin typeface="Arial"/>
                <a:cs typeface="Arial"/>
              </a:rPr>
              <a:t>	</a:t>
            </a:r>
            <a:r>
              <a:rPr dirty="0" sz="550" spc="-25">
                <a:latin typeface="Arial"/>
                <a:cs typeface="Arial"/>
              </a:rPr>
              <a:t>1.0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650" spc="10">
                <a:latin typeface="Arial"/>
                <a:cs typeface="Arial"/>
              </a:rPr>
              <a:t>TM-score</a:t>
            </a:r>
            <a:r>
              <a:rPr dirty="0" sz="650" spc="60">
                <a:latin typeface="Arial"/>
                <a:cs typeface="Arial"/>
              </a:rPr>
              <a:t> </a:t>
            </a:r>
            <a:r>
              <a:rPr dirty="0" sz="650" spc="10">
                <a:latin typeface="Arial"/>
                <a:cs typeface="Arial"/>
              </a:rPr>
              <a:t>of</a:t>
            </a:r>
            <a:r>
              <a:rPr dirty="0" sz="650" spc="60">
                <a:latin typeface="Arial"/>
                <a:cs typeface="Arial"/>
              </a:rPr>
              <a:t> </a:t>
            </a:r>
            <a:r>
              <a:rPr dirty="0" sz="650" spc="10">
                <a:latin typeface="Arial"/>
                <a:cs typeface="Arial"/>
              </a:rPr>
              <a:t>AlphaFold2-Multimer</a:t>
            </a:r>
            <a:r>
              <a:rPr dirty="0" sz="650" spc="65">
                <a:latin typeface="Arial"/>
                <a:cs typeface="Arial"/>
              </a:rPr>
              <a:t> </a:t>
            </a:r>
            <a:r>
              <a:rPr dirty="0" sz="650" spc="-10">
                <a:latin typeface="Arial"/>
                <a:cs typeface="Arial"/>
              </a:rPr>
              <a:t>model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196" name="object 196" descr=""/>
          <p:cNvGrpSpPr/>
          <p:nvPr/>
        </p:nvGrpSpPr>
        <p:grpSpPr>
          <a:xfrm>
            <a:off x="800639" y="692629"/>
            <a:ext cx="1515110" cy="1553210"/>
            <a:chOff x="800639" y="692629"/>
            <a:chExt cx="1515110" cy="1553210"/>
          </a:xfrm>
        </p:grpSpPr>
        <p:sp>
          <p:nvSpPr>
            <p:cNvPr id="197" name="object 197" descr=""/>
            <p:cNvSpPr/>
            <p:nvPr/>
          </p:nvSpPr>
          <p:spPr>
            <a:xfrm>
              <a:off x="802227" y="694216"/>
              <a:ext cx="1511935" cy="1550035"/>
            </a:xfrm>
            <a:custGeom>
              <a:avLst/>
              <a:gdLst/>
              <a:ahLst/>
              <a:cxnLst/>
              <a:rect l="l" t="t" r="r" b="b"/>
              <a:pathLst>
                <a:path w="1511935" h="1550035">
                  <a:moveTo>
                    <a:pt x="1511312" y="1549958"/>
                  </a:moveTo>
                  <a:lnTo>
                    <a:pt x="0" y="1549958"/>
                  </a:lnTo>
                  <a:lnTo>
                    <a:pt x="0" y="0"/>
                  </a:lnTo>
                  <a:lnTo>
                    <a:pt x="1511312" y="0"/>
                  </a:lnTo>
                  <a:lnTo>
                    <a:pt x="1511312" y="15499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801074" y="1005238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 h="0">
                  <a:moveTo>
                    <a:pt x="0" y="0"/>
                  </a:moveTo>
                  <a:lnTo>
                    <a:pt x="2975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801074" y="131507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 h="0">
                  <a:moveTo>
                    <a:pt x="0" y="0"/>
                  </a:moveTo>
                  <a:lnTo>
                    <a:pt x="2975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801074" y="1624909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 h="0">
                  <a:moveTo>
                    <a:pt x="0" y="0"/>
                  </a:moveTo>
                  <a:lnTo>
                    <a:pt x="2975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801074" y="193474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 h="0">
                  <a:moveTo>
                    <a:pt x="0" y="0"/>
                  </a:moveTo>
                  <a:lnTo>
                    <a:pt x="2975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1104806" y="221509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w="0" h="29844">
                  <a:moveTo>
                    <a:pt x="0" y="29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1406935" y="221509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w="0" h="29844">
                  <a:moveTo>
                    <a:pt x="0" y="29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1709064" y="221509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w="0" h="29844">
                  <a:moveTo>
                    <a:pt x="0" y="29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2011192" y="221509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w="0" h="29844">
                  <a:moveTo>
                    <a:pt x="0" y="29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6" name="object 206" descr=""/>
          <p:cNvGrpSpPr/>
          <p:nvPr/>
        </p:nvGrpSpPr>
        <p:grpSpPr>
          <a:xfrm>
            <a:off x="2772295" y="684462"/>
            <a:ext cx="4305935" cy="1753235"/>
            <a:chOff x="2772295" y="684462"/>
            <a:chExt cx="4305935" cy="1753235"/>
          </a:xfrm>
        </p:grpSpPr>
        <p:sp>
          <p:nvSpPr>
            <p:cNvPr id="207" name="object 207" descr=""/>
            <p:cNvSpPr/>
            <p:nvPr/>
          </p:nvSpPr>
          <p:spPr>
            <a:xfrm>
              <a:off x="2805105" y="686050"/>
              <a:ext cx="4271645" cy="1750060"/>
            </a:xfrm>
            <a:custGeom>
              <a:avLst/>
              <a:gdLst/>
              <a:ahLst/>
              <a:cxnLst/>
              <a:rect l="l" t="t" r="r" b="b"/>
              <a:pathLst>
                <a:path w="4271645" h="1750060">
                  <a:moveTo>
                    <a:pt x="4271086" y="1749564"/>
                  </a:moveTo>
                  <a:lnTo>
                    <a:pt x="0" y="1749564"/>
                  </a:lnTo>
                  <a:lnTo>
                    <a:pt x="0" y="0"/>
                  </a:lnTo>
                  <a:lnTo>
                    <a:pt x="4271086" y="0"/>
                  </a:lnTo>
                  <a:lnTo>
                    <a:pt x="4271086" y="174956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2772295" y="741371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0" y="0"/>
                  </a:moveTo>
                  <a:lnTo>
                    <a:pt x="3216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2772295" y="1152483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0" y="0"/>
                  </a:moveTo>
                  <a:lnTo>
                    <a:pt x="3216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2772295" y="1559785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0" y="0"/>
                  </a:moveTo>
                  <a:lnTo>
                    <a:pt x="3216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2772295" y="1970898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0" y="0"/>
                  </a:moveTo>
                  <a:lnTo>
                    <a:pt x="3216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2772295" y="2380739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0" y="0"/>
                  </a:moveTo>
                  <a:lnTo>
                    <a:pt x="3216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3" name="object 213" descr=""/>
          <p:cNvGrpSpPr/>
          <p:nvPr/>
        </p:nvGrpSpPr>
        <p:grpSpPr>
          <a:xfrm>
            <a:off x="2998985" y="2955837"/>
            <a:ext cx="1675130" cy="1740535"/>
            <a:chOff x="2998985" y="2955837"/>
            <a:chExt cx="1675130" cy="1740535"/>
          </a:xfrm>
        </p:grpSpPr>
        <p:sp>
          <p:nvSpPr>
            <p:cNvPr id="214" name="object 214" descr=""/>
            <p:cNvSpPr/>
            <p:nvPr/>
          </p:nvSpPr>
          <p:spPr>
            <a:xfrm>
              <a:off x="3016053" y="3020894"/>
              <a:ext cx="1655445" cy="1657350"/>
            </a:xfrm>
            <a:custGeom>
              <a:avLst/>
              <a:gdLst/>
              <a:ahLst/>
              <a:cxnLst/>
              <a:rect l="l" t="t" r="r" b="b"/>
              <a:pathLst>
                <a:path w="1655445" h="1657350">
                  <a:moveTo>
                    <a:pt x="1655203" y="1657184"/>
                  </a:moveTo>
                  <a:lnTo>
                    <a:pt x="0" y="1657184"/>
                  </a:lnTo>
                  <a:lnTo>
                    <a:pt x="0" y="0"/>
                  </a:lnTo>
                  <a:lnTo>
                    <a:pt x="1655203" y="0"/>
                  </a:lnTo>
                  <a:lnTo>
                    <a:pt x="1655203" y="1657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2998985" y="3168717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2998985" y="3303328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2998985" y="3439160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2998985" y="3571331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2998985" y="3721794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2998985" y="3855186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2998985" y="3991017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2998985" y="4123189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2998985" y="4272434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2998985" y="4408264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2998985" y="4542875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2998985" y="4676267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3016939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3151550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3287381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3419553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3570016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3703408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3839239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3971411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4120655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4256486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4391097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4524489" y="4678506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3017018" y="2972787"/>
              <a:ext cx="1655445" cy="33655"/>
            </a:xfrm>
            <a:custGeom>
              <a:avLst/>
              <a:gdLst/>
              <a:ahLst/>
              <a:cxnLst/>
              <a:rect l="l" t="t" r="r" b="b"/>
              <a:pathLst>
                <a:path w="1655445" h="33655">
                  <a:moveTo>
                    <a:pt x="1655229" y="33515"/>
                  </a:moveTo>
                  <a:lnTo>
                    <a:pt x="0" y="33515"/>
                  </a:lnTo>
                  <a:lnTo>
                    <a:pt x="0" y="0"/>
                  </a:lnTo>
                  <a:lnTo>
                    <a:pt x="1655229" y="0"/>
                  </a:lnTo>
                  <a:lnTo>
                    <a:pt x="1655229" y="33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3359628" y="2955837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80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3764141" y="2955837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80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4166214" y="2955837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80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4570727" y="2955837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80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4" name="object 244" descr=""/>
          <p:cNvGrpSpPr/>
          <p:nvPr/>
        </p:nvGrpSpPr>
        <p:grpSpPr>
          <a:xfrm>
            <a:off x="5444112" y="2959471"/>
            <a:ext cx="1675130" cy="1739264"/>
            <a:chOff x="5444112" y="2959471"/>
            <a:chExt cx="1675130" cy="1739264"/>
          </a:xfrm>
        </p:grpSpPr>
        <p:sp>
          <p:nvSpPr>
            <p:cNvPr id="245" name="object 245" descr=""/>
            <p:cNvSpPr/>
            <p:nvPr/>
          </p:nvSpPr>
          <p:spPr>
            <a:xfrm>
              <a:off x="5461171" y="3025746"/>
              <a:ext cx="1655445" cy="1654810"/>
            </a:xfrm>
            <a:custGeom>
              <a:avLst/>
              <a:gdLst/>
              <a:ahLst/>
              <a:cxnLst/>
              <a:rect l="l" t="t" r="r" b="b"/>
              <a:pathLst>
                <a:path w="1655445" h="1654810">
                  <a:moveTo>
                    <a:pt x="1655203" y="1654746"/>
                  </a:moveTo>
                  <a:lnTo>
                    <a:pt x="0" y="1654746"/>
                  </a:lnTo>
                  <a:lnTo>
                    <a:pt x="0" y="0"/>
                  </a:lnTo>
                  <a:lnTo>
                    <a:pt x="1655203" y="0"/>
                  </a:lnTo>
                  <a:lnTo>
                    <a:pt x="1655203" y="16547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5444112" y="3171132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5444112" y="3305744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5444112" y="3441574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5444112" y="3573747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5444112" y="3724209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5444112" y="3857602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5444112" y="3993433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5444112" y="4125605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5444112" y="4274848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5444112" y="4410680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5444112" y="4545291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5444112" y="4678683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5462065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5596676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5732508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5864680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6015142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6148534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6284366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6416538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6565782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6701613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6836224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6969616" y="468092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5462136" y="2976419"/>
              <a:ext cx="1655445" cy="33655"/>
            </a:xfrm>
            <a:custGeom>
              <a:avLst/>
              <a:gdLst/>
              <a:ahLst/>
              <a:cxnLst/>
              <a:rect l="l" t="t" r="r" b="b"/>
              <a:pathLst>
                <a:path w="1655445" h="33655">
                  <a:moveTo>
                    <a:pt x="1655229" y="33515"/>
                  </a:moveTo>
                  <a:lnTo>
                    <a:pt x="0" y="33515"/>
                  </a:lnTo>
                  <a:lnTo>
                    <a:pt x="0" y="0"/>
                  </a:lnTo>
                  <a:lnTo>
                    <a:pt x="1655229" y="0"/>
                  </a:lnTo>
                  <a:lnTo>
                    <a:pt x="1655229" y="33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5804756" y="2959471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80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6209268" y="2959471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80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6611342" y="2959471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80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7015854" y="2959471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80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5" name="object 275" descr=""/>
          <p:cNvGrpSpPr/>
          <p:nvPr/>
        </p:nvGrpSpPr>
        <p:grpSpPr>
          <a:xfrm>
            <a:off x="2984035" y="5241871"/>
            <a:ext cx="1675130" cy="1740535"/>
            <a:chOff x="2984035" y="5241871"/>
            <a:chExt cx="1675130" cy="1740535"/>
          </a:xfrm>
        </p:grpSpPr>
        <p:sp>
          <p:nvSpPr>
            <p:cNvPr id="276" name="object 276" descr=""/>
            <p:cNvSpPr/>
            <p:nvPr/>
          </p:nvSpPr>
          <p:spPr>
            <a:xfrm>
              <a:off x="3001092" y="5306932"/>
              <a:ext cx="1655445" cy="1657350"/>
            </a:xfrm>
            <a:custGeom>
              <a:avLst/>
              <a:gdLst/>
              <a:ahLst/>
              <a:cxnLst/>
              <a:rect l="l" t="t" r="r" b="b"/>
              <a:pathLst>
                <a:path w="1655445" h="1657350">
                  <a:moveTo>
                    <a:pt x="1655203" y="1657184"/>
                  </a:moveTo>
                  <a:lnTo>
                    <a:pt x="0" y="1657184"/>
                  </a:lnTo>
                  <a:lnTo>
                    <a:pt x="0" y="0"/>
                  </a:lnTo>
                  <a:lnTo>
                    <a:pt x="1655203" y="0"/>
                  </a:lnTo>
                  <a:lnTo>
                    <a:pt x="1655203" y="1657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2984035" y="5513281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2984035" y="5721537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2984035" y="5929791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2984035" y="6133906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2984035" y="6340941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2984035" y="6549934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2984035" y="6758188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2984035" y="6962302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80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3001987" y="696454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3206102" y="696454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3415577" y="696454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3622612" y="696454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3830385" y="696454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4034499" y="696454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4241535" y="696454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4451009" y="6964540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3002058" y="5258812"/>
              <a:ext cx="1655445" cy="33655"/>
            </a:xfrm>
            <a:custGeom>
              <a:avLst/>
              <a:gdLst/>
              <a:ahLst/>
              <a:cxnLst/>
              <a:rect l="l" t="t" r="r" b="b"/>
              <a:pathLst>
                <a:path w="1655445" h="33654">
                  <a:moveTo>
                    <a:pt x="1655229" y="33515"/>
                  </a:moveTo>
                  <a:lnTo>
                    <a:pt x="0" y="33515"/>
                  </a:lnTo>
                  <a:lnTo>
                    <a:pt x="0" y="0"/>
                  </a:lnTo>
                  <a:lnTo>
                    <a:pt x="1655229" y="0"/>
                  </a:lnTo>
                  <a:lnTo>
                    <a:pt x="1655229" y="33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3344678" y="5241871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3749191" y="5241871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4151264" y="5241871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4555776" y="5241871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8" name="object 298" descr=""/>
          <p:cNvGrpSpPr/>
          <p:nvPr/>
        </p:nvGrpSpPr>
        <p:grpSpPr>
          <a:xfrm>
            <a:off x="5438781" y="5248164"/>
            <a:ext cx="1675130" cy="1740535"/>
            <a:chOff x="5438781" y="5248164"/>
            <a:chExt cx="1675130" cy="1740535"/>
          </a:xfrm>
        </p:grpSpPr>
        <p:sp>
          <p:nvSpPr>
            <p:cNvPr id="299" name="object 299" descr=""/>
            <p:cNvSpPr/>
            <p:nvPr/>
          </p:nvSpPr>
          <p:spPr>
            <a:xfrm>
              <a:off x="5455837" y="5313232"/>
              <a:ext cx="1655445" cy="1657350"/>
            </a:xfrm>
            <a:custGeom>
              <a:avLst/>
              <a:gdLst/>
              <a:ahLst/>
              <a:cxnLst/>
              <a:rect l="l" t="t" r="r" b="b"/>
              <a:pathLst>
                <a:path w="1655445" h="1657350">
                  <a:moveTo>
                    <a:pt x="1655203" y="1657184"/>
                  </a:moveTo>
                  <a:lnTo>
                    <a:pt x="0" y="1657184"/>
                  </a:lnTo>
                  <a:lnTo>
                    <a:pt x="0" y="0"/>
                  </a:lnTo>
                  <a:lnTo>
                    <a:pt x="1655203" y="0"/>
                  </a:lnTo>
                  <a:lnTo>
                    <a:pt x="1655203" y="16571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5438781" y="5520793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5438781" y="5727829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5438781" y="5936084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5438781" y="6140198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5438781" y="6347971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5438781" y="6556227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5438781" y="6763998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5438781" y="6968595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 h="0">
                  <a:moveTo>
                    <a:pt x="0" y="0"/>
                  </a:moveTo>
                  <a:lnTo>
                    <a:pt x="17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5456735" y="6970833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5661332" y="6970833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5869104" y="6970833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6077358" y="6970833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6286351" y="6970833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6489729" y="6970833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6696281" y="6970833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6905755" y="6970833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5456815" y="5265111"/>
              <a:ext cx="1655445" cy="33655"/>
            </a:xfrm>
            <a:custGeom>
              <a:avLst/>
              <a:gdLst/>
              <a:ahLst/>
              <a:cxnLst/>
              <a:rect l="l" t="t" r="r" b="b"/>
              <a:pathLst>
                <a:path w="1655445" h="33654">
                  <a:moveTo>
                    <a:pt x="1655229" y="33515"/>
                  </a:moveTo>
                  <a:lnTo>
                    <a:pt x="0" y="33515"/>
                  </a:lnTo>
                  <a:lnTo>
                    <a:pt x="0" y="0"/>
                  </a:lnTo>
                  <a:lnTo>
                    <a:pt x="1655229" y="0"/>
                  </a:lnTo>
                  <a:lnTo>
                    <a:pt x="1655229" y="33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5799424" y="5248164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6203937" y="5248164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6606011" y="5248164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7010523" y="5248164"/>
              <a:ext cx="0" cy="17780"/>
            </a:xfrm>
            <a:custGeom>
              <a:avLst/>
              <a:gdLst/>
              <a:ahLst/>
              <a:cxnLst/>
              <a:rect l="l" t="t" r="r" b="b"/>
              <a:pathLst>
                <a:path w="0" h="17779">
                  <a:moveTo>
                    <a:pt x="0" y="175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1" name="object 321" descr=""/>
          <p:cNvSpPr txBox="1"/>
          <p:nvPr/>
        </p:nvSpPr>
        <p:spPr>
          <a:xfrm>
            <a:off x="2523150" y="7014585"/>
            <a:ext cx="71755" cy="10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50" i="1">
                <a:latin typeface="Constantia"/>
                <a:cs typeface="Constantia"/>
              </a:rPr>
              <a:t>N</a:t>
            </a:r>
            <a:endParaRPr sz="500">
              <a:latin typeface="Constantia"/>
              <a:cs typeface="Constantia"/>
            </a:endParaRPr>
          </a:p>
        </p:txBody>
      </p:sp>
      <p:sp>
        <p:nvSpPr>
          <p:cNvPr id="322" name="object 322" descr=""/>
          <p:cNvSpPr txBox="1"/>
          <p:nvPr/>
        </p:nvSpPr>
        <p:spPr>
          <a:xfrm>
            <a:off x="2569121" y="7052683"/>
            <a:ext cx="40005" cy="71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" spc="-50" i="1">
                <a:latin typeface="Constantia"/>
                <a:cs typeface="Constantia"/>
              </a:rPr>
              <a:t>r</a:t>
            </a:r>
            <a:endParaRPr sz="300">
              <a:latin typeface="Constantia"/>
              <a:cs typeface="Constantia"/>
            </a:endParaRPr>
          </a:p>
        </p:txBody>
      </p:sp>
      <p:sp>
        <p:nvSpPr>
          <p:cNvPr id="323" name="object 323" descr=""/>
          <p:cNvSpPr txBox="1"/>
          <p:nvPr/>
        </p:nvSpPr>
        <p:spPr>
          <a:xfrm>
            <a:off x="491300" y="7218327"/>
            <a:ext cx="3189605" cy="1169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dirty="0" sz="700" spc="55" b="1">
                <a:latin typeface="Calibri"/>
                <a:cs typeface="Calibri"/>
              </a:rPr>
              <a:t>Fig.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5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-175" b="1">
                <a:latin typeface="Calibri"/>
                <a:cs typeface="Calibri"/>
              </a:rPr>
              <a:t>|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60" b="1">
                <a:latin typeface="Calibri"/>
                <a:cs typeface="Calibri"/>
              </a:rPr>
              <a:t>Benchmark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results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of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45" b="1">
                <a:latin typeface="Calibri"/>
                <a:cs typeface="Calibri"/>
              </a:rPr>
              <a:t>DMFold-</a:t>
            </a:r>
            <a:r>
              <a:rPr dirty="0" sz="700" spc="50" b="1">
                <a:latin typeface="Calibri"/>
                <a:cs typeface="Calibri"/>
              </a:rPr>
              <a:t>Multimer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60" b="1">
                <a:latin typeface="Calibri"/>
                <a:cs typeface="Calibri"/>
              </a:rPr>
              <a:t>on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protein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complex</a:t>
            </a:r>
            <a:r>
              <a:rPr dirty="0" sz="700" spc="500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structure</a:t>
            </a:r>
            <a:r>
              <a:rPr dirty="0" sz="700" spc="12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prediction.</a:t>
            </a:r>
            <a:r>
              <a:rPr dirty="0" sz="700" spc="160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a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Comparison</a:t>
            </a:r>
            <a:r>
              <a:rPr dirty="0" sz="700" spc="1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of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TM-scores</a:t>
            </a:r>
            <a:r>
              <a:rPr dirty="0" sz="700" spc="14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between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DMFold-</a:t>
            </a:r>
            <a:r>
              <a:rPr dirty="0" sz="700" spc="-10">
                <a:latin typeface="Calibri"/>
                <a:cs typeface="Calibri"/>
              </a:rPr>
              <a:t>Multimer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16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AlphaFold2-Multimer</a:t>
            </a:r>
            <a:r>
              <a:rPr dirty="0" sz="700" spc="16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on</a:t>
            </a:r>
            <a:r>
              <a:rPr dirty="0" sz="700" spc="16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14</a:t>
            </a:r>
            <a:r>
              <a:rPr dirty="0" sz="700" spc="16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heteromer</a:t>
            </a:r>
            <a:r>
              <a:rPr dirty="0" sz="700" spc="16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and</a:t>
            </a:r>
            <a:r>
              <a:rPr dirty="0" sz="700" spc="165">
                <a:latin typeface="Calibri"/>
                <a:cs typeface="Calibri"/>
              </a:rPr>
              <a:t> </a:t>
            </a:r>
            <a:r>
              <a:rPr dirty="0" sz="700" spc="80">
                <a:latin typeface="Calibri"/>
                <a:cs typeface="Calibri"/>
              </a:rPr>
              <a:t>40</a:t>
            </a:r>
            <a:r>
              <a:rPr dirty="0" sz="700" spc="16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homomer</a:t>
            </a:r>
            <a:r>
              <a:rPr dirty="0" sz="700" spc="16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complexes</a:t>
            </a:r>
            <a:r>
              <a:rPr dirty="0" sz="700" spc="160">
                <a:latin typeface="Calibri"/>
                <a:cs typeface="Calibri"/>
              </a:rPr>
              <a:t> </a:t>
            </a:r>
            <a:r>
              <a:rPr dirty="0" sz="700" spc="-20">
                <a:latin typeface="Calibri"/>
                <a:cs typeface="Calibri"/>
              </a:rPr>
              <a:t>from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CASP13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CASP14.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 b="1">
                <a:latin typeface="Calibri"/>
                <a:cs typeface="Calibri"/>
              </a:rPr>
              <a:t>b</a:t>
            </a:r>
            <a:r>
              <a:rPr dirty="0" sz="700" spc="30">
                <a:latin typeface="Calibri"/>
                <a:cs typeface="Calibri"/>
              </a:rPr>
              <a:t>,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Violin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plot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of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TM-scores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for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targets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from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 b="1">
                <a:latin typeface="Calibri"/>
                <a:cs typeface="Calibri"/>
              </a:rPr>
              <a:t>a</a:t>
            </a:r>
            <a:r>
              <a:rPr dirty="0" sz="700" spc="-25" b="1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using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DMFold-Multimer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(with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different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databases)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1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AlphaFold2-</a:t>
            </a:r>
            <a:r>
              <a:rPr dirty="0" sz="700" spc="20">
                <a:latin typeface="Calibri"/>
                <a:cs typeface="Calibri"/>
              </a:rPr>
              <a:t>Multimer.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Red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lines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show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mean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of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each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distribution.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 b="1">
                <a:latin typeface="Calibri"/>
                <a:cs typeface="Calibri"/>
              </a:rPr>
              <a:t>c</a:t>
            </a:r>
            <a:r>
              <a:rPr dirty="0" sz="700" spc="30">
                <a:latin typeface="Calibri"/>
                <a:cs typeface="Calibri"/>
              </a:rPr>
              <a:t>,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AlphaFold2-Multimer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DMFold-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Multimer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models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for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65">
                <a:latin typeface="Calibri"/>
                <a:cs typeface="Calibri"/>
              </a:rPr>
              <a:t>T0988o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superposed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with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experimental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structure,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where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monomers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of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predicted</a:t>
            </a:r>
            <a:r>
              <a:rPr dirty="0" sz="700" spc="15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models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are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colored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differently.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d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b="1">
                <a:latin typeface="Calibri"/>
                <a:cs typeface="Calibri"/>
              </a:rPr>
              <a:t>e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15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Residue–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residue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distance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map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(heat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map)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along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with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number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of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aligned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residues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24" name="object 324" descr=""/>
          <p:cNvSpPr/>
          <p:nvPr/>
        </p:nvSpPr>
        <p:spPr>
          <a:xfrm>
            <a:off x="508200" y="8498207"/>
            <a:ext cx="6619875" cy="0"/>
          </a:xfrm>
          <a:custGeom>
            <a:avLst/>
            <a:gdLst/>
            <a:ahLst/>
            <a:cxnLst/>
            <a:rect l="l" t="t" r="r" b="b"/>
            <a:pathLst>
              <a:path w="6619875" h="0">
                <a:moveTo>
                  <a:pt x="0" y="0"/>
                </a:moveTo>
                <a:lnTo>
                  <a:pt x="6619799" y="0"/>
                </a:lnTo>
              </a:path>
            </a:pathLst>
          </a:custGeom>
          <a:ln w="444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 descr=""/>
          <p:cNvSpPr txBox="1"/>
          <p:nvPr/>
        </p:nvSpPr>
        <p:spPr>
          <a:xfrm>
            <a:off x="3854009" y="7218327"/>
            <a:ext cx="3264535" cy="1169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9100"/>
              </a:lnSpc>
              <a:spcBef>
                <a:spcPts val="100"/>
              </a:spcBef>
            </a:pPr>
            <a:r>
              <a:rPr dirty="0" sz="700">
                <a:latin typeface="Calibri"/>
                <a:cs typeface="Calibri"/>
              </a:rPr>
              <a:t>per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site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(</a:t>
            </a:r>
            <a:r>
              <a:rPr dirty="0" sz="700" spc="-10" i="1">
                <a:latin typeface="Book Antiqua"/>
                <a:cs typeface="Book Antiqua"/>
              </a:rPr>
              <a:t>N</a:t>
            </a:r>
            <a:r>
              <a:rPr dirty="0" baseline="-20833" sz="600" spc="-15" i="1">
                <a:latin typeface="Book Antiqua"/>
                <a:cs typeface="Book Antiqua"/>
              </a:rPr>
              <a:t>r</a:t>
            </a:r>
            <a:r>
              <a:rPr dirty="0" baseline="-20833" sz="600" spc="-15">
                <a:latin typeface="Calibri"/>
                <a:cs typeface="Calibri"/>
              </a:rPr>
              <a:t>,</a:t>
            </a:r>
            <a:r>
              <a:rPr dirty="0" baseline="-20833" sz="600" spc="307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shown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in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margins)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predicted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from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AlphaFold2-Multimer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(</a:t>
            </a:r>
            <a:r>
              <a:rPr dirty="0" sz="700" spc="50" b="1">
                <a:latin typeface="Calibri"/>
                <a:cs typeface="Calibri"/>
              </a:rPr>
              <a:t>d</a:t>
            </a:r>
            <a:r>
              <a:rPr dirty="0" sz="700" spc="50">
                <a:latin typeface="Calibri"/>
                <a:cs typeface="Calibri"/>
              </a:rPr>
              <a:t>)</a:t>
            </a:r>
            <a:r>
              <a:rPr dirty="0" sz="700" spc="145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and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DMFold-Multimer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</a:t>
            </a:r>
            <a:r>
              <a:rPr dirty="0" sz="700" spc="30" b="1">
                <a:latin typeface="Calibri"/>
                <a:cs typeface="Calibri"/>
              </a:rPr>
              <a:t>e</a:t>
            </a:r>
            <a:r>
              <a:rPr dirty="0" sz="700" spc="30">
                <a:latin typeface="Calibri"/>
                <a:cs typeface="Calibri"/>
              </a:rPr>
              <a:t>)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(above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red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diagonal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line)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versus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that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calculated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from</a:t>
            </a:r>
            <a:r>
              <a:rPr dirty="0" sz="700" spc="-25">
                <a:latin typeface="Calibri"/>
                <a:cs typeface="Calibri"/>
              </a:rPr>
              <a:t> the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experimental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structure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(below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red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diagonal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line)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for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55">
                <a:latin typeface="Calibri"/>
                <a:cs typeface="Calibri"/>
              </a:rPr>
              <a:t>T0988o.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 b="1">
                <a:latin typeface="Calibri"/>
                <a:cs typeface="Calibri"/>
              </a:rPr>
              <a:t>f</a:t>
            </a:r>
            <a:r>
              <a:rPr dirty="0" sz="700" spc="20">
                <a:latin typeface="Calibri"/>
                <a:cs typeface="Calibri"/>
              </a:rPr>
              <a:t>,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AlphaFold2-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Multimer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and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DMFold-Multimer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models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for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T1038o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superposed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with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the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experimental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structure.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30" b="1">
                <a:latin typeface="Calibri"/>
                <a:cs typeface="Calibri"/>
              </a:rPr>
              <a:t>g</a:t>
            </a:r>
            <a:r>
              <a:rPr dirty="0" sz="700" spc="30">
                <a:latin typeface="Calibri"/>
                <a:cs typeface="Calibri"/>
              </a:rPr>
              <a:t>,</a:t>
            </a:r>
            <a:r>
              <a:rPr dirty="0" sz="700" spc="30" b="1">
                <a:latin typeface="Calibri"/>
                <a:cs typeface="Calibri"/>
              </a:rPr>
              <a:t>h</a:t>
            </a:r>
            <a:r>
              <a:rPr dirty="0" sz="700" spc="30">
                <a:latin typeface="Calibri"/>
                <a:cs typeface="Calibri"/>
              </a:rPr>
              <a:t>,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Residue–residue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distance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map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(heat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map)</a:t>
            </a:r>
            <a:r>
              <a:rPr dirty="0" sz="70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along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with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number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of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aligned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residues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per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site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(</a:t>
            </a:r>
            <a:r>
              <a:rPr dirty="0" sz="700" i="1">
                <a:latin typeface="Book Antiqua"/>
                <a:cs typeface="Book Antiqua"/>
              </a:rPr>
              <a:t>N</a:t>
            </a:r>
            <a:r>
              <a:rPr dirty="0" baseline="-20833" sz="600" i="1">
                <a:latin typeface="Book Antiqua"/>
                <a:cs typeface="Book Antiqua"/>
              </a:rPr>
              <a:t>r</a:t>
            </a:r>
            <a:r>
              <a:rPr dirty="0" baseline="-20833" sz="600">
                <a:latin typeface="Calibri"/>
                <a:cs typeface="Calibri"/>
              </a:rPr>
              <a:t>,</a:t>
            </a:r>
            <a:r>
              <a:rPr dirty="0" baseline="-20833" sz="600" spc="247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shown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in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margins)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predicted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from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AlphaFold2-Multimer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55">
                <a:latin typeface="Calibri"/>
                <a:cs typeface="Calibri"/>
              </a:rPr>
              <a:t>(</a:t>
            </a:r>
            <a:r>
              <a:rPr dirty="0" sz="700" spc="55" b="1">
                <a:latin typeface="Calibri"/>
                <a:cs typeface="Calibri"/>
              </a:rPr>
              <a:t>g</a:t>
            </a:r>
            <a:r>
              <a:rPr dirty="0" sz="700" spc="55">
                <a:latin typeface="Calibri"/>
                <a:cs typeface="Calibri"/>
              </a:rPr>
              <a:t>)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DMFold-Multimer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(</a:t>
            </a:r>
            <a:r>
              <a:rPr dirty="0" sz="700" spc="50" b="1">
                <a:latin typeface="Calibri"/>
                <a:cs typeface="Calibri"/>
              </a:rPr>
              <a:t>h</a:t>
            </a:r>
            <a:r>
              <a:rPr dirty="0" sz="700" spc="50">
                <a:latin typeface="Calibri"/>
                <a:cs typeface="Calibri"/>
              </a:rPr>
              <a:t>)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(above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red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diagonal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line)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versus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that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calculated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from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experimental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structure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(below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red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diagonal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line)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for</a:t>
            </a:r>
            <a:r>
              <a:rPr dirty="0" sz="70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for</a:t>
            </a:r>
            <a:r>
              <a:rPr dirty="0" sz="70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T1038o.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26" name="object 326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14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14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14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132" y="2306999"/>
            <a:ext cx="6248387" cy="429767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027113" y="810308"/>
            <a:ext cx="5620385" cy="1096010"/>
            <a:chOff x="1027113" y="810308"/>
            <a:chExt cx="5620385" cy="109601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3468" y="898830"/>
              <a:ext cx="4853927" cy="100735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37589" y="820788"/>
              <a:ext cx="184785" cy="50800"/>
            </a:xfrm>
            <a:custGeom>
              <a:avLst/>
              <a:gdLst/>
              <a:ahLst/>
              <a:cxnLst/>
              <a:rect l="l" t="t" r="r" b="b"/>
              <a:pathLst>
                <a:path w="184784" h="50800">
                  <a:moveTo>
                    <a:pt x="184734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184734" y="50292"/>
                  </a:lnTo>
                  <a:lnTo>
                    <a:pt x="184734" y="0"/>
                  </a:lnTo>
                  <a:close/>
                </a:path>
              </a:pathLst>
            </a:custGeom>
            <a:solidFill>
              <a:srgbClr val="E500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37591" y="820785"/>
              <a:ext cx="184785" cy="50800"/>
            </a:xfrm>
            <a:custGeom>
              <a:avLst/>
              <a:gdLst/>
              <a:ahLst/>
              <a:cxnLst/>
              <a:rect l="l" t="t" r="r" b="b"/>
              <a:pathLst>
                <a:path w="184784" h="50800">
                  <a:moveTo>
                    <a:pt x="184734" y="50292"/>
                  </a:moveTo>
                  <a:lnTo>
                    <a:pt x="0" y="50292"/>
                  </a:lnTo>
                  <a:lnTo>
                    <a:pt x="0" y="0"/>
                  </a:lnTo>
                  <a:lnTo>
                    <a:pt x="184734" y="0"/>
                  </a:lnTo>
                  <a:lnTo>
                    <a:pt x="184734" y="50292"/>
                  </a:lnTo>
                  <a:close/>
                </a:path>
              </a:pathLst>
            </a:custGeom>
            <a:ln w="20650">
              <a:solidFill>
                <a:srgbClr val="E5001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37589" y="962114"/>
              <a:ext cx="184785" cy="50800"/>
            </a:xfrm>
            <a:custGeom>
              <a:avLst/>
              <a:gdLst/>
              <a:ahLst/>
              <a:cxnLst/>
              <a:rect l="l" t="t" r="r" b="b"/>
              <a:pathLst>
                <a:path w="184784" h="50800">
                  <a:moveTo>
                    <a:pt x="184734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184734" y="50292"/>
                  </a:lnTo>
                  <a:lnTo>
                    <a:pt x="184734" y="0"/>
                  </a:lnTo>
                  <a:close/>
                </a:path>
              </a:pathLst>
            </a:custGeom>
            <a:solidFill>
              <a:srgbClr val="231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37591" y="962112"/>
              <a:ext cx="184785" cy="50800"/>
            </a:xfrm>
            <a:custGeom>
              <a:avLst/>
              <a:gdLst/>
              <a:ahLst/>
              <a:cxnLst/>
              <a:rect l="l" t="t" r="r" b="b"/>
              <a:pathLst>
                <a:path w="184784" h="50800">
                  <a:moveTo>
                    <a:pt x="184734" y="50292"/>
                  </a:moveTo>
                  <a:lnTo>
                    <a:pt x="0" y="50292"/>
                  </a:lnTo>
                  <a:lnTo>
                    <a:pt x="0" y="0"/>
                  </a:lnTo>
                  <a:lnTo>
                    <a:pt x="184734" y="0"/>
                  </a:lnTo>
                  <a:lnTo>
                    <a:pt x="184734" y="50292"/>
                  </a:lnTo>
                  <a:close/>
                </a:path>
              </a:pathLst>
            </a:custGeom>
            <a:ln w="20650">
              <a:solidFill>
                <a:srgbClr val="2318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837013" y="6944590"/>
            <a:ext cx="6120765" cy="1114425"/>
            <a:chOff x="837013" y="6944590"/>
            <a:chExt cx="6120765" cy="1114425"/>
          </a:xfrm>
        </p:grpSpPr>
        <p:sp>
          <p:nvSpPr>
            <p:cNvPr id="12" name="object 12" descr=""/>
            <p:cNvSpPr/>
            <p:nvPr/>
          </p:nvSpPr>
          <p:spPr>
            <a:xfrm>
              <a:off x="883132" y="6995274"/>
              <a:ext cx="35560" cy="1061085"/>
            </a:xfrm>
            <a:custGeom>
              <a:avLst/>
              <a:gdLst/>
              <a:ahLst/>
              <a:cxnLst/>
              <a:rect l="l" t="t" r="r" b="b"/>
              <a:pathLst>
                <a:path w="35559" h="1061084">
                  <a:moveTo>
                    <a:pt x="35445" y="0"/>
                  </a:moveTo>
                  <a:lnTo>
                    <a:pt x="0" y="0"/>
                  </a:lnTo>
                  <a:lnTo>
                    <a:pt x="0" y="1060615"/>
                  </a:lnTo>
                  <a:lnTo>
                    <a:pt x="35445" y="1060615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E61F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83133" y="6995270"/>
              <a:ext cx="35560" cy="1061085"/>
            </a:xfrm>
            <a:custGeom>
              <a:avLst/>
              <a:gdLst/>
              <a:ahLst/>
              <a:cxnLst/>
              <a:rect l="l" t="t" r="r" b="b"/>
              <a:pathLst>
                <a:path w="35559" h="1061084">
                  <a:moveTo>
                    <a:pt x="0" y="0"/>
                  </a:moveTo>
                  <a:lnTo>
                    <a:pt x="35445" y="0"/>
                  </a:lnTo>
                  <a:lnTo>
                    <a:pt x="35445" y="1060615"/>
                  </a:lnTo>
                  <a:lnTo>
                    <a:pt x="0" y="1060615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53477" y="7180580"/>
              <a:ext cx="34925" cy="875665"/>
            </a:xfrm>
            <a:custGeom>
              <a:avLst/>
              <a:gdLst/>
              <a:ahLst/>
              <a:cxnLst/>
              <a:rect l="l" t="t" r="r" b="b"/>
              <a:pathLst>
                <a:path w="34925" h="875665">
                  <a:moveTo>
                    <a:pt x="34886" y="0"/>
                  </a:moveTo>
                  <a:lnTo>
                    <a:pt x="0" y="0"/>
                  </a:lnTo>
                  <a:lnTo>
                    <a:pt x="0" y="875309"/>
                  </a:lnTo>
                  <a:lnTo>
                    <a:pt x="34886" y="875309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53479" y="7180577"/>
              <a:ext cx="34925" cy="875665"/>
            </a:xfrm>
            <a:custGeom>
              <a:avLst/>
              <a:gdLst/>
              <a:ahLst/>
              <a:cxnLst/>
              <a:rect l="l" t="t" r="r" b="b"/>
              <a:pathLst>
                <a:path w="34925" h="875665">
                  <a:moveTo>
                    <a:pt x="0" y="0"/>
                  </a:moveTo>
                  <a:lnTo>
                    <a:pt x="34886" y="0"/>
                  </a:lnTo>
                  <a:lnTo>
                    <a:pt x="34886" y="875309"/>
                  </a:lnTo>
                  <a:lnTo>
                    <a:pt x="0" y="875309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914167" y="7687449"/>
              <a:ext cx="34925" cy="368935"/>
            </a:xfrm>
            <a:custGeom>
              <a:avLst/>
              <a:gdLst/>
              <a:ahLst/>
              <a:cxnLst/>
              <a:rect l="l" t="t" r="r" b="b"/>
              <a:pathLst>
                <a:path w="34925" h="368934">
                  <a:moveTo>
                    <a:pt x="34886" y="0"/>
                  </a:moveTo>
                  <a:lnTo>
                    <a:pt x="0" y="0"/>
                  </a:lnTo>
                  <a:lnTo>
                    <a:pt x="0" y="368439"/>
                  </a:lnTo>
                  <a:lnTo>
                    <a:pt x="34886" y="368439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914168" y="7687446"/>
              <a:ext cx="34925" cy="368935"/>
            </a:xfrm>
            <a:custGeom>
              <a:avLst/>
              <a:gdLst/>
              <a:ahLst/>
              <a:cxnLst/>
              <a:rect l="l" t="t" r="r" b="b"/>
              <a:pathLst>
                <a:path w="34925" h="368934">
                  <a:moveTo>
                    <a:pt x="0" y="0"/>
                  </a:moveTo>
                  <a:lnTo>
                    <a:pt x="34886" y="0"/>
                  </a:lnTo>
                  <a:lnTo>
                    <a:pt x="34886" y="368439"/>
                  </a:lnTo>
                  <a:lnTo>
                    <a:pt x="0" y="368439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983953" y="7697813"/>
              <a:ext cx="34925" cy="358140"/>
            </a:xfrm>
            <a:custGeom>
              <a:avLst/>
              <a:gdLst/>
              <a:ahLst/>
              <a:cxnLst/>
              <a:rect l="l" t="t" r="r" b="b"/>
              <a:pathLst>
                <a:path w="34925" h="358140">
                  <a:moveTo>
                    <a:pt x="34899" y="0"/>
                  </a:moveTo>
                  <a:lnTo>
                    <a:pt x="0" y="0"/>
                  </a:lnTo>
                  <a:lnTo>
                    <a:pt x="0" y="358076"/>
                  </a:lnTo>
                  <a:lnTo>
                    <a:pt x="34899" y="358076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EEE9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983955" y="7697810"/>
              <a:ext cx="34925" cy="358140"/>
            </a:xfrm>
            <a:custGeom>
              <a:avLst/>
              <a:gdLst/>
              <a:ahLst/>
              <a:cxnLst/>
              <a:rect l="l" t="t" r="r" b="b"/>
              <a:pathLst>
                <a:path w="34925" h="358140">
                  <a:moveTo>
                    <a:pt x="0" y="0"/>
                  </a:moveTo>
                  <a:lnTo>
                    <a:pt x="34899" y="0"/>
                  </a:lnTo>
                  <a:lnTo>
                    <a:pt x="34899" y="358076"/>
                  </a:lnTo>
                  <a:lnTo>
                    <a:pt x="0" y="35807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23264" y="7210564"/>
              <a:ext cx="34925" cy="845819"/>
            </a:xfrm>
            <a:custGeom>
              <a:avLst/>
              <a:gdLst/>
              <a:ahLst/>
              <a:cxnLst/>
              <a:rect l="l" t="t" r="r" b="b"/>
              <a:pathLst>
                <a:path w="34925" h="845820">
                  <a:moveTo>
                    <a:pt x="34899" y="0"/>
                  </a:moveTo>
                  <a:lnTo>
                    <a:pt x="0" y="0"/>
                  </a:lnTo>
                  <a:lnTo>
                    <a:pt x="0" y="845337"/>
                  </a:lnTo>
                  <a:lnTo>
                    <a:pt x="34899" y="845337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23265" y="7210562"/>
              <a:ext cx="34925" cy="845819"/>
            </a:xfrm>
            <a:custGeom>
              <a:avLst/>
              <a:gdLst/>
              <a:ahLst/>
              <a:cxnLst/>
              <a:rect l="l" t="t" r="r" b="b"/>
              <a:pathLst>
                <a:path w="34925" h="845820">
                  <a:moveTo>
                    <a:pt x="0" y="0"/>
                  </a:moveTo>
                  <a:lnTo>
                    <a:pt x="34899" y="0"/>
                  </a:lnTo>
                  <a:lnTo>
                    <a:pt x="34899" y="845337"/>
                  </a:lnTo>
                  <a:lnTo>
                    <a:pt x="0" y="845337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93597" y="7314120"/>
              <a:ext cx="34925" cy="742315"/>
            </a:xfrm>
            <a:custGeom>
              <a:avLst/>
              <a:gdLst/>
              <a:ahLst/>
              <a:cxnLst/>
              <a:rect l="l" t="t" r="r" b="b"/>
              <a:pathLst>
                <a:path w="34925" h="742315">
                  <a:moveTo>
                    <a:pt x="34886" y="0"/>
                  </a:moveTo>
                  <a:lnTo>
                    <a:pt x="0" y="0"/>
                  </a:lnTo>
                  <a:lnTo>
                    <a:pt x="0" y="741781"/>
                  </a:lnTo>
                  <a:lnTo>
                    <a:pt x="34886" y="741781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93598" y="7314118"/>
              <a:ext cx="34925" cy="742315"/>
            </a:xfrm>
            <a:custGeom>
              <a:avLst/>
              <a:gdLst/>
              <a:ahLst/>
              <a:cxnLst/>
              <a:rect l="l" t="t" r="r" b="b"/>
              <a:pathLst>
                <a:path w="34925" h="742315">
                  <a:moveTo>
                    <a:pt x="0" y="0"/>
                  </a:moveTo>
                  <a:lnTo>
                    <a:pt x="34886" y="0"/>
                  </a:lnTo>
                  <a:lnTo>
                    <a:pt x="34886" y="741781"/>
                  </a:lnTo>
                  <a:lnTo>
                    <a:pt x="0" y="74178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163383" y="7329932"/>
              <a:ext cx="34925" cy="726440"/>
            </a:xfrm>
            <a:custGeom>
              <a:avLst/>
              <a:gdLst/>
              <a:ahLst/>
              <a:cxnLst/>
              <a:rect l="l" t="t" r="r" b="b"/>
              <a:pathLst>
                <a:path w="34925" h="726440">
                  <a:moveTo>
                    <a:pt x="34899" y="0"/>
                  </a:moveTo>
                  <a:lnTo>
                    <a:pt x="0" y="0"/>
                  </a:lnTo>
                  <a:lnTo>
                    <a:pt x="0" y="725970"/>
                  </a:lnTo>
                  <a:lnTo>
                    <a:pt x="34899" y="725970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163384" y="7329928"/>
              <a:ext cx="34925" cy="726440"/>
            </a:xfrm>
            <a:custGeom>
              <a:avLst/>
              <a:gdLst/>
              <a:ahLst/>
              <a:cxnLst/>
              <a:rect l="l" t="t" r="r" b="b"/>
              <a:pathLst>
                <a:path w="34925" h="726440">
                  <a:moveTo>
                    <a:pt x="0" y="0"/>
                  </a:moveTo>
                  <a:lnTo>
                    <a:pt x="34899" y="0"/>
                  </a:lnTo>
                  <a:lnTo>
                    <a:pt x="34899" y="725970"/>
                  </a:lnTo>
                  <a:lnTo>
                    <a:pt x="0" y="72597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33182" y="7400226"/>
              <a:ext cx="35560" cy="655955"/>
            </a:xfrm>
            <a:custGeom>
              <a:avLst/>
              <a:gdLst/>
              <a:ahLst/>
              <a:cxnLst/>
              <a:rect l="l" t="t" r="r" b="b"/>
              <a:pathLst>
                <a:path w="35559" h="655954">
                  <a:moveTo>
                    <a:pt x="35445" y="0"/>
                  </a:moveTo>
                  <a:lnTo>
                    <a:pt x="0" y="0"/>
                  </a:lnTo>
                  <a:lnTo>
                    <a:pt x="0" y="655662"/>
                  </a:lnTo>
                  <a:lnTo>
                    <a:pt x="35445" y="655662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33183" y="7400224"/>
              <a:ext cx="35560" cy="655955"/>
            </a:xfrm>
            <a:custGeom>
              <a:avLst/>
              <a:gdLst/>
              <a:ahLst/>
              <a:cxnLst/>
              <a:rect l="l" t="t" r="r" b="b"/>
              <a:pathLst>
                <a:path w="35559" h="655954">
                  <a:moveTo>
                    <a:pt x="0" y="0"/>
                  </a:moveTo>
                  <a:lnTo>
                    <a:pt x="35445" y="0"/>
                  </a:lnTo>
                  <a:lnTo>
                    <a:pt x="35445" y="655662"/>
                  </a:lnTo>
                  <a:lnTo>
                    <a:pt x="0" y="655662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03515" y="7433487"/>
              <a:ext cx="34925" cy="622935"/>
            </a:xfrm>
            <a:custGeom>
              <a:avLst/>
              <a:gdLst/>
              <a:ahLst/>
              <a:cxnLst/>
              <a:rect l="l" t="t" r="r" b="b"/>
              <a:pathLst>
                <a:path w="34925" h="622934">
                  <a:moveTo>
                    <a:pt x="34899" y="0"/>
                  </a:moveTo>
                  <a:lnTo>
                    <a:pt x="0" y="0"/>
                  </a:lnTo>
                  <a:lnTo>
                    <a:pt x="0" y="622414"/>
                  </a:lnTo>
                  <a:lnTo>
                    <a:pt x="34899" y="622414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03516" y="7433485"/>
              <a:ext cx="34925" cy="622935"/>
            </a:xfrm>
            <a:custGeom>
              <a:avLst/>
              <a:gdLst/>
              <a:ahLst/>
              <a:cxnLst/>
              <a:rect l="l" t="t" r="r" b="b"/>
              <a:pathLst>
                <a:path w="34925" h="622934">
                  <a:moveTo>
                    <a:pt x="0" y="0"/>
                  </a:moveTo>
                  <a:lnTo>
                    <a:pt x="34899" y="0"/>
                  </a:lnTo>
                  <a:lnTo>
                    <a:pt x="34899" y="622414"/>
                  </a:lnTo>
                  <a:lnTo>
                    <a:pt x="0" y="622414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373314" y="7446556"/>
              <a:ext cx="35560" cy="609600"/>
            </a:xfrm>
            <a:custGeom>
              <a:avLst/>
              <a:gdLst/>
              <a:ahLst/>
              <a:cxnLst/>
              <a:rect l="l" t="t" r="r" b="b"/>
              <a:pathLst>
                <a:path w="35559" h="609600">
                  <a:moveTo>
                    <a:pt x="35445" y="0"/>
                  </a:moveTo>
                  <a:lnTo>
                    <a:pt x="0" y="0"/>
                  </a:lnTo>
                  <a:lnTo>
                    <a:pt x="0" y="609333"/>
                  </a:lnTo>
                  <a:lnTo>
                    <a:pt x="35445" y="609333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73315" y="7446553"/>
              <a:ext cx="35560" cy="609600"/>
            </a:xfrm>
            <a:custGeom>
              <a:avLst/>
              <a:gdLst/>
              <a:ahLst/>
              <a:cxnLst/>
              <a:rect l="l" t="t" r="r" b="b"/>
              <a:pathLst>
                <a:path w="35559" h="609600">
                  <a:moveTo>
                    <a:pt x="0" y="0"/>
                  </a:moveTo>
                  <a:lnTo>
                    <a:pt x="35445" y="0"/>
                  </a:lnTo>
                  <a:lnTo>
                    <a:pt x="35445" y="609333"/>
                  </a:lnTo>
                  <a:lnTo>
                    <a:pt x="0" y="609333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443647" y="7458557"/>
              <a:ext cx="34925" cy="597535"/>
            </a:xfrm>
            <a:custGeom>
              <a:avLst/>
              <a:gdLst/>
              <a:ahLst/>
              <a:cxnLst/>
              <a:rect l="l" t="t" r="r" b="b"/>
              <a:pathLst>
                <a:path w="34925" h="597534">
                  <a:moveTo>
                    <a:pt x="34899" y="0"/>
                  </a:moveTo>
                  <a:lnTo>
                    <a:pt x="0" y="0"/>
                  </a:lnTo>
                  <a:lnTo>
                    <a:pt x="0" y="597344"/>
                  </a:lnTo>
                  <a:lnTo>
                    <a:pt x="34899" y="597344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443648" y="7458555"/>
              <a:ext cx="34925" cy="597535"/>
            </a:xfrm>
            <a:custGeom>
              <a:avLst/>
              <a:gdLst/>
              <a:ahLst/>
              <a:cxnLst/>
              <a:rect l="l" t="t" r="r" b="b"/>
              <a:pathLst>
                <a:path w="34925" h="597534">
                  <a:moveTo>
                    <a:pt x="0" y="0"/>
                  </a:moveTo>
                  <a:lnTo>
                    <a:pt x="34899" y="0"/>
                  </a:lnTo>
                  <a:lnTo>
                    <a:pt x="34899" y="597344"/>
                  </a:lnTo>
                  <a:lnTo>
                    <a:pt x="0" y="597344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513433" y="7465631"/>
              <a:ext cx="34925" cy="590550"/>
            </a:xfrm>
            <a:custGeom>
              <a:avLst/>
              <a:gdLst/>
              <a:ahLst/>
              <a:cxnLst/>
              <a:rect l="l" t="t" r="r" b="b"/>
              <a:pathLst>
                <a:path w="34925" h="590550">
                  <a:moveTo>
                    <a:pt x="34899" y="0"/>
                  </a:moveTo>
                  <a:lnTo>
                    <a:pt x="0" y="0"/>
                  </a:lnTo>
                  <a:lnTo>
                    <a:pt x="0" y="590270"/>
                  </a:lnTo>
                  <a:lnTo>
                    <a:pt x="34899" y="590270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513434" y="7465629"/>
              <a:ext cx="34925" cy="590550"/>
            </a:xfrm>
            <a:custGeom>
              <a:avLst/>
              <a:gdLst/>
              <a:ahLst/>
              <a:cxnLst/>
              <a:rect l="l" t="t" r="r" b="b"/>
              <a:pathLst>
                <a:path w="34925" h="590550">
                  <a:moveTo>
                    <a:pt x="0" y="0"/>
                  </a:moveTo>
                  <a:lnTo>
                    <a:pt x="34899" y="0"/>
                  </a:lnTo>
                  <a:lnTo>
                    <a:pt x="34899" y="590270"/>
                  </a:lnTo>
                  <a:lnTo>
                    <a:pt x="0" y="59027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583778" y="7489621"/>
              <a:ext cx="34925" cy="566420"/>
            </a:xfrm>
            <a:custGeom>
              <a:avLst/>
              <a:gdLst/>
              <a:ahLst/>
              <a:cxnLst/>
              <a:rect l="l" t="t" r="r" b="b"/>
              <a:pathLst>
                <a:path w="34925" h="566420">
                  <a:moveTo>
                    <a:pt x="34899" y="0"/>
                  </a:moveTo>
                  <a:lnTo>
                    <a:pt x="0" y="0"/>
                  </a:lnTo>
                  <a:lnTo>
                    <a:pt x="0" y="566280"/>
                  </a:lnTo>
                  <a:lnTo>
                    <a:pt x="34899" y="566280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583780" y="7489619"/>
              <a:ext cx="34925" cy="566420"/>
            </a:xfrm>
            <a:custGeom>
              <a:avLst/>
              <a:gdLst/>
              <a:ahLst/>
              <a:cxnLst/>
              <a:rect l="l" t="t" r="r" b="b"/>
              <a:pathLst>
                <a:path w="34925" h="566420">
                  <a:moveTo>
                    <a:pt x="0" y="0"/>
                  </a:moveTo>
                  <a:lnTo>
                    <a:pt x="34899" y="0"/>
                  </a:lnTo>
                  <a:lnTo>
                    <a:pt x="34899" y="566280"/>
                  </a:lnTo>
                  <a:lnTo>
                    <a:pt x="0" y="56628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653565" y="7504874"/>
              <a:ext cx="34925" cy="551180"/>
            </a:xfrm>
            <a:custGeom>
              <a:avLst/>
              <a:gdLst/>
              <a:ahLst/>
              <a:cxnLst/>
              <a:rect l="l" t="t" r="r" b="b"/>
              <a:pathLst>
                <a:path w="34925" h="551179">
                  <a:moveTo>
                    <a:pt x="34899" y="0"/>
                  </a:moveTo>
                  <a:lnTo>
                    <a:pt x="0" y="0"/>
                  </a:lnTo>
                  <a:lnTo>
                    <a:pt x="0" y="551027"/>
                  </a:lnTo>
                  <a:lnTo>
                    <a:pt x="34899" y="551027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653566" y="7504872"/>
              <a:ext cx="34925" cy="551180"/>
            </a:xfrm>
            <a:custGeom>
              <a:avLst/>
              <a:gdLst/>
              <a:ahLst/>
              <a:cxnLst/>
              <a:rect l="l" t="t" r="r" b="b"/>
              <a:pathLst>
                <a:path w="34925" h="551179">
                  <a:moveTo>
                    <a:pt x="0" y="0"/>
                  </a:moveTo>
                  <a:lnTo>
                    <a:pt x="34899" y="0"/>
                  </a:lnTo>
                  <a:lnTo>
                    <a:pt x="34899" y="551027"/>
                  </a:lnTo>
                  <a:lnTo>
                    <a:pt x="0" y="551027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723351" y="7516863"/>
              <a:ext cx="35560" cy="539115"/>
            </a:xfrm>
            <a:custGeom>
              <a:avLst/>
              <a:gdLst/>
              <a:ahLst/>
              <a:cxnLst/>
              <a:rect l="l" t="t" r="r" b="b"/>
              <a:pathLst>
                <a:path w="35560" h="539115">
                  <a:moveTo>
                    <a:pt x="35445" y="0"/>
                  </a:moveTo>
                  <a:lnTo>
                    <a:pt x="0" y="0"/>
                  </a:lnTo>
                  <a:lnTo>
                    <a:pt x="0" y="539026"/>
                  </a:lnTo>
                  <a:lnTo>
                    <a:pt x="35445" y="539026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723353" y="7516860"/>
              <a:ext cx="35560" cy="539115"/>
            </a:xfrm>
            <a:custGeom>
              <a:avLst/>
              <a:gdLst/>
              <a:ahLst/>
              <a:cxnLst/>
              <a:rect l="l" t="t" r="r" b="b"/>
              <a:pathLst>
                <a:path w="35560" h="539115">
                  <a:moveTo>
                    <a:pt x="0" y="0"/>
                  </a:moveTo>
                  <a:lnTo>
                    <a:pt x="35445" y="0"/>
                  </a:lnTo>
                  <a:lnTo>
                    <a:pt x="35445" y="539026"/>
                  </a:lnTo>
                  <a:lnTo>
                    <a:pt x="0" y="53902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793684" y="7544663"/>
              <a:ext cx="34925" cy="511809"/>
            </a:xfrm>
            <a:custGeom>
              <a:avLst/>
              <a:gdLst/>
              <a:ahLst/>
              <a:cxnLst/>
              <a:rect l="l" t="t" r="r" b="b"/>
              <a:pathLst>
                <a:path w="34925" h="511809">
                  <a:moveTo>
                    <a:pt x="34886" y="0"/>
                  </a:moveTo>
                  <a:lnTo>
                    <a:pt x="0" y="0"/>
                  </a:lnTo>
                  <a:lnTo>
                    <a:pt x="0" y="511225"/>
                  </a:lnTo>
                  <a:lnTo>
                    <a:pt x="34886" y="511225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793685" y="7544661"/>
              <a:ext cx="34925" cy="511809"/>
            </a:xfrm>
            <a:custGeom>
              <a:avLst/>
              <a:gdLst/>
              <a:ahLst/>
              <a:cxnLst/>
              <a:rect l="l" t="t" r="r" b="b"/>
              <a:pathLst>
                <a:path w="34925" h="511809">
                  <a:moveTo>
                    <a:pt x="0" y="0"/>
                  </a:moveTo>
                  <a:lnTo>
                    <a:pt x="34886" y="0"/>
                  </a:lnTo>
                  <a:lnTo>
                    <a:pt x="34886" y="511225"/>
                  </a:lnTo>
                  <a:lnTo>
                    <a:pt x="0" y="511225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863483" y="7567003"/>
              <a:ext cx="35560" cy="488950"/>
            </a:xfrm>
            <a:custGeom>
              <a:avLst/>
              <a:gdLst/>
              <a:ahLst/>
              <a:cxnLst/>
              <a:rect l="l" t="t" r="r" b="b"/>
              <a:pathLst>
                <a:path w="35560" h="488950">
                  <a:moveTo>
                    <a:pt x="35445" y="0"/>
                  </a:moveTo>
                  <a:lnTo>
                    <a:pt x="0" y="0"/>
                  </a:lnTo>
                  <a:lnTo>
                    <a:pt x="0" y="488886"/>
                  </a:lnTo>
                  <a:lnTo>
                    <a:pt x="35445" y="488886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863484" y="7567000"/>
              <a:ext cx="35560" cy="488950"/>
            </a:xfrm>
            <a:custGeom>
              <a:avLst/>
              <a:gdLst/>
              <a:ahLst/>
              <a:cxnLst/>
              <a:rect l="l" t="t" r="r" b="b"/>
              <a:pathLst>
                <a:path w="35560" h="488950">
                  <a:moveTo>
                    <a:pt x="0" y="0"/>
                  </a:moveTo>
                  <a:lnTo>
                    <a:pt x="35445" y="0"/>
                  </a:lnTo>
                  <a:lnTo>
                    <a:pt x="35445" y="488886"/>
                  </a:lnTo>
                  <a:lnTo>
                    <a:pt x="0" y="48888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933816" y="7567549"/>
              <a:ext cx="34925" cy="488950"/>
            </a:xfrm>
            <a:custGeom>
              <a:avLst/>
              <a:gdLst/>
              <a:ahLst/>
              <a:cxnLst/>
              <a:rect l="l" t="t" r="r" b="b"/>
              <a:pathLst>
                <a:path w="34925" h="488950">
                  <a:moveTo>
                    <a:pt x="34899" y="0"/>
                  </a:moveTo>
                  <a:lnTo>
                    <a:pt x="0" y="0"/>
                  </a:lnTo>
                  <a:lnTo>
                    <a:pt x="0" y="488340"/>
                  </a:lnTo>
                  <a:lnTo>
                    <a:pt x="34899" y="488340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933817" y="7567546"/>
              <a:ext cx="34925" cy="488950"/>
            </a:xfrm>
            <a:custGeom>
              <a:avLst/>
              <a:gdLst/>
              <a:ahLst/>
              <a:cxnLst/>
              <a:rect l="l" t="t" r="r" b="b"/>
              <a:pathLst>
                <a:path w="34925" h="488950">
                  <a:moveTo>
                    <a:pt x="0" y="0"/>
                  </a:moveTo>
                  <a:lnTo>
                    <a:pt x="34899" y="0"/>
                  </a:lnTo>
                  <a:lnTo>
                    <a:pt x="34899" y="488340"/>
                  </a:lnTo>
                  <a:lnTo>
                    <a:pt x="0" y="48834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003602" y="7577912"/>
              <a:ext cx="34925" cy="478155"/>
            </a:xfrm>
            <a:custGeom>
              <a:avLst/>
              <a:gdLst/>
              <a:ahLst/>
              <a:cxnLst/>
              <a:rect l="l" t="t" r="r" b="b"/>
              <a:pathLst>
                <a:path w="34925" h="478154">
                  <a:moveTo>
                    <a:pt x="34899" y="0"/>
                  </a:moveTo>
                  <a:lnTo>
                    <a:pt x="0" y="0"/>
                  </a:lnTo>
                  <a:lnTo>
                    <a:pt x="0" y="477989"/>
                  </a:lnTo>
                  <a:lnTo>
                    <a:pt x="34899" y="477989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003604" y="7577908"/>
              <a:ext cx="34925" cy="478155"/>
            </a:xfrm>
            <a:custGeom>
              <a:avLst/>
              <a:gdLst/>
              <a:ahLst/>
              <a:cxnLst/>
              <a:rect l="l" t="t" r="r" b="b"/>
              <a:pathLst>
                <a:path w="34925" h="478154">
                  <a:moveTo>
                    <a:pt x="0" y="0"/>
                  </a:moveTo>
                  <a:lnTo>
                    <a:pt x="34899" y="0"/>
                  </a:lnTo>
                  <a:lnTo>
                    <a:pt x="34899" y="477989"/>
                  </a:lnTo>
                  <a:lnTo>
                    <a:pt x="0" y="477989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073948" y="7582268"/>
              <a:ext cx="34925" cy="473709"/>
            </a:xfrm>
            <a:custGeom>
              <a:avLst/>
              <a:gdLst/>
              <a:ahLst/>
              <a:cxnLst/>
              <a:rect l="l" t="t" r="r" b="b"/>
              <a:pathLst>
                <a:path w="34925" h="473709">
                  <a:moveTo>
                    <a:pt x="34886" y="0"/>
                  </a:moveTo>
                  <a:lnTo>
                    <a:pt x="0" y="0"/>
                  </a:lnTo>
                  <a:lnTo>
                    <a:pt x="0" y="473621"/>
                  </a:lnTo>
                  <a:lnTo>
                    <a:pt x="34886" y="473621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073949" y="7582265"/>
              <a:ext cx="34925" cy="473709"/>
            </a:xfrm>
            <a:custGeom>
              <a:avLst/>
              <a:gdLst/>
              <a:ahLst/>
              <a:cxnLst/>
              <a:rect l="l" t="t" r="r" b="b"/>
              <a:pathLst>
                <a:path w="34925" h="473709">
                  <a:moveTo>
                    <a:pt x="0" y="0"/>
                  </a:moveTo>
                  <a:lnTo>
                    <a:pt x="34886" y="0"/>
                  </a:lnTo>
                  <a:lnTo>
                    <a:pt x="34886" y="473621"/>
                  </a:lnTo>
                  <a:lnTo>
                    <a:pt x="0" y="47362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143734" y="7583894"/>
              <a:ext cx="34925" cy="472440"/>
            </a:xfrm>
            <a:custGeom>
              <a:avLst/>
              <a:gdLst/>
              <a:ahLst/>
              <a:cxnLst/>
              <a:rect l="l" t="t" r="r" b="b"/>
              <a:pathLst>
                <a:path w="34925" h="472440">
                  <a:moveTo>
                    <a:pt x="34899" y="0"/>
                  </a:moveTo>
                  <a:lnTo>
                    <a:pt x="0" y="0"/>
                  </a:lnTo>
                  <a:lnTo>
                    <a:pt x="0" y="471995"/>
                  </a:lnTo>
                  <a:lnTo>
                    <a:pt x="34899" y="471995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143735" y="7583891"/>
              <a:ext cx="34925" cy="472440"/>
            </a:xfrm>
            <a:custGeom>
              <a:avLst/>
              <a:gdLst/>
              <a:ahLst/>
              <a:cxnLst/>
              <a:rect l="l" t="t" r="r" b="b"/>
              <a:pathLst>
                <a:path w="34925" h="472440">
                  <a:moveTo>
                    <a:pt x="0" y="0"/>
                  </a:moveTo>
                  <a:lnTo>
                    <a:pt x="34899" y="0"/>
                  </a:lnTo>
                  <a:lnTo>
                    <a:pt x="34899" y="471995"/>
                  </a:lnTo>
                  <a:lnTo>
                    <a:pt x="0" y="471995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213521" y="7583894"/>
              <a:ext cx="35560" cy="472440"/>
            </a:xfrm>
            <a:custGeom>
              <a:avLst/>
              <a:gdLst/>
              <a:ahLst/>
              <a:cxnLst/>
              <a:rect l="l" t="t" r="r" b="b"/>
              <a:pathLst>
                <a:path w="35560" h="472440">
                  <a:moveTo>
                    <a:pt x="35445" y="0"/>
                  </a:moveTo>
                  <a:lnTo>
                    <a:pt x="0" y="0"/>
                  </a:lnTo>
                  <a:lnTo>
                    <a:pt x="0" y="471995"/>
                  </a:lnTo>
                  <a:lnTo>
                    <a:pt x="35445" y="471995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213522" y="7583891"/>
              <a:ext cx="35560" cy="472440"/>
            </a:xfrm>
            <a:custGeom>
              <a:avLst/>
              <a:gdLst/>
              <a:ahLst/>
              <a:cxnLst/>
              <a:rect l="l" t="t" r="r" b="b"/>
              <a:pathLst>
                <a:path w="35560" h="472440">
                  <a:moveTo>
                    <a:pt x="0" y="0"/>
                  </a:moveTo>
                  <a:lnTo>
                    <a:pt x="35445" y="0"/>
                  </a:lnTo>
                  <a:lnTo>
                    <a:pt x="35445" y="471995"/>
                  </a:lnTo>
                  <a:lnTo>
                    <a:pt x="0" y="471995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283866" y="7584999"/>
              <a:ext cx="34925" cy="471170"/>
            </a:xfrm>
            <a:custGeom>
              <a:avLst/>
              <a:gdLst/>
              <a:ahLst/>
              <a:cxnLst/>
              <a:rect l="l" t="t" r="r" b="b"/>
              <a:pathLst>
                <a:path w="34925" h="471170">
                  <a:moveTo>
                    <a:pt x="34899" y="0"/>
                  </a:moveTo>
                  <a:lnTo>
                    <a:pt x="0" y="0"/>
                  </a:lnTo>
                  <a:lnTo>
                    <a:pt x="0" y="470903"/>
                  </a:lnTo>
                  <a:lnTo>
                    <a:pt x="34899" y="470903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283867" y="7584995"/>
              <a:ext cx="34925" cy="471170"/>
            </a:xfrm>
            <a:custGeom>
              <a:avLst/>
              <a:gdLst/>
              <a:ahLst/>
              <a:cxnLst/>
              <a:rect l="l" t="t" r="r" b="b"/>
              <a:pathLst>
                <a:path w="34925" h="471170">
                  <a:moveTo>
                    <a:pt x="0" y="0"/>
                  </a:moveTo>
                  <a:lnTo>
                    <a:pt x="34899" y="0"/>
                  </a:lnTo>
                  <a:lnTo>
                    <a:pt x="34899" y="470903"/>
                  </a:lnTo>
                  <a:lnTo>
                    <a:pt x="0" y="470903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353652" y="7586624"/>
              <a:ext cx="34925" cy="469265"/>
            </a:xfrm>
            <a:custGeom>
              <a:avLst/>
              <a:gdLst/>
              <a:ahLst/>
              <a:cxnLst/>
              <a:rect l="l" t="t" r="r" b="b"/>
              <a:pathLst>
                <a:path w="34925" h="469265">
                  <a:moveTo>
                    <a:pt x="34899" y="0"/>
                  </a:moveTo>
                  <a:lnTo>
                    <a:pt x="0" y="0"/>
                  </a:lnTo>
                  <a:lnTo>
                    <a:pt x="0" y="469265"/>
                  </a:lnTo>
                  <a:lnTo>
                    <a:pt x="34899" y="469265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353654" y="7586621"/>
              <a:ext cx="34925" cy="469265"/>
            </a:xfrm>
            <a:custGeom>
              <a:avLst/>
              <a:gdLst/>
              <a:ahLst/>
              <a:cxnLst/>
              <a:rect l="l" t="t" r="r" b="b"/>
              <a:pathLst>
                <a:path w="34925" h="469265">
                  <a:moveTo>
                    <a:pt x="0" y="0"/>
                  </a:moveTo>
                  <a:lnTo>
                    <a:pt x="34899" y="0"/>
                  </a:lnTo>
                  <a:lnTo>
                    <a:pt x="34899" y="469265"/>
                  </a:lnTo>
                  <a:lnTo>
                    <a:pt x="0" y="469265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423998" y="7598067"/>
              <a:ext cx="34925" cy="457834"/>
            </a:xfrm>
            <a:custGeom>
              <a:avLst/>
              <a:gdLst/>
              <a:ahLst/>
              <a:cxnLst/>
              <a:rect l="l" t="t" r="r" b="b"/>
              <a:pathLst>
                <a:path w="34925" h="457834">
                  <a:moveTo>
                    <a:pt x="34886" y="0"/>
                  </a:moveTo>
                  <a:lnTo>
                    <a:pt x="0" y="0"/>
                  </a:lnTo>
                  <a:lnTo>
                    <a:pt x="0" y="457822"/>
                  </a:lnTo>
                  <a:lnTo>
                    <a:pt x="34886" y="457822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423999" y="7598064"/>
              <a:ext cx="34925" cy="457834"/>
            </a:xfrm>
            <a:custGeom>
              <a:avLst/>
              <a:gdLst/>
              <a:ahLst/>
              <a:cxnLst/>
              <a:rect l="l" t="t" r="r" b="b"/>
              <a:pathLst>
                <a:path w="34925" h="457834">
                  <a:moveTo>
                    <a:pt x="0" y="0"/>
                  </a:moveTo>
                  <a:lnTo>
                    <a:pt x="34886" y="0"/>
                  </a:lnTo>
                  <a:lnTo>
                    <a:pt x="34886" y="457822"/>
                  </a:lnTo>
                  <a:lnTo>
                    <a:pt x="0" y="457822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493784" y="7602436"/>
              <a:ext cx="34925" cy="454025"/>
            </a:xfrm>
            <a:custGeom>
              <a:avLst/>
              <a:gdLst/>
              <a:ahLst/>
              <a:cxnLst/>
              <a:rect l="l" t="t" r="r" b="b"/>
              <a:pathLst>
                <a:path w="34925" h="454025">
                  <a:moveTo>
                    <a:pt x="34899" y="0"/>
                  </a:moveTo>
                  <a:lnTo>
                    <a:pt x="0" y="0"/>
                  </a:lnTo>
                  <a:lnTo>
                    <a:pt x="0" y="453453"/>
                  </a:lnTo>
                  <a:lnTo>
                    <a:pt x="34899" y="453453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2493785" y="7602432"/>
              <a:ext cx="34925" cy="454025"/>
            </a:xfrm>
            <a:custGeom>
              <a:avLst/>
              <a:gdLst/>
              <a:ahLst/>
              <a:cxnLst/>
              <a:rect l="l" t="t" r="r" b="b"/>
              <a:pathLst>
                <a:path w="34925" h="454025">
                  <a:moveTo>
                    <a:pt x="0" y="0"/>
                  </a:moveTo>
                  <a:lnTo>
                    <a:pt x="34899" y="0"/>
                  </a:lnTo>
                  <a:lnTo>
                    <a:pt x="34899" y="453453"/>
                  </a:lnTo>
                  <a:lnTo>
                    <a:pt x="0" y="453453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2564117" y="7625321"/>
              <a:ext cx="34925" cy="431165"/>
            </a:xfrm>
            <a:custGeom>
              <a:avLst/>
              <a:gdLst/>
              <a:ahLst/>
              <a:cxnLst/>
              <a:rect l="l" t="t" r="r" b="b"/>
              <a:pathLst>
                <a:path w="34925" h="431165">
                  <a:moveTo>
                    <a:pt x="34886" y="0"/>
                  </a:moveTo>
                  <a:lnTo>
                    <a:pt x="0" y="0"/>
                  </a:lnTo>
                  <a:lnTo>
                    <a:pt x="0" y="430580"/>
                  </a:lnTo>
                  <a:lnTo>
                    <a:pt x="34886" y="430580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2564118" y="7625317"/>
              <a:ext cx="34925" cy="431165"/>
            </a:xfrm>
            <a:custGeom>
              <a:avLst/>
              <a:gdLst/>
              <a:ahLst/>
              <a:cxnLst/>
              <a:rect l="l" t="t" r="r" b="b"/>
              <a:pathLst>
                <a:path w="34925" h="431165">
                  <a:moveTo>
                    <a:pt x="0" y="0"/>
                  </a:moveTo>
                  <a:lnTo>
                    <a:pt x="34886" y="0"/>
                  </a:lnTo>
                  <a:lnTo>
                    <a:pt x="34886" y="430580"/>
                  </a:lnTo>
                  <a:lnTo>
                    <a:pt x="0" y="43058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2633903" y="7632954"/>
              <a:ext cx="34925" cy="423545"/>
            </a:xfrm>
            <a:custGeom>
              <a:avLst/>
              <a:gdLst/>
              <a:ahLst/>
              <a:cxnLst/>
              <a:rect l="l" t="t" r="r" b="b"/>
              <a:pathLst>
                <a:path w="34925" h="423545">
                  <a:moveTo>
                    <a:pt x="34899" y="0"/>
                  </a:moveTo>
                  <a:lnTo>
                    <a:pt x="0" y="0"/>
                  </a:lnTo>
                  <a:lnTo>
                    <a:pt x="0" y="422935"/>
                  </a:lnTo>
                  <a:lnTo>
                    <a:pt x="34899" y="422935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2633905" y="7632950"/>
              <a:ext cx="34925" cy="423545"/>
            </a:xfrm>
            <a:custGeom>
              <a:avLst/>
              <a:gdLst/>
              <a:ahLst/>
              <a:cxnLst/>
              <a:rect l="l" t="t" r="r" b="b"/>
              <a:pathLst>
                <a:path w="34925" h="423545">
                  <a:moveTo>
                    <a:pt x="0" y="0"/>
                  </a:moveTo>
                  <a:lnTo>
                    <a:pt x="34899" y="0"/>
                  </a:lnTo>
                  <a:lnTo>
                    <a:pt x="34899" y="422935"/>
                  </a:lnTo>
                  <a:lnTo>
                    <a:pt x="0" y="422935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703702" y="7634046"/>
              <a:ext cx="35560" cy="422275"/>
            </a:xfrm>
            <a:custGeom>
              <a:avLst/>
              <a:gdLst/>
              <a:ahLst/>
              <a:cxnLst/>
              <a:rect l="l" t="t" r="r" b="b"/>
              <a:pathLst>
                <a:path w="35560" h="422275">
                  <a:moveTo>
                    <a:pt x="35445" y="0"/>
                  </a:moveTo>
                  <a:lnTo>
                    <a:pt x="0" y="0"/>
                  </a:lnTo>
                  <a:lnTo>
                    <a:pt x="0" y="421855"/>
                  </a:lnTo>
                  <a:lnTo>
                    <a:pt x="35445" y="421855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2703704" y="7634043"/>
              <a:ext cx="35560" cy="422275"/>
            </a:xfrm>
            <a:custGeom>
              <a:avLst/>
              <a:gdLst/>
              <a:ahLst/>
              <a:cxnLst/>
              <a:rect l="l" t="t" r="r" b="b"/>
              <a:pathLst>
                <a:path w="35560" h="422275">
                  <a:moveTo>
                    <a:pt x="0" y="0"/>
                  </a:moveTo>
                  <a:lnTo>
                    <a:pt x="35445" y="0"/>
                  </a:lnTo>
                  <a:lnTo>
                    <a:pt x="35445" y="421855"/>
                  </a:lnTo>
                  <a:lnTo>
                    <a:pt x="0" y="421855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2774035" y="7649845"/>
              <a:ext cx="34925" cy="406400"/>
            </a:xfrm>
            <a:custGeom>
              <a:avLst/>
              <a:gdLst/>
              <a:ahLst/>
              <a:cxnLst/>
              <a:rect l="l" t="t" r="r" b="b"/>
              <a:pathLst>
                <a:path w="34925" h="406400">
                  <a:moveTo>
                    <a:pt x="34899" y="0"/>
                  </a:moveTo>
                  <a:lnTo>
                    <a:pt x="0" y="0"/>
                  </a:lnTo>
                  <a:lnTo>
                    <a:pt x="0" y="406044"/>
                  </a:lnTo>
                  <a:lnTo>
                    <a:pt x="34899" y="406044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774036" y="7649841"/>
              <a:ext cx="34925" cy="406400"/>
            </a:xfrm>
            <a:custGeom>
              <a:avLst/>
              <a:gdLst/>
              <a:ahLst/>
              <a:cxnLst/>
              <a:rect l="l" t="t" r="r" b="b"/>
              <a:pathLst>
                <a:path w="34925" h="406400">
                  <a:moveTo>
                    <a:pt x="0" y="0"/>
                  </a:moveTo>
                  <a:lnTo>
                    <a:pt x="34899" y="0"/>
                  </a:lnTo>
                  <a:lnTo>
                    <a:pt x="34899" y="406044"/>
                  </a:lnTo>
                  <a:lnTo>
                    <a:pt x="0" y="406044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843834" y="7672197"/>
              <a:ext cx="34925" cy="384175"/>
            </a:xfrm>
            <a:custGeom>
              <a:avLst/>
              <a:gdLst/>
              <a:ahLst/>
              <a:cxnLst/>
              <a:rect l="l" t="t" r="r" b="b"/>
              <a:pathLst>
                <a:path w="34925" h="384175">
                  <a:moveTo>
                    <a:pt x="34886" y="0"/>
                  </a:moveTo>
                  <a:lnTo>
                    <a:pt x="0" y="0"/>
                  </a:lnTo>
                  <a:lnTo>
                    <a:pt x="0" y="383692"/>
                  </a:lnTo>
                  <a:lnTo>
                    <a:pt x="34886" y="383692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2843836" y="7672194"/>
              <a:ext cx="34925" cy="384175"/>
            </a:xfrm>
            <a:custGeom>
              <a:avLst/>
              <a:gdLst/>
              <a:ahLst/>
              <a:cxnLst/>
              <a:rect l="l" t="t" r="r" b="b"/>
              <a:pathLst>
                <a:path w="34925" h="384175">
                  <a:moveTo>
                    <a:pt x="0" y="0"/>
                  </a:moveTo>
                  <a:lnTo>
                    <a:pt x="34886" y="0"/>
                  </a:lnTo>
                  <a:lnTo>
                    <a:pt x="34886" y="383692"/>
                  </a:lnTo>
                  <a:lnTo>
                    <a:pt x="0" y="383692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3053740" y="7698905"/>
              <a:ext cx="35560" cy="357505"/>
            </a:xfrm>
            <a:custGeom>
              <a:avLst/>
              <a:gdLst/>
              <a:ahLst/>
              <a:cxnLst/>
              <a:rect l="l" t="t" r="r" b="b"/>
              <a:pathLst>
                <a:path w="35560" h="357504">
                  <a:moveTo>
                    <a:pt x="35445" y="0"/>
                  </a:moveTo>
                  <a:lnTo>
                    <a:pt x="0" y="0"/>
                  </a:lnTo>
                  <a:lnTo>
                    <a:pt x="0" y="356984"/>
                  </a:lnTo>
                  <a:lnTo>
                    <a:pt x="35445" y="356984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3053741" y="7698902"/>
              <a:ext cx="35560" cy="357505"/>
            </a:xfrm>
            <a:custGeom>
              <a:avLst/>
              <a:gdLst/>
              <a:ahLst/>
              <a:cxnLst/>
              <a:rect l="l" t="t" r="r" b="b"/>
              <a:pathLst>
                <a:path w="35560" h="357504">
                  <a:moveTo>
                    <a:pt x="0" y="0"/>
                  </a:moveTo>
                  <a:lnTo>
                    <a:pt x="35445" y="0"/>
                  </a:lnTo>
                  <a:lnTo>
                    <a:pt x="35445" y="356984"/>
                  </a:lnTo>
                  <a:lnTo>
                    <a:pt x="0" y="356984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3124085" y="7713078"/>
              <a:ext cx="34925" cy="342900"/>
            </a:xfrm>
            <a:custGeom>
              <a:avLst/>
              <a:gdLst/>
              <a:ahLst/>
              <a:cxnLst/>
              <a:rect l="l" t="t" r="r" b="b"/>
              <a:pathLst>
                <a:path w="34925" h="342900">
                  <a:moveTo>
                    <a:pt x="34899" y="0"/>
                  </a:moveTo>
                  <a:lnTo>
                    <a:pt x="0" y="0"/>
                  </a:lnTo>
                  <a:lnTo>
                    <a:pt x="0" y="342811"/>
                  </a:lnTo>
                  <a:lnTo>
                    <a:pt x="34899" y="342811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3124087" y="7713075"/>
              <a:ext cx="34925" cy="342900"/>
            </a:xfrm>
            <a:custGeom>
              <a:avLst/>
              <a:gdLst/>
              <a:ahLst/>
              <a:cxnLst/>
              <a:rect l="l" t="t" r="r" b="b"/>
              <a:pathLst>
                <a:path w="34925" h="342900">
                  <a:moveTo>
                    <a:pt x="0" y="0"/>
                  </a:moveTo>
                  <a:lnTo>
                    <a:pt x="34899" y="0"/>
                  </a:lnTo>
                  <a:lnTo>
                    <a:pt x="34899" y="342811"/>
                  </a:lnTo>
                  <a:lnTo>
                    <a:pt x="0" y="34281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3193872" y="7740866"/>
              <a:ext cx="35560" cy="315595"/>
            </a:xfrm>
            <a:custGeom>
              <a:avLst/>
              <a:gdLst/>
              <a:ahLst/>
              <a:cxnLst/>
              <a:rect l="l" t="t" r="r" b="b"/>
              <a:pathLst>
                <a:path w="35560" h="315595">
                  <a:moveTo>
                    <a:pt x="35445" y="0"/>
                  </a:moveTo>
                  <a:lnTo>
                    <a:pt x="0" y="0"/>
                  </a:lnTo>
                  <a:lnTo>
                    <a:pt x="0" y="315023"/>
                  </a:lnTo>
                  <a:lnTo>
                    <a:pt x="35445" y="315023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193873" y="7740863"/>
              <a:ext cx="35560" cy="315595"/>
            </a:xfrm>
            <a:custGeom>
              <a:avLst/>
              <a:gdLst/>
              <a:ahLst/>
              <a:cxnLst/>
              <a:rect l="l" t="t" r="r" b="b"/>
              <a:pathLst>
                <a:path w="35560" h="315595">
                  <a:moveTo>
                    <a:pt x="0" y="0"/>
                  </a:moveTo>
                  <a:lnTo>
                    <a:pt x="35445" y="0"/>
                  </a:lnTo>
                  <a:lnTo>
                    <a:pt x="35445" y="315023"/>
                  </a:lnTo>
                  <a:lnTo>
                    <a:pt x="0" y="315023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3264204" y="7749590"/>
              <a:ext cx="34925" cy="306705"/>
            </a:xfrm>
            <a:custGeom>
              <a:avLst/>
              <a:gdLst/>
              <a:ahLst/>
              <a:cxnLst/>
              <a:rect l="l" t="t" r="r" b="b"/>
              <a:pathLst>
                <a:path w="34925" h="306704">
                  <a:moveTo>
                    <a:pt x="34899" y="0"/>
                  </a:moveTo>
                  <a:lnTo>
                    <a:pt x="0" y="0"/>
                  </a:lnTo>
                  <a:lnTo>
                    <a:pt x="0" y="306298"/>
                  </a:lnTo>
                  <a:lnTo>
                    <a:pt x="34899" y="306298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3264206" y="7749588"/>
              <a:ext cx="34925" cy="306705"/>
            </a:xfrm>
            <a:custGeom>
              <a:avLst/>
              <a:gdLst/>
              <a:ahLst/>
              <a:cxnLst/>
              <a:rect l="l" t="t" r="r" b="b"/>
              <a:pathLst>
                <a:path w="34925" h="306704">
                  <a:moveTo>
                    <a:pt x="0" y="0"/>
                  </a:moveTo>
                  <a:lnTo>
                    <a:pt x="34899" y="0"/>
                  </a:lnTo>
                  <a:lnTo>
                    <a:pt x="34899" y="306298"/>
                  </a:lnTo>
                  <a:lnTo>
                    <a:pt x="0" y="306298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3334003" y="7775752"/>
              <a:ext cx="34925" cy="280670"/>
            </a:xfrm>
            <a:custGeom>
              <a:avLst/>
              <a:gdLst/>
              <a:ahLst/>
              <a:cxnLst/>
              <a:rect l="l" t="t" r="r" b="b"/>
              <a:pathLst>
                <a:path w="34925" h="280670">
                  <a:moveTo>
                    <a:pt x="34886" y="0"/>
                  </a:moveTo>
                  <a:lnTo>
                    <a:pt x="0" y="0"/>
                  </a:lnTo>
                  <a:lnTo>
                    <a:pt x="0" y="280136"/>
                  </a:lnTo>
                  <a:lnTo>
                    <a:pt x="34886" y="280136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334005" y="7775750"/>
              <a:ext cx="34925" cy="280670"/>
            </a:xfrm>
            <a:custGeom>
              <a:avLst/>
              <a:gdLst/>
              <a:ahLst/>
              <a:cxnLst/>
              <a:rect l="l" t="t" r="r" b="b"/>
              <a:pathLst>
                <a:path w="34925" h="280670">
                  <a:moveTo>
                    <a:pt x="0" y="0"/>
                  </a:moveTo>
                  <a:lnTo>
                    <a:pt x="34886" y="0"/>
                  </a:lnTo>
                  <a:lnTo>
                    <a:pt x="34886" y="280136"/>
                  </a:lnTo>
                  <a:lnTo>
                    <a:pt x="0" y="28013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3404336" y="7777378"/>
              <a:ext cx="34925" cy="278765"/>
            </a:xfrm>
            <a:custGeom>
              <a:avLst/>
              <a:gdLst/>
              <a:ahLst/>
              <a:cxnLst/>
              <a:rect l="l" t="t" r="r" b="b"/>
              <a:pathLst>
                <a:path w="34925" h="278765">
                  <a:moveTo>
                    <a:pt x="34899" y="0"/>
                  </a:moveTo>
                  <a:lnTo>
                    <a:pt x="0" y="0"/>
                  </a:lnTo>
                  <a:lnTo>
                    <a:pt x="0" y="278511"/>
                  </a:lnTo>
                  <a:lnTo>
                    <a:pt x="34899" y="278511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3404337" y="7777376"/>
              <a:ext cx="34925" cy="278765"/>
            </a:xfrm>
            <a:custGeom>
              <a:avLst/>
              <a:gdLst/>
              <a:ahLst/>
              <a:cxnLst/>
              <a:rect l="l" t="t" r="r" b="b"/>
              <a:pathLst>
                <a:path w="34925" h="278765">
                  <a:moveTo>
                    <a:pt x="0" y="0"/>
                  </a:moveTo>
                  <a:lnTo>
                    <a:pt x="34899" y="0"/>
                  </a:lnTo>
                  <a:lnTo>
                    <a:pt x="34899" y="278511"/>
                  </a:lnTo>
                  <a:lnTo>
                    <a:pt x="0" y="27851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474135" y="7784465"/>
              <a:ext cx="34925" cy="271780"/>
            </a:xfrm>
            <a:custGeom>
              <a:avLst/>
              <a:gdLst/>
              <a:ahLst/>
              <a:cxnLst/>
              <a:rect l="l" t="t" r="r" b="b"/>
              <a:pathLst>
                <a:path w="34925" h="271779">
                  <a:moveTo>
                    <a:pt x="34899" y="0"/>
                  </a:moveTo>
                  <a:lnTo>
                    <a:pt x="0" y="0"/>
                  </a:lnTo>
                  <a:lnTo>
                    <a:pt x="0" y="271424"/>
                  </a:lnTo>
                  <a:lnTo>
                    <a:pt x="34899" y="271424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3474137" y="7784462"/>
              <a:ext cx="34925" cy="271780"/>
            </a:xfrm>
            <a:custGeom>
              <a:avLst/>
              <a:gdLst/>
              <a:ahLst/>
              <a:cxnLst/>
              <a:rect l="l" t="t" r="r" b="b"/>
              <a:pathLst>
                <a:path w="34925" h="271779">
                  <a:moveTo>
                    <a:pt x="0" y="0"/>
                  </a:moveTo>
                  <a:lnTo>
                    <a:pt x="34899" y="0"/>
                  </a:lnTo>
                  <a:lnTo>
                    <a:pt x="34899" y="271424"/>
                  </a:lnTo>
                  <a:lnTo>
                    <a:pt x="0" y="271424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3543922" y="7789913"/>
              <a:ext cx="35560" cy="266065"/>
            </a:xfrm>
            <a:custGeom>
              <a:avLst/>
              <a:gdLst/>
              <a:ahLst/>
              <a:cxnLst/>
              <a:rect l="l" t="t" r="r" b="b"/>
              <a:pathLst>
                <a:path w="35560" h="266065">
                  <a:moveTo>
                    <a:pt x="35432" y="0"/>
                  </a:moveTo>
                  <a:lnTo>
                    <a:pt x="0" y="0"/>
                  </a:lnTo>
                  <a:lnTo>
                    <a:pt x="0" y="265976"/>
                  </a:lnTo>
                  <a:lnTo>
                    <a:pt x="35432" y="265976"/>
                  </a:lnTo>
                  <a:lnTo>
                    <a:pt x="35432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3543923" y="7789910"/>
              <a:ext cx="35560" cy="266065"/>
            </a:xfrm>
            <a:custGeom>
              <a:avLst/>
              <a:gdLst/>
              <a:ahLst/>
              <a:cxnLst/>
              <a:rect l="l" t="t" r="r" b="b"/>
              <a:pathLst>
                <a:path w="35560" h="266065">
                  <a:moveTo>
                    <a:pt x="0" y="0"/>
                  </a:moveTo>
                  <a:lnTo>
                    <a:pt x="35432" y="0"/>
                  </a:lnTo>
                  <a:lnTo>
                    <a:pt x="35432" y="265976"/>
                  </a:lnTo>
                  <a:lnTo>
                    <a:pt x="0" y="26597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3614267" y="7795920"/>
              <a:ext cx="34925" cy="260350"/>
            </a:xfrm>
            <a:custGeom>
              <a:avLst/>
              <a:gdLst/>
              <a:ahLst/>
              <a:cxnLst/>
              <a:rect l="l" t="t" r="r" b="b"/>
              <a:pathLst>
                <a:path w="34925" h="260350">
                  <a:moveTo>
                    <a:pt x="34886" y="0"/>
                  </a:moveTo>
                  <a:lnTo>
                    <a:pt x="0" y="0"/>
                  </a:lnTo>
                  <a:lnTo>
                    <a:pt x="0" y="259981"/>
                  </a:lnTo>
                  <a:lnTo>
                    <a:pt x="34886" y="259981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3614268" y="7795916"/>
              <a:ext cx="34925" cy="260350"/>
            </a:xfrm>
            <a:custGeom>
              <a:avLst/>
              <a:gdLst/>
              <a:ahLst/>
              <a:cxnLst/>
              <a:rect l="l" t="t" r="r" b="b"/>
              <a:pathLst>
                <a:path w="34925" h="260350">
                  <a:moveTo>
                    <a:pt x="0" y="0"/>
                  </a:moveTo>
                  <a:lnTo>
                    <a:pt x="34886" y="0"/>
                  </a:lnTo>
                  <a:lnTo>
                    <a:pt x="34886" y="259981"/>
                  </a:lnTo>
                  <a:lnTo>
                    <a:pt x="0" y="25998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3684054" y="7797558"/>
              <a:ext cx="35560" cy="258445"/>
            </a:xfrm>
            <a:custGeom>
              <a:avLst/>
              <a:gdLst/>
              <a:ahLst/>
              <a:cxnLst/>
              <a:rect l="l" t="t" r="r" b="b"/>
              <a:pathLst>
                <a:path w="35560" h="258445">
                  <a:moveTo>
                    <a:pt x="35445" y="0"/>
                  </a:moveTo>
                  <a:lnTo>
                    <a:pt x="0" y="0"/>
                  </a:lnTo>
                  <a:lnTo>
                    <a:pt x="0" y="258343"/>
                  </a:lnTo>
                  <a:lnTo>
                    <a:pt x="35445" y="258343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3684055" y="7797556"/>
              <a:ext cx="35560" cy="258445"/>
            </a:xfrm>
            <a:custGeom>
              <a:avLst/>
              <a:gdLst/>
              <a:ahLst/>
              <a:cxnLst/>
              <a:rect l="l" t="t" r="r" b="b"/>
              <a:pathLst>
                <a:path w="35560" h="258445">
                  <a:moveTo>
                    <a:pt x="0" y="0"/>
                  </a:moveTo>
                  <a:lnTo>
                    <a:pt x="35445" y="0"/>
                  </a:lnTo>
                  <a:lnTo>
                    <a:pt x="35445" y="258343"/>
                  </a:lnTo>
                  <a:lnTo>
                    <a:pt x="0" y="258343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3754386" y="7825892"/>
              <a:ext cx="34925" cy="230504"/>
            </a:xfrm>
            <a:custGeom>
              <a:avLst/>
              <a:gdLst/>
              <a:ahLst/>
              <a:cxnLst/>
              <a:rect l="l" t="t" r="r" b="b"/>
              <a:pathLst>
                <a:path w="34925" h="230504">
                  <a:moveTo>
                    <a:pt x="34899" y="0"/>
                  </a:moveTo>
                  <a:lnTo>
                    <a:pt x="0" y="0"/>
                  </a:lnTo>
                  <a:lnTo>
                    <a:pt x="0" y="230009"/>
                  </a:lnTo>
                  <a:lnTo>
                    <a:pt x="34899" y="230009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754387" y="7825888"/>
              <a:ext cx="34925" cy="230504"/>
            </a:xfrm>
            <a:custGeom>
              <a:avLst/>
              <a:gdLst/>
              <a:ahLst/>
              <a:cxnLst/>
              <a:rect l="l" t="t" r="r" b="b"/>
              <a:pathLst>
                <a:path w="34925" h="230504">
                  <a:moveTo>
                    <a:pt x="0" y="0"/>
                  </a:moveTo>
                  <a:lnTo>
                    <a:pt x="34899" y="0"/>
                  </a:lnTo>
                  <a:lnTo>
                    <a:pt x="34899" y="230009"/>
                  </a:lnTo>
                  <a:lnTo>
                    <a:pt x="0" y="230009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3824173" y="7828077"/>
              <a:ext cx="34925" cy="227965"/>
            </a:xfrm>
            <a:custGeom>
              <a:avLst/>
              <a:gdLst/>
              <a:ahLst/>
              <a:cxnLst/>
              <a:rect l="l" t="t" r="r" b="b"/>
              <a:pathLst>
                <a:path w="34925" h="227965">
                  <a:moveTo>
                    <a:pt x="34899" y="0"/>
                  </a:moveTo>
                  <a:lnTo>
                    <a:pt x="0" y="0"/>
                  </a:lnTo>
                  <a:lnTo>
                    <a:pt x="0" y="227812"/>
                  </a:lnTo>
                  <a:lnTo>
                    <a:pt x="34899" y="227812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3824174" y="7828074"/>
              <a:ext cx="34925" cy="227965"/>
            </a:xfrm>
            <a:custGeom>
              <a:avLst/>
              <a:gdLst/>
              <a:ahLst/>
              <a:cxnLst/>
              <a:rect l="l" t="t" r="r" b="b"/>
              <a:pathLst>
                <a:path w="34925" h="227965">
                  <a:moveTo>
                    <a:pt x="0" y="0"/>
                  </a:moveTo>
                  <a:lnTo>
                    <a:pt x="34899" y="0"/>
                  </a:lnTo>
                  <a:lnTo>
                    <a:pt x="34899" y="227812"/>
                  </a:lnTo>
                  <a:lnTo>
                    <a:pt x="0" y="227812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3894505" y="7832432"/>
              <a:ext cx="34925" cy="223520"/>
            </a:xfrm>
            <a:custGeom>
              <a:avLst/>
              <a:gdLst/>
              <a:ahLst/>
              <a:cxnLst/>
              <a:rect l="l" t="t" r="r" b="b"/>
              <a:pathLst>
                <a:path w="34925" h="223520">
                  <a:moveTo>
                    <a:pt x="34899" y="0"/>
                  </a:moveTo>
                  <a:lnTo>
                    <a:pt x="0" y="0"/>
                  </a:lnTo>
                  <a:lnTo>
                    <a:pt x="0" y="223469"/>
                  </a:lnTo>
                  <a:lnTo>
                    <a:pt x="34899" y="223469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3894507" y="7832429"/>
              <a:ext cx="34925" cy="223520"/>
            </a:xfrm>
            <a:custGeom>
              <a:avLst/>
              <a:gdLst/>
              <a:ahLst/>
              <a:cxnLst/>
              <a:rect l="l" t="t" r="r" b="b"/>
              <a:pathLst>
                <a:path w="34925" h="223520">
                  <a:moveTo>
                    <a:pt x="0" y="0"/>
                  </a:moveTo>
                  <a:lnTo>
                    <a:pt x="34899" y="0"/>
                  </a:lnTo>
                  <a:lnTo>
                    <a:pt x="34899" y="223469"/>
                  </a:lnTo>
                  <a:lnTo>
                    <a:pt x="0" y="223469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964304" y="7852587"/>
              <a:ext cx="34925" cy="203835"/>
            </a:xfrm>
            <a:custGeom>
              <a:avLst/>
              <a:gdLst/>
              <a:ahLst/>
              <a:cxnLst/>
              <a:rect l="l" t="t" r="r" b="b"/>
              <a:pathLst>
                <a:path w="34925" h="203834">
                  <a:moveTo>
                    <a:pt x="34899" y="0"/>
                  </a:moveTo>
                  <a:lnTo>
                    <a:pt x="0" y="0"/>
                  </a:lnTo>
                  <a:lnTo>
                    <a:pt x="0" y="203301"/>
                  </a:lnTo>
                  <a:lnTo>
                    <a:pt x="34899" y="203301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3964306" y="7852585"/>
              <a:ext cx="34925" cy="203835"/>
            </a:xfrm>
            <a:custGeom>
              <a:avLst/>
              <a:gdLst/>
              <a:ahLst/>
              <a:cxnLst/>
              <a:rect l="l" t="t" r="r" b="b"/>
              <a:pathLst>
                <a:path w="34925" h="203834">
                  <a:moveTo>
                    <a:pt x="0" y="0"/>
                  </a:moveTo>
                  <a:lnTo>
                    <a:pt x="34899" y="0"/>
                  </a:lnTo>
                  <a:lnTo>
                    <a:pt x="34899" y="203301"/>
                  </a:lnTo>
                  <a:lnTo>
                    <a:pt x="0" y="20330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4034104" y="7862404"/>
              <a:ext cx="35560" cy="193675"/>
            </a:xfrm>
            <a:custGeom>
              <a:avLst/>
              <a:gdLst/>
              <a:ahLst/>
              <a:cxnLst/>
              <a:rect l="l" t="t" r="r" b="b"/>
              <a:pathLst>
                <a:path w="35560" h="193675">
                  <a:moveTo>
                    <a:pt x="35445" y="0"/>
                  </a:moveTo>
                  <a:lnTo>
                    <a:pt x="0" y="0"/>
                  </a:lnTo>
                  <a:lnTo>
                    <a:pt x="0" y="193484"/>
                  </a:lnTo>
                  <a:lnTo>
                    <a:pt x="35445" y="193484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4034105" y="7862401"/>
              <a:ext cx="35560" cy="193675"/>
            </a:xfrm>
            <a:custGeom>
              <a:avLst/>
              <a:gdLst/>
              <a:ahLst/>
              <a:cxnLst/>
              <a:rect l="l" t="t" r="r" b="b"/>
              <a:pathLst>
                <a:path w="35560" h="193675">
                  <a:moveTo>
                    <a:pt x="0" y="0"/>
                  </a:moveTo>
                  <a:lnTo>
                    <a:pt x="35445" y="0"/>
                  </a:lnTo>
                  <a:lnTo>
                    <a:pt x="35445" y="193484"/>
                  </a:lnTo>
                  <a:lnTo>
                    <a:pt x="0" y="193484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4104424" y="7872209"/>
              <a:ext cx="34925" cy="184150"/>
            </a:xfrm>
            <a:custGeom>
              <a:avLst/>
              <a:gdLst/>
              <a:ahLst/>
              <a:cxnLst/>
              <a:rect l="l" t="t" r="r" b="b"/>
              <a:pathLst>
                <a:path w="34925" h="184150">
                  <a:moveTo>
                    <a:pt x="34899" y="0"/>
                  </a:moveTo>
                  <a:lnTo>
                    <a:pt x="0" y="0"/>
                  </a:lnTo>
                  <a:lnTo>
                    <a:pt x="0" y="183680"/>
                  </a:lnTo>
                  <a:lnTo>
                    <a:pt x="34899" y="183680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4104425" y="7872206"/>
              <a:ext cx="34925" cy="184150"/>
            </a:xfrm>
            <a:custGeom>
              <a:avLst/>
              <a:gdLst/>
              <a:ahLst/>
              <a:cxnLst/>
              <a:rect l="l" t="t" r="r" b="b"/>
              <a:pathLst>
                <a:path w="34925" h="184150">
                  <a:moveTo>
                    <a:pt x="0" y="0"/>
                  </a:moveTo>
                  <a:lnTo>
                    <a:pt x="34899" y="0"/>
                  </a:lnTo>
                  <a:lnTo>
                    <a:pt x="34899" y="183680"/>
                  </a:lnTo>
                  <a:lnTo>
                    <a:pt x="0" y="18368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4174223" y="7872209"/>
              <a:ext cx="34925" cy="184150"/>
            </a:xfrm>
            <a:custGeom>
              <a:avLst/>
              <a:gdLst/>
              <a:ahLst/>
              <a:cxnLst/>
              <a:rect l="l" t="t" r="r" b="b"/>
              <a:pathLst>
                <a:path w="34925" h="184150">
                  <a:moveTo>
                    <a:pt x="34886" y="0"/>
                  </a:moveTo>
                  <a:lnTo>
                    <a:pt x="0" y="0"/>
                  </a:lnTo>
                  <a:lnTo>
                    <a:pt x="0" y="183680"/>
                  </a:lnTo>
                  <a:lnTo>
                    <a:pt x="34886" y="183680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4174224" y="7872206"/>
              <a:ext cx="34925" cy="184150"/>
            </a:xfrm>
            <a:custGeom>
              <a:avLst/>
              <a:gdLst/>
              <a:ahLst/>
              <a:cxnLst/>
              <a:rect l="l" t="t" r="r" b="b"/>
              <a:pathLst>
                <a:path w="34925" h="184150">
                  <a:moveTo>
                    <a:pt x="0" y="0"/>
                  </a:moveTo>
                  <a:lnTo>
                    <a:pt x="34886" y="0"/>
                  </a:lnTo>
                  <a:lnTo>
                    <a:pt x="34886" y="183680"/>
                  </a:lnTo>
                  <a:lnTo>
                    <a:pt x="0" y="18368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4244556" y="7889659"/>
              <a:ext cx="34925" cy="166370"/>
            </a:xfrm>
            <a:custGeom>
              <a:avLst/>
              <a:gdLst/>
              <a:ahLst/>
              <a:cxnLst/>
              <a:rect l="l" t="t" r="r" b="b"/>
              <a:pathLst>
                <a:path w="34925" h="166370">
                  <a:moveTo>
                    <a:pt x="34899" y="0"/>
                  </a:moveTo>
                  <a:lnTo>
                    <a:pt x="0" y="0"/>
                  </a:lnTo>
                  <a:lnTo>
                    <a:pt x="0" y="166230"/>
                  </a:lnTo>
                  <a:lnTo>
                    <a:pt x="34899" y="166230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4244557" y="7889656"/>
              <a:ext cx="34925" cy="166370"/>
            </a:xfrm>
            <a:custGeom>
              <a:avLst/>
              <a:gdLst/>
              <a:ahLst/>
              <a:cxnLst/>
              <a:rect l="l" t="t" r="r" b="b"/>
              <a:pathLst>
                <a:path w="34925" h="166370">
                  <a:moveTo>
                    <a:pt x="0" y="0"/>
                  </a:moveTo>
                  <a:lnTo>
                    <a:pt x="34899" y="0"/>
                  </a:lnTo>
                  <a:lnTo>
                    <a:pt x="34899" y="166230"/>
                  </a:lnTo>
                  <a:lnTo>
                    <a:pt x="0" y="16623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4314355" y="7892935"/>
              <a:ext cx="34925" cy="163195"/>
            </a:xfrm>
            <a:custGeom>
              <a:avLst/>
              <a:gdLst/>
              <a:ahLst/>
              <a:cxnLst/>
              <a:rect l="l" t="t" r="r" b="b"/>
              <a:pathLst>
                <a:path w="34925" h="163195">
                  <a:moveTo>
                    <a:pt x="34886" y="0"/>
                  </a:moveTo>
                  <a:lnTo>
                    <a:pt x="0" y="0"/>
                  </a:lnTo>
                  <a:lnTo>
                    <a:pt x="0" y="162966"/>
                  </a:lnTo>
                  <a:lnTo>
                    <a:pt x="34886" y="162966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4314356" y="7892933"/>
              <a:ext cx="34925" cy="163195"/>
            </a:xfrm>
            <a:custGeom>
              <a:avLst/>
              <a:gdLst/>
              <a:ahLst/>
              <a:cxnLst/>
              <a:rect l="l" t="t" r="r" b="b"/>
              <a:pathLst>
                <a:path w="34925" h="163195">
                  <a:moveTo>
                    <a:pt x="0" y="0"/>
                  </a:moveTo>
                  <a:lnTo>
                    <a:pt x="34886" y="0"/>
                  </a:lnTo>
                  <a:lnTo>
                    <a:pt x="34886" y="162966"/>
                  </a:lnTo>
                  <a:lnTo>
                    <a:pt x="0" y="16296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4384687" y="7896745"/>
              <a:ext cx="34925" cy="159385"/>
            </a:xfrm>
            <a:custGeom>
              <a:avLst/>
              <a:gdLst/>
              <a:ahLst/>
              <a:cxnLst/>
              <a:rect l="l" t="t" r="r" b="b"/>
              <a:pathLst>
                <a:path w="34925" h="159384">
                  <a:moveTo>
                    <a:pt x="34899" y="0"/>
                  </a:moveTo>
                  <a:lnTo>
                    <a:pt x="0" y="0"/>
                  </a:lnTo>
                  <a:lnTo>
                    <a:pt x="0" y="159143"/>
                  </a:lnTo>
                  <a:lnTo>
                    <a:pt x="34899" y="159143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4384688" y="7896743"/>
              <a:ext cx="34925" cy="159385"/>
            </a:xfrm>
            <a:custGeom>
              <a:avLst/>
              <a:gdLst/>
              <a:ahLst/>
              <a:cxnLst/>
              <a:rect l="l" t="t" r="r" b="b"/>
              <a:pathLst>
                <a:path w="34925" h="159384">
                  <a:moveTo>
                    <a:pt x="0" y="0"/>
                  </a:moveTo>
                  <a:lnTo>
                    <a:pt x="34899" y="0"/>
                  </a:lnTo>
                  <a:lnTo>
                    <a:pt x="34899" y="159143"/>
                  </a:lnTo>
                  <a:lnTo>
                    <a:pt x="0" y="159143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4454486" y="7897838"/>
              <a:ext cx="34925" cy="158115"/>
            </a:xfrm>
            <a:custGeom>
              <a:avLst/>
              <a:gdLst/>
              <a:ahLst/>
              <a:cxnLst/>
              <a:rect l="l" t="t" r="r" b="b"/>
              <a:pathLst>
                <a:path w="34925" h="158115">
                  <a:moveTo>
                    <a:pt x="34886" y="0"/>
                  </a:moveTo>
                  <a:lnTo>
                    <a:pt x="0" y="0"/>
                  </a:lnTo>
                  <a:lnTo>
                    <a:pt x="0" y="158051"/>
                  </a:lnTo>
                  <a:lnTo>
                    <a:pt x="34886" y="158051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4454488" y="7897835"/>
              <a:ext cx="34925" cy="158115"/>
            </a:xfrm>
            <a:custGeom>
              <a:avLst/>
              <a:gdLst/>
              <a:ahLst/>
              <a:cxnLst/>
              <a:rect l="l" t="t" r="r" b="b"/>
              <a:pathLst>
                <a:path w="34925" h="158115">
                  <a:moveTo>
                    <a:pt x="0" y="0"/>
                  </a:moveTo>
                  <a:lnTo>
                    <a:pt x="34886" y="0"/>
                  </a:lnTo>
                  <a:lnTo>
                    <a:pt x="34886" y="158051"/>
                  </a:lnTo>
                  <a:lnTo>
                    <a:pt x="0" y="15805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4524273" y="7902194"/>
              <a:ext cx="35560" cy="154305"/>
            </a:xfrm>
            <a:custGeom>
              <a:avLst/>
              <a:gdLst/>
              <a:ahLst/>
              <a:cxnLst/>
              <a:rect l="l" t="t" r="r" b="b"/>
              <a:pathLst>
                <a:path w="35560" h="154304">
                  <a:moveTo>
                    <a:pt x="35445" y="0"/>
                  </a:moveTo>
                  <a:lnTo>
                    <a:pt x="0" y="0"/>
                  </a:lnTo>
                  <a:lnTo>
                    <a:pt x="0" y="153695"/>
                  </a:lnTo>
                  <a:lnTo>
                    <a:pt x="35445" y="153695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4524274" y="7902191"/>
              <a:ext cx="35560" cy="154305"/>
            </a:xfrm>
            <a:custGeom>
              <a:avLst/>
              <a:gdLst/>
              <a:ahLst/>
              <a:cxnLst/>
              <a:rect l="l" t="t" r="r" b="b"/>
              <a:pathLst>
                <a:path w="35560" h="154304">
                  <a:moveTo>
                    <a:pt x="0" y="0"/>
                  </a:moveTo>
                  <a:lnTo>
                    <a:pt x="35445" y="0"/>
                  </a:lnTo>
                  <a:lnTo>
                    <a:pt x="35445" y="153695"/>
                  </a:lnTo>
                  <a:lnTo>
                    <a:pt x="0" y="153695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4594605" y="7905470"/>
              <a:ext cx="34925" cy="150495"/>
            </a:xfrm>
            <a:custGeom>
              <a:avLst/>
              <a:gdLst/>
              <a:ahLst/>
              <a:cxnLst/>
              <a:rect l="l" t="t" r="r" b="b"/>
              <a:pathLst>
                <a:path w="34925" h="150495">
                  <a:moveTo>
                    <a:pt x="34899" y="0"/>
                  </a:moveTo>
                  <a:lnTo>
                    <a:pt x="0" y="0"/>
                  </a:lnTo>
                  <a:lnTo>
                    <a:pt x="0" y="150431"/>
                  </a:lnTo>
                  <a:lnTo>
                    <a:pt x="34899" y="150431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4594607" y="7905468"/>
              <a:ext cx="34925" cy="150495"/>
            </a:xfrm>
            <a:custGeom>
              <a:avLst/>
              <a:gdLst/>
              <a:ahLst/>
              <a:cxnLst/>
              <a:rect l="l" t="t" r="r" b="b"/>
              <a:pathLst>
                <a:path w="34925" h="150495">
                  <a:moveTo>
                    <a:pt x="0" y="0"/>
                  </a:moveTo>
                  <a:lnTo>
                    <a:pt x="34899" y="0"/>
                  </a:lnTo>
                  <a:lnTo>
                    <a:pt x="34899" y="150431"/>
                  </a:lnTo>
                  <a:lnTo>
                    <a:pt x="0" y="15043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4664405" y="7909280"/>
              <a:ext cx="34925" cy="146685"/>
            </a:xfrm>
            <a:custGeom>
              <a:avLst/>
              <a:gdLst/>
              <a:ahLst/>
              <a:cxnLst/>
              <a:rect l="l" t="t" r="r" b="b"/>
              <a:pathLst>
                <a:path w="34925" h="146684">
                  <a:moveTo>
                    <a:pt x="34886" y="0"/>
                  </a:moveTo>
                  <a:lnTo>
                    <a:pt x="0" y="0"/>
                  </a:lnTo>
                  <a:lnTo>
                    <a:pt x="0" y="146608"/>
                  </a:lnTo>
                  <a:lnTo>
                    <a:pt x="34886" y="146608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4664406" y="7909278"/>
              <a:ext cx="34925" cy="146685"/>
            </a:xfrm>
            <a:custGeom>
              <a:avLst/>
              <a:gdLst/>
              <a:ahLst/>
              <a:cxnLst/>
              <a:rect l="l" t="t" r="r" b="b"/>
              <a:pathLst>
                <a:path w="34925" h="146684">
                  <a:moveTo>
                    <a:pt x="0" y="0"/>
                  </a:moveTo>
                  <a:lnTo>
                    <a:pt x="34886" y="0"/>
                  </a:lnTo>
                  <a:lnTo>
                    <a:pt x="34886" y="146608"/>
                  </a:lnTo>
                  <a:lnTo>
                    <a:pt x="0" y="146608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4734725" y="7910372"/>
              <a:ext cx="34925" cy="146050"/>
            </a:xfrm>
            <a:custGeom>
              <a:avLst/>
              <a:gdLst/>
              <a:ahLst/>
              <a:cxnLst/>
              <a:rect l="l" t="t" r="r" b="b"/>
              <a:pathLst>
                <a:path w="34925" h="146050">
                  <a:moveTo>
                    <a:pt x="34899" y="0"/>
                  </a:moveTo>
                  <a:lnTo>
                    <a:pt x="0" y="0"/>
                  </a:lnTo>
                  <a:lnTo>
                    <a:pt x="0" y="145516"/>
                  </a:lnTo>
                  <a:lnTo>
                    <a:pt x="34899" y="145516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4734726" y="7910370"/>
              <a:ext cx="34925" cy="146050"/>
            </a:xfrm>
            <a:custGeom>
              <a:avLst/>
              <a:gdLst/>
              <a:ahLst/>
              <a:cxnLst/>
              <a:rect l="l" t="t" r="r" b="b"/>
              <a:pathLst>
                <a:path w="34925" h="146050">
                  <a:moveTo>
                    <a:pt x="0" y="0"/>
                  </a:moveTo>
                  <a:lnTo>
                    <a:pt x="34899" y="0"/>
                  </a:lnTo>
                  <a:lnTo>
                    <a:pt x="34899" y="145516"/>
                  </a:lnTo>
                  <a:lnTo>
                    <a:pt x="0" y="14551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4804523" y="7914183"/>
              <a:ext cx="34925" cy="142240"/>
            </a:xfrm>
            <a:custGeom>
              <a:avLst/>
              <a:gdLst/>
              <a:ahLst/>
              <a:cxnLst/>
              <a:rect l="l" t="t" r="r" b="b"/>
              <a:pathLst>
                <a:path w="34925" h="142240">
                  <a:moveTo>
                    <a:pt x="34886" y="0"/>
                  </a:moveTo>
                  <a:lnTo>
                    <a:pt x="0" y="0"/>
                  </a:lnTo>
                  <a:lnTo>
                    <a:pt x="0" y="141706"/>
                  </a:lnTo>
                  <a:lnTo>
                    <a:pt x="34886" y="141706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4804525" y="7914180"/>
              <a:ext cx="34925" cy="142240"/>
            </a:xfrm>
            <a:custGeom>
              <a:avLst/>
              <a:gdLst/>
              <a:ahLst/>
              <a:cxnLst/>
              <a:rect l="l" t="t" r="r" b="b"/>
              <a:pathLst>
                <a:path w="34925" h="142240">
                  <a:moveTo>
                    <a:pt x="0" y="0"/>
                  </a:moveTo>
                  <a:lnTo>
                    <a:pt x="34886" y="0"/>
                  </a:lnTo>
                  <a:lnTo>
                    <a:pt x="34886" y="141706"/>
                  </a:lnTo>
                  <a:lnTo>
                    <a:pt x="0" y="14170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4874323" y="7916900"/>
              <a:ext cx="35560" cy="139065"/>
            </a:xfrm>
            <a:custGeom>
              <a:avLst/>
              <a:gdLst/>
              <a:ahLst/>
              <a:cxnLst/>
              <a:rect l="l" t="t" r="r" b="b"/>
              <a:pathLst>
                <a:path w="35560" h="139065">
                  <a:moveTo>
                    <a:pt x="35445" y="0"/>
                  </a:moveTo>
                  <a:lnTo>
                    <a:pt x="0" y="0"/>
                  </a:lnTo>
                  <a:lnTo>
                    <a:pt x="0" y="138988"/>
                  </a:lnTo>
                  <a:lnTo>
                    <a:pt x="35445" y="13898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4874324" y="7916896"/>
              <a:ext cx="35560" cy="139065"/>
            </a:xfrm>
            <a:custGeom>
              <a:avLst/>
              <a:gdLst/>
              <a:ahLst/>
              <a:cxnLst/>
              <a:rect l="l" t="t" r="r" b="b"/>
              <a:pathLst>
                <a:path w="35560" h="139065">
                  <a:moveTo>
                    <a:pt x="0" y="0"/>
                  </a:moveTo>
                  <a:lnTo>
                    <a:pt x="35445" y="0"/>
                  </a:lnTo>
                  <a:lnTo>
                    <a:pt x="35445" y="138988"/>
                  </a:lnTo>
                  <a:lnTo>
                    <a:pt x="0" y="138988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4944656" y="7926171"/>
              <a:ext cx="34925" cy="130175"/>
            </a:xfrm>
            <a:custGeom>
              <a:avLst/>
              <a:gdLst/>
              <a:ahLst/>
              <a:cxnLst/>
              <a:rect l="l" t="t" r="r" b="b"/>
              <a:pathLst>
                <a:path w="34925" h="130175">
                  <a:moveTo>
                    <a:pt x="34886" y="0"/>
                  </a:moveTo>
                  <a:lnTo>
                    <a:pt x="0" y="0"/>
                  </a:lnTo>
                  <a:lnTo>
                    <a:pt x="0" y="129717"/>
                  </a:lnTo>
                  <a:lnTo>
                    <a:pt x="34886" y="129717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4944657" y="7926169"/>
              <a:ext cx="34925" cy="130175"/>
            </a:xfrm>
            <a:custGeom>
              <a:avLst/>
              <a:gdLst/>
              <a:ahLst/>
              <a:cxnLst/>
              <a:rect l="l" t="t" r="r" b="b"/>
              <a:pathLst>
                <a:path w="34925" h="130175">
                  <a:moveTo>
                    <a:pt x="0" y="0"/>
                  </a:moveTo>
                  <a:lnTo>
                    <a:pt x="34886" y="0"/>
                  </a:lnTo>
                  <a:lnTo>
                    <a:pt x="34886" y="129717"/>
                  </a:lnTo>
                  <a:lnTo>
                    <a:pt x="0" y="129717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5014442" y="7934350"/>
              <a:ext cx="35560" cy="121920"/>
            </a:xfrm>
            <a:custGeom>
              <a:avLst/>
              <a:gdLst/>
              <a:ahLst/>
              <a:cxnLst/>
              <a:rect l="l" t="t" r="r" b="b"/>
              <a:pathLst>
                <a:path w="35560" h="121920">
                  <a:moveTo>
                    <a:pt x="35445" y="0"/>
                  </a:moveTo>
                  <a:lnTo>
                    <a:pt x="0" y="0"/>
                  </a:lnTo>
                  <a:lnTo>
                    <a:pt x="0" y="121538"/>
                  </a:lnTo>
                  <a:lnTo>
                    <a:pt x="35445" y="121538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5014443" y="7934348"/>
              <a:ext cx="35560" cy="121920"/>
            </a:xfrm>
            <a:custGeom>
              <a:avLst/>
              <a:gdLst/>
              <a:ahLst/>
              <a:cxnLst/>
              <a:rect l="l" t="t" r="r" b="b"/>
              <a:pathLst>
                <a:path w="35560" h="121920">
                  <a:moveTo>
                    <a:pt x="0" y="0"/>
                  </a:moveTo>
                  <a:lnTo>
                    <a:pt x="35445" y="0"/>
                  </a:lnTo>
                  <a:lnTo>
                    <a:pt x="35445" y="121538"/>
                  </a:lnTo>
                  <a:lnTo>
                    <a:pt x="0" y="121538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5084775" y="7940891"/>
              <a:ext cx="34925" cy="115570"/>
            </a:xfrm>
            <a:custGeom>
              <a:avLst/>
              <a:gdLst/>
              <a:ahLst/>
              <a:cxnLst/>
              <a:rect l="l" t="t" r="r" b="b"/>
              <a:pathLst>
                <a:path w="34925" h="115570">
                  <a:moveTo>
                    <a:pt x="34899" y="0"/>
                  </a:moveTo>
                  <a:lnTo>
                    <a:pt x="0" y="0"/>
                  </a:lnTo>
                  <a:lnTo>
                    <a:pt x="0" y="114998"/>
                  </a:lnTo>
                  <a:lnTo>
                    <a:pt x="34899" y="114998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5084776" y="7940888"/>
              <a:ext cx="34925" cy="115570"/>
            </a:xfrm>
            <a:custGeom>
              <a:avLst/>
              <a:gdLst/>
              <a:ahLst/>
              <a:cxnLst/>
              <a:rect l="l" t="t" r="r" b="b"/>
              <a:pathLst>
                <a:path w="34925" h="115570">
                  <a:moveTo>
                    <a:pt x="0" y="0"/>
                  </a:moveTo>
                  <a:lnTo>
                    <a:pt x="34899" y="0"/>
                  </a:lnTo>
                  <a:lnTo>
                    <a:pt x="34899" y="114998"/>
                  </a:lnTo>
                  <a:lnTo>
                    <a:pt x="0" y="114998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5154574" y="7941437"/>
              <a:ext cx="34925" cy="114935"/>
            </a:xfrm>
            <a:custGeom>
              <a:avLst/>
              <a:gdLst/>
              <a:ahLst/>
              <a:cxnLst/>
              <a:rect l="l" t="t" r="r" b="b"/>
              <a:pathLst>
                <a:path w="34925" h="114934">
                  <a:moveTo>
                    <a:pt x="34886" y="0"/>
                  </a:moveTo>
                  <a:lnTo>
                    <a:pt x="0" y="0"/>
                  </a:lnTo>
                  <a:lnTo>
                    <a:pt x="0" y="114452"/>
                  </a:lnTo>
                  <a:lnTo>
                    <a:pt x="34886" y="114452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5154575" y="7941434"/>
              <a:ext cx="34925" cy="114935"/>
            </a:xfrm>
            <a:custGeom>
              <a:avLst/>
              <a:gdLst/>
              <a:ahLst/>
              <a:cxnLst/>
              <a:rect l="l" t="t" r="r" b="b"/>
              <a:pathLst>
                <a:path w="34925" h="114934">
                  <a:moveTo>
                    <a:pt x="0" y="0"/>
                  </a:moveTo>
                  <a:lnTo>
                    <a:pt x="34886" y="0"/>
                  </a:lnTo>
                  <a:lnTo>
                    <a:pt x="34886" y="114452"/>
                  </a:lnTo>
                  <a:lnTo>
                    <a:pt x="0" y="114452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5224907" y="7951800"/>
              <a:ext cx="34925" cy="104139"/>
            </a:xfrm>
            <a:custGeom>
              <a:avLst/>
              <a:gdLst/>
              <a:ahLst/>
              <a:cxnLst/>
              <a:rect l="l" t="t" r="r" b="b"/>
              <a:pathLst>
                <a:path w="34925" h="104140">
                  <a:moveTo>
                    <a:pt x="34899" y="0"/>
                  </a:moveTo>
                  <a:lnTo>
                    <a:pt x="0" y="0"/>
                  </a:lnTo>
                  <a:lnTo>
                    <a:pt x="0" y="104101"/>
                  </a:lnTo>
                  <a:lnTo>
                    <a:pt x="34899" y="104101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5224908" y="7951797"/>
              <a:ext cx="34925" cy="104139"/>
            </a:xfrm>
            <a:custGeom>
              <a:avLst/>
              <a:gdLst/>
              <a:ahLst/>
              <a:cxnLst/>
              <a:rect l="l" t="t" r="r" b="b"/>
              <a:pathLst>
                <a:path w="34925" h="104140">
                  <a:moveTo>
                    <a:pt x="0" y="0"/>
                  </a:moveTo>
                  <a:lnTo>
                    <a:pt x="34899" y="0"/>
                  </a:lnTo>
                  <a:lnTo>
                    <a:pt x="34899" y="104101"/>
                  </a:lnTo>
                  <a:lnTo>
                    <a:pt x="0" y="10410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5294706" y="7971421"/>
              <a:ext cx="34925" cy="85090"/>
            </a:xfrm>
            <a:custGeom>
              <a:avLst/>
              <a:gdLst/>
              <a:ahLst/>
              <a:cxnLst/>
              <a:rect l="l" t="t" r="r" b="b"/>
              <a:pathLst>
                <a:path w="34925" h="85090">
                  <a:moveTo>
                    <a:pt x="34886" y="0"/>
                  </a:moveTo>
                  <a:lnTo>
                    <a:pt x="0" y="0"/>
                  </a:lnTo>
                  <a:lnTo>
                    <a:pt x="0" y="84480"/>
                  </a:lnTo>
                  <a:lnTo>
                    <a:pt x="34886" y="84480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5294707" y="7971418"/>
              <a:ext cx="34925" cy="85090"/>
            </a:xfrm>
            <a:custGeom>
              <a:avLst/>
              <a:gdLst/>
              <a:ahLst/>
              <a:cxnLst/>
              <a:rect l="l" t="t" r="r" b="b"/>
              <a:pathLst>
                <a:path w="34925" h="85090">
                  <a:moveTo>
                    <a:pt x="0" y="0"/>
                  </a:moveTo>
                  <a:lnTo>
                    <a:pt x="34886" y="0"/>
                  </a:lnTo>
                  <a:lnTo>
                    <a:pt x="34886" y="84480"/>
                  </a:lnTo>
                  <a:lnTo>
                    <a:pt x="0" y="8448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5364492" y="7971421"/>
              <a:ext cx="35560" cy="85090"/>
            </a:xfrm>
            <a:custGeom>
              <a:avLst/>
              <a:gdLst/>
              <a:ahLst/>
              <a:cxnLst/>
              <a:rect l="l" t="t" r="r" b="b"/>
              <a:pathLst>
                <a:path w="35560" h="85090">
                  <a:moveTo>
                    <a:pt x="35445" y="0"/>
                  </a:moveTo>
                  <a:lnTo>
                    <a:pt x="0" y="0"/>
                  </a:lnTo>
                  <a:lnTo>
                    <a:pt x="0" y="84480"/>
                  </a:lnTo>
                  <a:lnTo>
                    <a:pt x="35445" y="84480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5364493" y="7971418"/>
              <a:ext cx="35560" cy="85090"/>
            </a:xfrm>
            <a:custGeom>
              <a:avLst/>
              <a:gdLst/>
              <a:ahLst/>
              <a:cxnLst/>
              <a:rect l="l" t="t" r="r" b="b"/>
              <a:pathLst>
                <a:path w="35560" h="85090">
                  <a:moveTo>
                    <a:pt x="0" y="0"/>
                  </a:moveTo>
                  <a:lnTo>
                    <a:pt x="35445" y="0"/>
                  </a:lnTo>
                  <a:lnTo>
                    <a:pt x="35445" y="84480"/>
                  </a:lnTo>
                  <a:lnTo>
                    <a:pt x="0" y="8448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5434838" y="7974139"/>
              <a:ext cx="34925" cy="81915"/>
            </a:xfrm>
            <a:custGeom>
              <a:avLst/>
              <a:gdLst/>
              <a:ahLst/>
              <a:cxnLst/>
              <a:rect l="l" t="t" r="r" b="b"/>
              <a:pathLst>
                <a:path w="34925" h="81915">
                  <a:moveTo>
                    <a:pt x="34886" y="0"/>
                  </a:moveTo>
                  <a:lnTo>
                    <a:pt x="0" y="0"/>
                  </a:lnTo>
                  <a:lnTo>
                    <a:pt x="0" y="81762"/>
                  </a:lnTo>
                  <a:lnTo>
                    <a:pt x="34886" y="81762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5434839" y="7974137"/>
              <a:ext cx="34925" cy="81915"/>
            </a:xfrm>
            <a:custGeom>
              <a:avLst/>
              <a:gdLst/>
              <a:ahLst/>
              <a:cxnLst/>
              <a:rect l="l" t="t" r="r" b="b"/>
              <a:pathLst>
                <a:path w="34925" h="81915">
                  <a:moveTo>
                    <a:pt x="0" y="0"/>
                  </a:moveTo>
                  <a:lnTo>
                    <a:pt x="34886" y="0"/>
                  </a:lnTo>
                  <a:lnTo>
                    <a:pt x="34886" y="81762"/>
                  </a:lnTo>
                  <a:lnTo>
                    <a:pt x="0" y="81762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5504624" y="7974673"/>
              <a:ext cx="35560" cy="81280"/>
            </a:xfrm>
            <a:custGeom>
              <a:avLst/>
              <a:gdLst/>
              <a:ahLst/>
              <a:cxnLst/>
              <a:rect l="l" t="t" r="r" b="b"/>
              <a:pathLst>
                <a:path w="35560" h="81279">
                  <a:moveTo>
                    <a:pt x="35445" y="0"/>
                  </a:moveTo>
                  <a:lnTo>
                    <a:pt x="0" y="0"/>
                  </a:lnTo>
                  <a:lnTo>
                    <a:pt x="0" y="81216"/>
                  </a:lnTo>
                  <a:lnTo>
                    <a:pt x="35445" y="81216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5504625" y="7974670"/>
              <a:ext cx="35560" cy="81280"/>
            </a:xfrm>
            <a:custGeom>
              <a:avLst/>
              <a:gdLst/>
              <a:ahLst/>
              <a:cxnLst/>
              <a:rect l="l" t="t" r="r" b="b"/>
              <a:pathLst>
                <a:path w="35560" h="81279">
                  <a:moveTo>
                    <a:pt x="0" y="0"/>
                  </a:moveTo>
                  <a:lnTo>
                    <a:pt x="35445" y="0"/>
                  </a:lnTo>
                  <a:lnTo>
                    <a:pt x="35445" y="81216"/>
                  </a:lnTo>
                  <a:lnTo>
                    <a:pt x="0" y="8121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5574956" y="7974673"/>
              <a:ext cx="34925" cy="81280"/>
            </a:xfrm>
            <a:custGeom>
              <a:avLst/>
              <a:gdLst/>
              <a:ahLst/>
              <a:cxnLst/>
              <a:rect l="l" t="t" r="r" b="b"/>
              <a:pathLst>
                <a:path w="34925" h="81279">
                  <a:moveTo>
                    <a:pt x="34886" y="0"/>
                  </a:moveTo>
                  <a:lnTo>
                    <a:pt x="0" y="0"/>
                  </a:lnTo>
                  <a:lnTo>
                    <a:pt x="0" y="81216"/>
                  </a:lnTo>
                  <a:lnTo>
                    <a:pt x="34886" y="81216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5574958" y="7974670"/>
              <a:ext cx="34925" cy="81280"/>
            </a:xfrm>
            <a:custGeom>
              <a:avLst/>
              <a:gdLst/>
              <a:ahLst/>
              <a:cxnLst/>
              <a:rect l="l" t="t" r="r" b="b"/>
              <a:pathLst>
                <a:path w="34925" h="81279">
                  <a:moveTo>
                    <a:pt x="0" y="0"/>
                  </a:moveTo>
                  <a:lnTo>
                    <a:pt x="34886" y="0"/>
                  </a:lnTo>
                  <a:lnTo>
                    <a:pt x="34886" y="81216"/>
                  </a:lnTo>
                  <a:lnTo>
                    <a:pt x="0" y="8121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5644743" y="7987766"/>
              <a:ext cx="34925" cy="68580"/>
            </a:xfrm>
            <a:custGeom>
              <a:avLst/>
              <a:gdLst/>
              <a:ahLst/>
              <a:cxnLst/>
              <a:rect l="l" t="t" r="r" b="b"/>
              <a:pathLst>
                <a:path w="34925" h="68579">
                  <a:moveTo>
                    <a:pt x="34886" y="0"/>
                  </a:moveTo>
                  <a:lnTo>
                    <a:pt x="0" y="0"/>
                  </a:lnTo>
                  <a:lnTo>
                    <a:pt x="0" y="68122"/>
                  </a:lnTo>
                  <a:lnTo>
                    <a:pt x="34886" y="68122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5644745" y="7987764"/>
              <a:ext cx="34925" cy="68580"/>
            </a:xfrm>
            <a:custGeom>
              <a:avLst/>
              <a:gdLst/>
              <a:ahLst/>
              <a:cxnLst/>
              <a:rect l="l" t="t" r="r" b="b"/>
              <a:pathLst>
                <a:path w="34925" h="68579">
                  <a:moveTo>
                    <a:pt x="0" y="0"/>
                  </a:moveTo>
                  <a:lnTo>
                    <a:pt x="34886" y="0"/>
                  </a:lnTo>
                  <a:lnTo>
                    <a:pt x="34886" y="68122"/>
                  </a:lnTo>
                  <a:lnTo>
                    <a:pt x="0" y="68122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5715076" y="7989938"/>
              <a:ext cx="34925" cy="66040"/>
            </a:xfrm>
            <a:custGeom>
              <a:avLst/>
              <a:gdLst/>
              <a:ahLst/>
              <a:cxnLst/>
              <a:rect l="l" t="t" r="r" b="b"/>
              <a:pathLst>
                <a:path w="34925" h="66040">
                  <a:moveTo>
                    <a:pt x="34899" y="0"/>
                  </a:moveTo>
                  <a:lnTo>
                    <a:pt x="0" y="0"/>
                  </a:lnTo>
                  <a:lnTo>
                    <a:pt x="0" y="65951"/>
                  </a:lnTo>
                  <a:lnTo>
                    <a:pt x="34899" y="65951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5715077" y="7989935"/>
              <a:ext cx="34925" cy="66040"/>
            </a:xfrm>
            <a:custGeom>
              <a:avLst/>
              <a:gdLst/>
              <a:ahLst/>
              <a:cxnLst/>
              <a:rect l="l" t="t" r="r" b="b"/>
              <a:pathLst>
                <a:path w="34925" h="66040">
                  <a:moveTo>
                    <a:pt x="0" y="0"/>
                  </a:moveTo>
                  <a:lnTo>
                    <a:pt x="34899" y="0"/>
                  </a:lnTo>
                  <a:lnTo>
                    <a:pt x="34899" y="65951"/>
                  </a:lnTo>
                  <a:lnTo>
                    <a:pt x="0" y="6595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5784875" y="7995399"/>
              <a:ext cx="34925" cy="60960"/>
            </a:xfrm>
            <a:custGeom>
              <a:avLst/>
              <a:gdLst/>
              <a:ahLst/>
              <a:cxnLst/>
              <a:rect l="l" t="t" r="r" b="b"/>
              <a:pathLst>
                <a:path w="34925" h="60959">
                  <a:moveTo>
                    <a:pt x="34886" y="0"/>
                  </a:moveTo>
                  <a:lnTo>
                    <a:pt x="0" y="0"/>
                  </a:lnTo>
                  <a:lnTo>
                    <a:pt x="0" y="60502"/>
                  </a:lnTo>
                  <a:lnTo>
                    <a:pt x="34886" y="60502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5784876" y="7995395"/>
              <a:ext cx="34925" cy="60960"/>
            </a:xfrm>
            <a:custGeom>
              <a:avLst/>
              <a:gdLst/>
              <a:ahLst/>
              <a:cxnLst/>
              <a:rect l="l" t="t" r="r" b="b"/>
              <a:pathLst>
                <a:path w="34925" h="60959">
                  <a:moveTo>
                    <a:pt x="0" y="0"/>
                  </a:moveTo>
                  <a:lnTo>
                    <a:pt x="34886" y="0"/>
                  </a:lnTo>
                  <a:lnTo>
                    <a:pt x="34886" y="60502"/>
                  </a:lnTo>
                  <a:lnTo>
                    <a:pt x="0" y="60502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5854661" y="7995932"/>
              <a:ext cx="35560" cy="60325"/>
            </a:xfrm>
            <a:custGeom>
              <a:avLst/>
              <a:gdLst/>
              <a:ahLst/>
              <a:cxnLst/>
              <a:rect l="l" t="t" r="r" b="b"/>
              <a:pathLst>
                <a:path w="35560" h="60325">
                  <a:moveTo>
                    <a:pt x="35445" y="0"/>
                  </a:moveTo>
                  <a:lnTo>
                    <a:pt x="0" y="0"/>
                  </a:lnTo>
                  <a:lnTo>
                    <a:pt x="0" y="59956"/>
                  </a:lnTo>
                  <a:lnTo>
                    <a:pt x="35445" y="59956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5854663" y="7995930"/>
              <a:ext cx="35560" cy="60325"/>
            </a:xfrm>
            <a:custGeom>
              <a:avLst/>
              <a:gdLst/>
              <a:ahLst/>
              <a:cxnLst/>
              <a:rect l="l" t="t" r="r" b="b"/>
              <a:pathLst>
                <a:path w="35560" h="60325">
                  <a:moveTo>
                    <a:pt x="0" y="0"/>
                  </a:moveTo>
                  <a:lnTo>
                    <a:pt x="35445" y="0"/>
                  </a:lnTo>
                  <a:lnTo>
                    <a:pt x="35445" y="59956"/>
                  </a:lnTo>
                  <a:lnTo>
                    <a:pt x="0" y="5995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5925007" y="7998663"/>
              <a:ext cx="34925" cy="57785"/>
            </a:xfrm>
            <a:custGeom>
              <a:avLst/>
              <a:gdLst/>
              <a:ahLst/>
              <a:cxnLst/>
              <a:rect l="l" t="t" r="r" b="b"/>
              <a:pathLst>
                <a:path w="34925" h="57784">
                  <a:moveTo>
                    <a:pt x="34886" y="0"/>
                  </a:moveTo>
                  <a:lnTo>
                    <a:pt x="0" y="0"/>
                  </a:lnTo>
                  <a:lnTo>
                    <a:pt x="0" y="57226"/>
                  </a:lnTo>
                  <a:lnTo>
                    <a:pt x="34886" y="57226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5925008" y="7998660"/>
              <a:ext cx="34925" cy="57785"/>
            </a:xfrm>
            <a:custGeom>
              <a:avLst/>
              <a:gdLst/>
              <a:ahLst/>
              <a:cxnLst/>
              <a:rect l="l" t="t" r="r" b="b"/>
              <a:pathLst>
                <a:path w="34925" h="57784">
                  <a:moveTo>
                    <a:pt x="0" y="0"/>
                  </a:moveTo>
                  <a:lnTo>
                    <a:pt x="34886" y="0"/>
                  </a:lnTo>
                  <a:lnTo>
                    <a:pt x="34886" y="57226"/>
                  </a:lnTo>
                  <a:lnTo>
                    <a:pt x="0" y="57226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5994793" y="8004657"/>
              <a:ext cx="34925" cy="51435"/>
            </a:xfrm>
            <a:custGeom>
              <a:avLst/>
              <a:gdLst/>
              <a:ahLst/>
              <a:cxnLst/>
              <a:rect l="l" t="t" r="r" b="b"/>
              <a:pathLst>
                <a:path w="34925" h="51434">
                  <a:moveTo>
                    <a:pt x="34899" y="0"/>
                  </a:moveTo>
                  <a:lnTo>
                    <a:pt x="0" y="0"/>
                  </a:lnTo>
                  <a:lnTo>
                    <a:pt x="0" y="51231"/>
                  </a:lnTo>
                  <a:lnTo>
                    <a:pt x="34899" y="51231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5994795" y="8004655"/>
              <a:ext cx="34925" cy="51435"/>
            </a:xfrm>
            <a:custGeom>
              <a:avLst/>
              <a:gdLst/>
              <a:ahLst/>
              <a:cxnLst/>
              <a:rect l="l" t="t" r="r" b="b"/>
              <a:pathLst>
                <a:path w="34925" h="51434">
                  <a:moveTo>
                    <a:pt x="0" y="0"/>
                  </a:moveTo>
                  <a:lnTo>
                    <a:pt x="34899" y="0"/>
                  </a:lnTo>
                  <a:lnTo>
                    <a:pt x="34899" y="51231"/>
                  </a:lnTo>
                  <a:lnTo>
                    <a:pt x="0" y="5123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6065138" y="8016646"/>
              <a:ext cx="34925" cy="39370"/>
            </a:xfrm>
            <a:custGeom>
              <a:avLst/>
              <a:gdLst/>
              <a:ahLst/>
              <a:cxnLst/>
              <a:rect l="l" t="t" r="r" b="b"/>
              <a:pathLst>
                <a:path w="34925" h="39370">
                  <a:moveTo>
                    <a:pt x="34886" y="0"/>
                  </a:moveTo>
                  <a:lnTo>
                    <a:pt x="0" y="0"/>
                  </a:lnTo>
                  <a:lnTo>
                    <a:pt x="0" y="39242"/>
                  </a:lnTo>
                  <a:lnTo>
                    <a:pt x="34886" y="39242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6065140" y="8016644"/>
              <a:ext cx="34925" cy="39370"/>
            </a:xfrm>
            <a:custGeom>
              <a:avLst/>
              <a:gdLst/>
              <a:ahLst/>
              <a:cxnLst/>
              <a:rect l="l" t="t" r="r" b="b"/>
              <a:pathLst>
                <a:path w="34925" h="39370">
                  <a:moveTo>
                    <a:pt x="0" y="0"/>
                  </a:moveTo>
                  <a:lnTo>
                    <a:pt x="34886" y="0"/>
                  </a:lnTo>
                  <a:lnTo>
                    <a:pt x="34886" y="39242"/>
                  </a:lnTo>
                  <a:lnTo>
                    <a:pt x="0" y="39242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6134925" y="8021561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886" y="0"/>
                  </a:moveTo>
                  <a:lnTo>
                    <a:pt x="0" y="0"/>
                  </a:lnTo>
                  <a:lnTo>
                    <a:pt x="0" y="34340"/>
                  </a:lnTo>
                  <a:lnTo>
                    <a:pt x="34886" y="34340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6134926" y="8021557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0"/>
                  </a:moveTo>
                  <a:lnTo>
                    <a:pt x="34886" y="0"/>
                  </a:lnTo>
                  <a:lnTo>
                    <a:pt x="34886" y="34340"/>
                  </a:lnTo>
                  <a:lnTo>
                    <a:pt x="0" y="3434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6205245" y="8028089"/>
              <a:ext cx="34925" cy="27940"/>
            </a:xfrm>
            <a:custGeom>
              <a:avLst/>
              <a:gdLst/>
              <a:ahLst/>
              <a:cxnLst/>
              <a:rect l="l" t="t" r="r" b="b"/>
              <a:pathLst>
                <a:path w="34925" h="27940">
                  <a:moveTo>
                    <a:pt x="34899" y="0"/>
                  </a:moveTo>
                  <a:lnTo>
                    <a:pt x="0" y="0"/>
                  </a:lnTo>
                  <a:lnTo>
                    <a:pt x="0" y="27800"/>
                  </a:lnTo>
                  <a:lnTo>
                    <a:pt x="34899" y="27800"/>
                  </a:lnTo>
                  <a:lnTo>
                    <a:pt x="34899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6205246" y="8028086"/>
              <a:ext cx="34925" cy="27940"/>
            </a:xfrm>
            <a:custGeom>
              <a:avLst/>
              <a:gdLst/>
              <a:ahLst/>
              <a:cxnLst/>
              <a:rect l="l" t="t" r="r" b="b"/>
              <a:pathLst>
                <a:path w="34925" h="27940">
                  <a:moveTo>
                    <a:pt x="0" y="0"/>
                  </a:moveTo>
                  <a:lnTo>
                    <a:pt x="34899" y="0"/>
                  </a:lnTo>
                  <a:lnTo>
                    <a:pt x="34899" y="27800"/>
                  </a:lnTo>
                  <a:lnTo>
                    <a:pt x="0" y="27800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6275044" y="8029181"/>
              <a:ext cx="34925" cy="27305"/>
            </a:xfrm>
            <a:custGeom>
              <a:avLst/>
              <a:gdLst/>
              <a:ahLst/>
              <a:cxnLst/>
              <a:rect l="l" t="t" r="r" b="b"/>
              <a:pathLst>
                <a:path w="34925" h="27304">
                  <a:moveTo>
                    <a:pt x="34886" y="0"/>
                  </a:moveTo>
                  <a:lnTo>
                    <a:pt x="0" y="0"/>
                  </a:lnTo>
                  <a:lnTo>
                    <a:pt x="0" y="26708"/>
                  </a:lnTo>
                  <a:lnTo>
                    <a:pt x="34886" y="26708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6275045" y="8029178"/>
              <a:ext cx="34925" cy="27305"/>
            </a:xfrm>
            <a:custGeom>
              <a:avLst/>
              <a:gdLst/>
              <a:ahLst/>
              <a:cxnLst/>
              <a:rect l="l" t="t" r="r" b="b"/>
              <a:pathLst>
                <a:path w="34925" h="27304">
                  <a:moveTo>
                    <a:pt x="0" y="0"/>
                  </a:moveTo>
                  <a:lnTo>
                    <a:pt x="34886" y="0"/>
                  </a:lnTo>
                  <a:lnTo>
                    <a:pt x="34886" y="26708"/>
                  </a:lnTo>
                  <a:lnTo>
                    <a:pt x="0" y="26708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6344843" y="8040090"/>
              <a:ext cx="35560" cy="15875"/>
            </a:xfrm>
            <a:custGeom>
              <a:avLst/>
              <a:gdLst/>
              <a:ahLst/>
              <a:cxnLst/>
              <a:rect l="l" t="t" r="r" b="b"/>
              <a:pathLst>
                <a:path w="35560" h="15875">
                  <a:moveTo>
                    <a:pt x="35445" y="0"/>
                  </a:moveTo>
                  <a:lnTo>
                    <a:pt x="0" y="0"/>
                  </a:lnTo>
                  <a:lnTo>
                    <a:pt x="0" y="15811"/>
                  </a:lnTo>
                  <a:lnTo>
                    <a:pt x="35445" y="15811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6344845" y="8040088"/>
              <a:ext cx="35560" cy="15875"/>
            </a:xfrm>
            <a:custGeom>
              <a:avLst/>
              <a:gdLst/>
              <a:ahLst/>
              <a:cxnLst/>
              <a:rect l="l" t="t" r="r" b="b"/>
              <a:pathLst>
                <a:path w="35560" h="15875">
                  <a:moveTo>
                    <a:pt x="0" y="0"/>
                  </a:moveTo>
                  <a:lnTo>
                    <a:pt x="35445" y="0"/>
                  </a:lnTo>
                  <a:lnTo>
                    <a:pt x="35445" y="15811"/>
                  </a:lnTo>
                  <a:lnTo>
                    <a:pt x="0" y="1581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6415176" y="8040090"/>
              <a:ext cx="34925" cy="15875"/>
            </a:xfrm>
            <a:custGeom>
              <a:avLst/>
              <a:gdLst/>
              <a:ahLst/>
              <a:cxnLst/>
              <a:rect l="l" t="t" r="r" b="b"/>
              <a:pathLst>
                <a:path w="34925" h="15875">
                  <a:moveTo>
                    <a:pt x="34886" y="0"/>
                  </a:moveTo>
                  <a:lnTo>
                    <a:pt x="0" y="0"/>
                  </a:lnTo>
                  <a:lnTo>
                    <a:pt x="0" y="15811"/>
                  </a:lnTo>
                  <a:lnTo>
                    <a:pt x="34886" y="15811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6415177" y="8040088"/>
              <a:ext cx="34925" cy="15875"/>
            </a:xfrm>
            <a:custGeom>
              <a:avLst/>
              <a:gdLst/>
              <a:ahLst/>
              <a:cxnLst/>
              <a:rect l="l" t="t" r="r" b="b"/>
              <a:pathLst>
                <a:path w="34925" h="15875">
                  <a:moveTo>
                    <a:pt x="0" y="0"/>
                  </a:moveTo>
                  <a:lnTo>
                    <a:pt x="34886" y="0"/>
                  </a:lnTo>
                  <a:lnTo>
                    <a:pt x="34886" y="15811"/>
                  </a:lnTo>
                  <a:lnTo>
                    <a:pt x="0" y="1581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6484963" y="8043887"/>
              <a:ext cx="34925" cy="12065"/>
            </a:xfrm>
            <a:custGeom>
              <a:avLst/>
              <a:gdLst/>
              <a:ahLst/>
              <a:cxnLst/>
              <a:rect l="l" t="t" r="r" b="b"/>
              <a:pathLst>
                <a:path w="34925" h="12065">
                  <a:moveTo>
                    <a:pt x="34912" y="0"/>
                  </a:moveTo>
                  <a:lnTo>
                    <a:pt x="0" y="0"/>
                  </a:lnTo>
                  <a:lnTo>
                    <a:pt x="0" y="12001"/>
                  </a:lnTo>
                  <a:lnTo>
                    <a:pt x="34912" y="12001"/>
                  </a:lnTo>
                  <a:lnTo>
                    <a:pt x="34912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6484964" y="8043896"/>
              <a:ext cx="34925" cy="12065"/>
            </a:xfrm>
            <a:custGeom>
              <a:avLst/>
              <a:gdLst/>
              <a:ahLst/>
              <a:cxnLst/>
              <a:rect l="l" t="t" r="r" b="b"/>
              <a:pathLst>
                <a:path w="34925" h="12065">
                  <a:moveTo>
                    <a:pt x="0" y="0"/>
                  </a:moveTo>
                  <a:lnTo>
                    <a:pt x="34899" y="0"/>
                  </a:lnTo>
                  <a:lnTo>
                    <a:pt x="34899" y="12001"/>
                  </a:lnTo>
                  <a:lnTo>
                    <a:pt x="0" y="12001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6555308" y="8045538"/>
              <a:ext cx="34925" cy="10795"/>
            </a:xfrm>
            <a:custGeom>
              <a:avLst/>
              <a:gdLst/>
              <a:ahLst/>
              <a:cxnLst/>
              <a:rect l="l" t="t" r="r" b="b"/>
              <a:pathLst>
                <a:path w="34925" h="10795">
                  <a:moveTo>
                    <a:pt x="34886" y="0"/>
                  </a:moveTo>
                  <a:lnTo>
                    <a:pt x="0" y="0"/>
                  </a:lnTo>
                  <a:lnTo>
                    <a:pt x="0" y="10350"/>
                  </a:lnTo>
                  <a:lnTo>
                    <a:pt x="34886" y="10350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6555309" y="8045535"/>
              <a:ext cx="34925" cy="10795"/>
            </a:xfrm>
            <a:custGeom>
              <a:avLst/>
              <a:gdLst/>
              <a:ahLst/>
              <a:cxnLst/>
              <a:rect l="l" t="t" r="r" b="b"/>
              <a:pathLst>
                <a:path w="34925" h="10795">
                  <a:moveTo>
                    <a:pt x="0" y="0"/>
                  </a:moveTo>
                  <a:lnTo>
                    <a:pt x="34886" y="0"/>
                  </a:lnTo>
                  <a:lnTo>
                    <a:pt x="34886" y="10363"/>
                  </a:lnTo>
                  <a:lnTo>
                    <a:pt x="0" y="10363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6625094" y="8045538"/>
              <a:ext cx="34925" cy="10795"/>
            </a:xfrm>
            <a:custGeom>
              <a:avLst/>
              <a:gdLst/>
              <a:ahLst/>
              <a:cxnLst/>
              <a:rect l="l" t="t" r="r" b="b"/>
              <a:pathLst>
                <a:path w="34925" h="10795">
                  <a:moveTo>
                    <a:pt x="34912" y="0"/>
                  </a:moveTo>
                  <a:lnTo>
                    <a:pt x="0" y="0"/>
                  </a:lnTo>
                  <a:lnTo>
                    <a:pt x="0" y="10350"/>
                  </a:lnTo>
                  <a:lnTo>
                    <a:pt x="34912" y="10350"/>
                  </a:lnTo>
                  <a:lnTo>
                    <a:pt x="34912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6625095" y="8045535"/>
              <a:ext cx="34925" cy="10795"/>
            </a:xfrm>
            <a:custGeom>
              <a:avLst/>
              <a:gdLst/>
              <a:ahLst/>
              <a:cxnLst/>
              <a:rect l="l" t="t" r="r" b="b"/>
              <a:pathLst>
                <a:path w="34925" h="10795">
                  <a:moveTo>
                    <a:pt x="0" y="0"/>
                  </a:moveTo>
                  <a:lnTo>
                    <a:pt x="34899" y="0"/>
                  </a:lnTo>
                  <a:lnTo>
                    <a:pt x="34899" y="10363"/>
                  </a:lnTo>
                  <a:lnTo>
                    <a:pt x="0" y="10363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6694881" y="8045538"/>
              <a:ext cx="35560" cy="10795"/>
            </a:xfrm>
            <a:custGeom>
              <a:avLst/>
              <a:gdLst/>
              <a:ahLst/>
              <a:cxnLst/>
              <a:rect l="l" t="t" r="r" b="b"/>
              <a:pathLst>
                <a:path w="35559" h="10795">
                  <a:moveTo>
                    <a:pt x="35445" y="0"/>
                  </a:moveTo>
                  <a:lnTo>
                    <a:pt x="0" y="0"/>
                  </a:lnTo>
                  <a:lnTo>
                    <a:pt x="0" y="10350"/>
                  </a:lnTo>
                  <a:lnTo>
                    <a:pt x="35445" y="10350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589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6694882" y="8045535"/>
              <a:ext cx="35560" cy="10795"/>
            </a:xfrm>
            <a:custGeom>
              <a:avLst/>
              <a:gdLst/>
              <a:ahLst/>
              <a:cxnLst/>
              <a:rect l="l" t="t" r="r" b="b"/>
              <a:pathLst>
                <a:path w="35559" h="10795">
                  <a:moveTo>
                    <a:pt x="0" y="0"/>
                  </a:moveTo>
                  <a:lnTo>
                    <a:pt x="35445" y="0"/>
                  </a:lnTo>
                  <a:lnTo>
                    <a:pt x="35445" y="10363"/>
                  </a:lnTo>
                  <a:lnTo>
                    <a:pt x="0" y="10363"/>
                  </a:lnTo>
                  <a:lnTo>
                    <a:pt x="0" y="0"/>
                  </a:lnTo>
                  <a:close/>
                </a:path>
              </a:pathLst>
            </a:custGeom>
            <a:ln w="5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865687" y="6944590"/>
              <a:ext cx="0" cy="1111885"/>
            </a:xfrm>
            <a:custGeom>
              <a:avLst/>
              <a:gdLst/>
              <a:ahLst/>
              <a:cxnLst/>
              <a:rect l="l" t="t" r="r" b="b"/>
              <a:pathLst>
                <a:path w="0" h="1111884">
                  <a:moveTo>
                    <a:pt x="0" y="11113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837013" y="7004539"/>
              <a:ext cx="29209" cy="1051560"/>
            </a:xfrm>
            <a:custGeom>
              <a:avLst/>
              <a:gdLst/>
              <a:ahLst/>
              <a:cxnLst/>
              <a:rect l="l" t="t" r="r" b="b"/>
              <a:pathLst>
                <a:path w="29209" h="1051559">
                  <a:moveTo>
                    <a:pt x="0" y="0"/>
                  </a:moveTo>
                  <a:lnTo>
                    <a:pt x="28676" y="0"/>
                  </a:lnTo>
                </a:path>
                <a:path w="29209" h="1051559">
                  <a:moveTo>
                    <a:pt x="0" y="150431"/>
                  </a:moveTo>
                  <a:lnTo>
                    <a:pt x="28676" y="150431"/>
                  </a:lnTo>
                </a:path>
                <a:path w="29209" h="1051559">
                  <a:moveTo>
                    <a:pt x="0" y="300316"/>
                  </a:moveTo>
                  <a:lnTo>
                    <a:pt x="28676" y="300316"/>
                  </a:lnTo>
                </a:path>
                <a:path w="29209" h="1051559">
                  <a:moveTo>
                    <a:pt x="0" y="450735"/>
                  </a:moveTo>
                  <a:lnTo>
                    <a:pt x="28676" y="450735"/>
                  </a:lnTo>
                </a:path>
                <a:path w="29209" h="1051559">
                  <a:moveTo>
                    <a:pt x="0" y="600608"/>
                  </a:moveTo>
                  <a:lnTo>
                    <a:pt x="28676" y="600608"/>
                  </a:lnTo>
                </a:path>
                <a:path w="29209" h="1051559">
                  <a:moveTo>
                    <a:pt x="0" y="751039"/>
                  </a:moveTo>
                  <a:lnTo>
                    <a:pt x="28676" y="751039"/>
                  </a:lnTo>
                </a:path>
                <a:path w="29209" h="1051559">
                  <a:moveTo>
                    <a:pt x="0" y="901471"/>
                  </a:moveTo>
                  <a:lnTo>
                    <a:pt x="28676" y="901471"/>
                  </a:lnTo>
                </a:path>
                <a:path w="29209" h="1051559">
                  <a:moveTo>
                    <a:pt x="0" y="1051356"/>
                  </a:moveTo>
                  <a:lnTo>
                    <a:pt x="28676" y="105135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865687" y="8055890"/>
              <a:ext cx="6092190" cy="0"/>
            </a:xfrm>
            <a:custGeom>
              <a:avLst/>
              <a:gdLst/>
              <a:ahLst/>
              <a:cxnLst/>
              <a:rect l="l" t="t" r="r" b="b"/>
              <a:pathLst>
                <a:path w="6092190" h="0">
                  <a:moveTo>
                    <a:pt x="0" y="0"/>
                  </a:moveTo>
                  <a:lnTo>
                    <a:pt x="609201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976728" y="7044420"/>
              <a:ext cx="878205" cy="0"/>
            </a:xfrm>
            <a:custGeom>
              <a:avLst/>
              <a:gdLst/>
              <a:ahLst/>
              <a:cxnLst/>
              <a:rect l="l" t="t" r="r" b="b"/>
              <a:pathLst>
                <a:path w="878205" h="0">
                  <a:moveTo>
                    <a:pt x="878027" y="0"/>
                  </a:moveTo>
                  <a:lnTo>
                    <a:pt x="0" y="0"/>
                  </a:lnTo>
                </a:path>
              </a:pathLst>
            </a:custGeom>
            <a:ln w="123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941933" y="7024382"/>
              <a:ext cx="2080260" cy="648335"/>
            </a:xfrm>
            <a:custGeom>
              <a:avLst/>
              <a:gdLst/>
              <a:ahLst/>
              <a:cxnLst/>
              <a:rect l="l" t="t" r="r" b="b"/>
              <a:pathLst>
                <a:path w="2080260" h="648334">
                  <a:moveTo>
                    <a:pt x="49022" y="0"/>
                  </a:moveTo>
                  <a:lnTo>
                    <a:pt x="0" y="20040"/>
                  </a:lnTo>
                  <a:lnTo>
                    <a:pt x="49022" y="40055"/>
                  </a:lnTo>
                  <a:lnTo>
                    <a:pt x="37388" y="20040"/>
                  </a:lnTo>
                  <a:lnTo>
                    <a:pt x="49022" y="0"/>
                  </a:lnTo>
                  <a:close/>
                </a:path>
                <a:path w="2080260" h="648334">
                  <a:moveTo>
                    <a:pt x="2079840" y="598754"/>
                  </a:moveTo>
                  <a:lnTo>
                    <a:pt x="2059813" y="610387"/>
                  </a:lnTo>
                  <a:lnTo>
                    <a:pt x="2039785" y="598754"/>
                  </a:lnTo>
                  <a:lnTo>
                    <a:pt x="2059813" y="647776"/>
                  </a:lnTo>
                  <a:lnTo>
                    <a:pt x="2079840" y="598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5" name="object 185" descr=""/>
          <p:cNvSpPr/>
          <p:nvPr/>
        </p:nvSpPr>
        <p:spPr>
          <a:xfrm>
            <a:off x="3001759" y="7504927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5">
                <a:moveTo>
                  <a:pt x="0" y="0"/>
                </a:moveTo>
                <a:lnTo>
                  <a:pt x="0" y="132435"/>
                </a:lnTo>
              </a:path>
            </a:pathLst>
          </a:custGeom>
          <a:ln w="123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 descr=""/>
          <p:cNvSpPr txBox="1"/>
          <p:nvPr/>
        </p:nvSpPr>
        <p:spPr>
          <a:xfrm rot="18900000">
            <a:off x="1079771" y="8110308"/>
            <a:ext cx="12690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20">
                <a:latin typeface="Arial"/>
                <a:cs typeface="Arial"/>
              </a:rPr>
              <a:t>Yang</a:t>
            </a:r>
            <a:endParaRPr sz="350">
              <a:latin typeface="Arial"/>
              <a:cs typeface="Arial"/>
            </a:endParaRPr>
          </a:p>
        </p:txBody>
      </p:sp>
      <p:sp>
        <p:nvSpPr>
          <p:cNvPr id="187" name="object 187" descr=""/>
          <p:cNvSpPr txBox="1"/>
          <p:nvPr/>
        </p:nvSpPr>
        <p:spPr>
          <a:xfrm rot="18900000">
            <a:off x="1072903" y="8143930"/>
            <a:ext cx="222127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Kiharalab</a:t>
            </a:r>
            <a:endParaRPr sz="350">
              <a:latin typeface="Arial"/>
              <a:cs typeface="Arial"/>
            </a:endParaRPr>
          </a:p>
        </p:txBody>
      </p:sp>
      <p:sp>
        <p:nvSpPr>
          <p:cNvPr id="188" name="object 188" descr=""/>
          <p:cNvSpPr txBox="1"/>
          <p:nvPr/>
        </p:nvSpPr>
        <p:spPr>
          <a:xfrm rot="18900000">
            <a:off x="952137" y="8222155"/>
            <a:ext cx="44472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MULTICOM_human</a:t>
            </a:r>
            <a:endParaRPr sz="350">
              <a:latin typeface="Arial"/>
              <a:cs typeface="Arial"/>
            </a:endParaRPr>
          </a:p>
        </p:txBody>
      </p:sp>
      <p:sp>
        <p:nvSpPr>
          <p:cNvPr id="189" name="object 189" descr=""/>
          <p:cNvSpPr txBox="1"/>
          <p:nvPr/>
        </p:nvSpPr>
        <p:spPr>
          <a:xfrm rot="18900000">
            <a:off x="1219205" y="8148886"/>
            <a:ext cx="20914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Manifold</a:t>
            </a:r>
            <a:endParaRPr sz="350">
              <a:latin typeface="Arial"/>
              <a:cs typeface="Arial"/>
            </a:endParaRPr>
          </a:p>
        </p:txBody>
      </p:sp>
      <p:sp>
        <p:nvSpPr>
          <p:cNvPr id="190" name="object 190" descr=""/>
          <p:cNvSpPr txBox="1"/>
          <p:nvPr/>
        </p:nvSpPr>
        <p:spPr>
          <a:xfrm rot="18900000">
            <a:off x="1267962" y="8179133"/>
            <a:ext cx="318203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PEZYFoldings</a:t>
            </a:r>
            <a:endParaRPr sz="350">
              <a:latin typeface="Arial"/>
              <a:cs typeface="Arial"/>
            </a:endParaRPr>
          </a:p>
        </p:txBody>
      </p:sp>
      <p:sp>
        <p:nvSpPr>
          <p:cNvPr id="191" name="object 191" descr=""/>
          <p:cNvSpPr txBox="1"/>
          <p:nvPr/>
        </p:nvSpPr>
        <p:spPr>
          <a:xfrm rot="18900000">
            <a:off x="1429836" y="8140548"/>
            <a:ext cx="215942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McGuffin</a:t>
            </a:r>
            <a:endParaRPr sz="350">
              <a:latin typeface="Arial"/>
              <a:cs typeface="Arial"/>
            </a:endParaRPr>
          </a:p>
        </p:txBody>
      </p:sp>
      <p:sp>
        <p:nvSpPr>
          <p:cNvPr id="192" name="object 192" descr=""/>
          <p:cNvSpPr txBox="1"/>
          <p:nvPr/>
        </p:nvSpPr>
        <p:spPr>
          <a:xfrm rot="18900000">
            <a:off x="2055812" y="8153788"/>
            <a:ext cx="219652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UltraFold</a:t>
            </a:r>
            <a:endParaRPr sz="350">
              <a:latin typeface="Arial"/>
              <a:cs typeface="Arial"/>
            </a:endParaRPr>
          </a:p>
        </p:txBody>
      </p:sp>
      <p:sp>
        <p:nvSpPr>
          <p:cNvPr id="193" name="object 193" descr=""/>
          <p:cNvSpPr txBox="1"/>
          <p:nvPr/>
        </p:nvSpPr>
        <p:spPr>
          <a:xfrm rot="18900000">
            <a:off x="1995659" y="8196024"/>
            <a:ext cx="371615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BeijingAIProtein</a:t>
            </a:r>
            <a:endParaRPr sz="350">
              <a:latin typeface="Arial"/>
              <a:cs typeface="Arial"/>
            </a:endParaRPr>
          </a:p>
        </p:txBody>
      </p:sp>
      <p:sp>
        <p:nvSpPr>
          <p:cNvPr id="194" name="object 194" descr=""/>
          <p:cNvSpPr txBox="1"/>
          <p:nvPr/>
        </p:nvSpPr>
        <p:spPr>
          <a:xfrm rot="18900000">
            <a:off x="2050570" y="8205647"/>
            <a:ext cx="38672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UltraFold_Server</a:t>
            </a:r>
            <a:endParaRPr sz="350">
              <a:latin typeface="Arial"/>
              <a:cs typeface="Arial"/>
            </a:endParaRPr>
          </a:p>
        </p:txBody>
      </p:sp>
      <p:sp>
        <p:nvSpPr>
          <p:cNvPr id="195" name="object 195" descr=""/>
          <p:cNvSpPr txBox="1"/>
          <p:nvPr/>
        </p:nvSpPr>
        <p:spPr>
          <a:xfrm rot="18900000">
            <a:off x="2278032" y="8134664"/>
            <a:ext cx="20236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Elofsson</a:t>
            </a:r>
            <a:endParaRPr sz="350">
              <a:latin typeface="Arial"/>
              <a:cs typeface="Arial"/>
            </a:endParaRPr>
          </a:p>
        </p:txBody>
      </p:sp>
      <p:sp>
        <p:nvSpPr>
          <p:cNvPr id="196" name="object 196" descr=""/>
          <p:cNvSpPr txBox="1"/>
          <p:nvPr/>
        </p:nvSpPr>
        <p:spPr>
          <a:xfrm rot="18900000">
            <a:off x="2316831" y="8158926"/>
            <a:ext cx="239492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MUFold_H</a:t>
            </a:r>
            <a:endParaRPr sz="350">
              <a:latin typeface="Arial"/>
              <a:cs typeface="Arial"/>
            </a:endParaRPr>
          </a:p>
        </p:txBody>
      </p:sp>
      <p:sp>
        <p:nvSpPr>
          <p:cNvPr id="197" name="object 197" descr=""/>
          <p:cNvSpPr txBox="1"/>
          <p:nvPr/>
        </p:nvSpPr>
        <p:spPr>
          <a:xfrm rot="18900000">
            <a:off x="2379194" y="8156108"/>
            <a:ext cx="24881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MultiFOLD</a:t>
            </a:r>
            <a:endParaRPr sz="350">
              <a:latin typeface="Arial"/>
              <a:cs typeface="Arial"/>
            </a:endParaRPr>
          </a:p>
        </p:txBody>
      </p:sp>
      <p:sp>
        <p:nvSpPr>
          <p:cNvPr id="198" name="object 198" descr=""/>
          <p:cNvSpPr txBox="1"/>
          <p:nvPr/>
        </p:nvSpPr>
        <p:spPr>
          <a:xfrm rot="18900000">
            <a:off x="2665347" y="8161644"/>
            <a:ext cx="24508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ColabFold</a:t>
            </a:r>
            <a:endParaRPr sz="350">
              <a:latin typeface="Arial"/>
              <a:cs typeface="Arial"/>
            </a:endParaRPr>
          </a:p>
        </p:txBody>
      </p:sp>
      <p:sp>
        <p:nvSpPr>
          <p:cNvPr id="199" name="object 199" descr=""/>
          <p:cNvSpPr txBox="1"/>
          <p:nvPr/>
        </p:nvSpPr>
        <p:spPr>
          <a:xfrm rot="18900000">
            <a:off x="2768569" y="8138138"/>
            <a:ext cx="206682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Grudinin</a:t>
            </a:r>
            <a:endParaRPr sz="350">
              <a:latin typeface="Arial"/>
              <a:cs typeface="Arial"/>
            </a:endParaRPr>
          </a:p>
        </p:txBody>
      </p:sp>
      <p:sp>
        <p:nvSpPr>
          <p:cNvPr id="200" name="object 200" descr=""/>
          <p:cNvSpPr txBox="1"/>
          <p:nvPr/>
        </p:nvSpPr>
        <p:spPr>
          <a:xfrm rot="18900000">
            <a:off x="3051430" y="8112144"/>
            <a:ext cx="11646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25">
                <a:latin typeface="Arial"/>
                <a:cs typeface="Arial"/>
              </a:rPr>
              <a:t>DMP</a:t>
            </a:r>
            <a:endParaRPr sz="350">
              <a:latin typeface="Arial"/>
              <a:cs typeface="Arial"/>
            </a:endParaRPr>
          </a:p>
        </p:txBody>
      </p:sp>
      <p:sp>
        <p:nvSpPr>
          <p:cNvPr id="201" name="object 201" descr=""/>
          <p:cNvSpPr txBox="1"/>
          <p:nvPr/>
        </p:nvSpPr>
        <p:spPr>
          <a:xfrm rot="18900000">
            <a:off x="2627884" y="8225391"/>
            <a:ext cx="44472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NBIS-AF2-</a:t>
            </a:r>
            <a:r>
              <a:rPr dirty="0" sz="350" spc="-10">
                <a:latin typeface="Arial"/>
                <a:cs typeface="Arial"/>
              </a:rPr>
              <a:t>multimer</a:t>
            </a:r>
            <a:endParaRPr sz="350">
              <a:latin typeface="Arial"/>
              <a:cs typeface="Arial"/>
            </a:endParaRPr>
          </a:p>
        </p:txBody>
      </p:sp>
      <p:sp>
        <p:nvSpPr>
          <p:cNvPr id="202" name="object 202" descr=""/>
          <p:cNvSpPr txBox="1"/>
          <p:nvPr/>
        </p:nvSpPr>
        <p:spPr>
          <a:xfrm rot="18900000">
            <a:off x="2718867" y="8216959"/>
            <a:ext cx="416341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RaptorX-</a:t>
            </a:r>
            <a:r>
              <a:rPr dirty="0" sz="350" spc="-10">
                <a:latin typeface="Arial"/>
                <a:cs typeface="Arial"/>
              </a:rPr>
              <a:t>multimer</a:t>
            </a:r>
            <a:endParaRPr sz="350">
              <a:latin typeface="Arial"/>
              <a:cs typeface="Arial"/>
            </a:endParaRPr>
          </a:p>
        </p:txBody>
      </p:sp>
      <p:sp>
        <p:nvSpPr>
          <p:cNvPr id="203" name="object 203" descr=""/>
          <p:cNvSpPr txBox="1"/>
          <p:nvPr/>
        </p:nvSpPr>
        <p:spPr>
          <a:xfrm rot="18900000">
            <a:off x="2857156" y="8213986"/>
            <a:ext cx="420755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GuijunLab-</a:t>
            </a:r>
            <a:r>
              <a:rPr dirty="0" sz="350" spc="-10">
                <a:latin typeface="Arial"/>
                <a:cs typeface="Arial"/>
              </a:rPr>
              <a:t>Human</a:t>
            </a:r>
            <a:endParaRPr sz="350">
              <a:latin typeface="Arial"/>
              <a:cs typeface="Arial"/>
            </a:endParaRPr>
          </a:p>
        </p:txBody>
      </p:sp>
      <p:sp>
        <p:nvSpPr>
          <p:cNvPr id="204" name="object 204" descr=""/>
          <p:cNvSpPr txBox="1"/>
          <p:nvPr/>
        </p:nvSpPr>
        <p:spPr>
          <a:xfrm rot="18900000">
            <a:off x="2879898" y="8238145"/>
            <a:ext cx="478818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GuijunLab-</a:t>
            </a:r>
            <a:r>
              <a:rPr dirty="0" sz="350" spc="-10">
                <a:latin typeface="Arial"/>
                <a:cs typeface="Arial"/>
              </a:rPr>
              <a:t>Assembly</a:t>
            </a:r>
            <a:endParaRPr sz="350">
              <a:latin typeface="Arial"/>
              <a:cs typeface="Arial"/>
            </a:endParaRPr>
          </a:p>
        </p:txBody>
      </p:sp>
      <p:sp>
        <p:nvSpPr>
          <p:cNvPr id="205" name="object 205" descr=""/>
          <p:cNvSpPr txBox="1"/>
          <p:nvPr/>
        </p:nvSpPr>
        <p:spPr>
          <a:xfrm rot="18900000">
            <a:off x="5555032" y="8176533"/>
            <a:ext cx="29877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Convex-PL-</a:t>
            </a:r>
            <a:r>
              <a:rPr dirty="0" sz="350" spc="-50">
                <a:latin typeface="Arial"/>
                <a:cs typeface="Arial"/>
              </a:rPr>
              <a:t>R</a:t>
            </a:r>
            <a:endParaRPr sz="350">
              <a:latin typeface="Arial"/>
              <a:cs typeface="Arial"/>
            </a:endParaRPr>
          </a:p>
        </p:txBody>
      </p:sp>
      <p:sp>
        <p:nvSpPr>
          <p:cNvPr id="206" name="object 206" descr=""/>
          <p:cNvSpPr txBox="1"/>
          <p:nvPr/>
        </p:nvSpPr>
        <p:spPr>
          <a:xfrm rot="18900000">
            <a:off x="5802096" y="8097725"/>
            <a:ext cx="91415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25">
                <a:latin typeface="Arial"/>
                <a:cs typeface="Arial"/>
              </a:rPr>
              <a:t>zax</a:t>
            </a:r>
            <a:endParaRPr sz="350">
              <a:latin typeface="Arial"/>
              <a:cs typeface="Arial"/>
            </a:endParaRPr>
          </a:p>
        </p:txBody>
      </p:sp>
      <p:sp>
        <p:nvSpPr>
          <p:cNvPr id="207" name="object 207" descr=""/>
          <p:cNvSpPr txBox="1"/>
          <p:nvPr/>
        </p:nvSpPr>
        <p:spPr>
          <a:xfrm rot="18900000">
            <a:off x="5829093" y="8121377"/>
            <a:ext cx="144038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20">
                <a:latin typeface="Arial"/>
                <a:cs typeface="Arial"/>
              </a:rPr>
              <a:t>UTMB</a:t>
            </a:r>
            <a:endParaRPr sz="350">
              <a:latin typeface="Arial"/>
              <a:cs typeface="Arial"/>
            </a:endParaRPr>
          </a:p>
        </p:txBody>
      </p:sp>
      <p:sp>
        <p:nvSpPr>
          <p:cNvPr id="208" name="object 208" descr=""/>
          <p:cNvSpPr txBox="1"/>
          <p:nvPr/>
        </p:nvSpPr>
        <p:spPr>
          <a:xfrm rot="18900000">
            <a:off x="5808935" y="8153346"/>
            <a:ext cx="25255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Convex-</a:t>
            </a:r>
            <a:r>
              <a:rPr dirty="0" sz="350" spc="-25">
                <a:latin typeface="Arial"/>
                <a:cs typeface="Arial"/>
              </a:rPr>
              <a:t>PL</a:t>
            </a:r>
            <a:endParaRPr sz="350">
              <a:latin typeface="Arial"/>
              <a:cs typeface="Arial"/>
            </a:endParaRPr>
          </a:p>
        </p:txBody>
      </p:sp>
      <p:sp>
        <p:nvSpPr>
          <p:cNvPr id="209" name="object 209" descr=""/>
          <p:cNvSpPr txBox="1"/>
          <p:nvPr/>
        </p:nvSpPr>
        <p:spPr>
          <a:xfrm rot="18900000">
            <a:off x="5884058" y="8218574"/>
            <a:ext cx="406255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Graphen_Medical</a:t>
            </a:r>
            <a:endParaRPr sz="350">
              <a:latin typeface="Arial"/>
              <a:cs typeface="Arial"/>
            </a:endParaRPr>
          </a:p>
        </p:txBody>
      </p:sp>
      <p:sp>
        <p:nvSpPr>
          <p:cNvPr id="210" name="object 210" descr=""/>
          <p:cNvSpPr txBox="1"/>
          <p:nvPr/>
        </p:nvSpPr>
        <p:spPr>
          <a:xfrm rot="18900000">
            <a:off x="5872393" y="8245854"/>
            <a:ext cx="50092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ESM-single-</a:t>
            </a:r>
            <a:r>
              <a:rPr dirty="0" sz="350" spc="-10">
                <a:latin typeface="Arial"/>
                <a:cs typeface="Arial"/>
              </a:rPr>
              <a:t>sequence</a:t>
            </a:r>
            <a:endParaRPr sz="350">
              <a:latin typeface="Arial"/>
              <a:cs typeface="Arial"/>
            </a:endParaRPr>
          </a:p>
        </p:txBody>
      </p:sp>
      <p:sp>
        <p:nvSpPr>
          <p:cNvPr id="211" name="object 211" descr=""/>
          <p:cNvSpPr txBox="1"/>
          <p:nvPr/>
        </p:nvSpPr>
        <p:spPr>
          <a:xfrm rot="18900000">
            <a:off x="6098639" y="8187243"/>
            <a:ext cx="318830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Gonglab-</a:t>
            </a:r>
            <a:r>
              <a:rPr dirty="0" sz="350" spc="-25">
                <a:latin typeface="Arial"/>
                <a:cs typeface="Arial"/>
              </a:rPr>
              <a:t>THU</a:t>
            </a:r>
            <a:endParaRPr sz="350">
              <a:latin typeface="Arial"/>
              <a:cs typeface="Arial"/>
            </a:endParaRPr>
          </a:p>
        </p:txBody>
      </p:sp>
      <p:sp>
        <p:nvSpPr>
          <p:cNvPr id="212" name="object 212" descr=""/>
          <p:cNvSpPr txBox="1"/>
          <p:nvPr/>
        </p:nvSpPr>
        <p:spPr>
          <a:xfrm rot="18900000">
            <a:off x="6275554" y="8134039"/>
            <a:ext cx="193148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Cerebra</a:t>
            </a:r>
            <a:endParaRPr sz="350">
              <a:latin typeface="Arial"/>
              <a:cs typeface="Arial"/>
            </a:endParaRPr>
          </a:p>
        </p:txBody>
      </p:sp>
      <p:sp>
        <p:nvSpPr>
          <p:cNvPr id="213" name="object 213" descr=""/>
          <p:cNvSpPr txBox="1"/>
          <p:nvPr/>
        </p:nvSpPr>
        <p:spPr>
          <a:xfrm rot="18900000">
            <a:off x="6363210" y="8125014"/>
            <a:ext cx="171761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noxelis</a:t>
            </a:r>
            <a:endParaRPr sz="350">
              <a:latin typeface="Arial"/>
              <a:cs typeface="Arial"/>
            </a:endParaRPr>
          </a:p>
        </p:txBody>
      </p:sp>
      <p:sp>
        <p:nvSpPr>
          <p:cNvPr id="214" name="object 214" descr=""/>
          <p:cNvSpPr txBox="1"/>
          <p:nvPr/>
        </p:nvSpPr>
        <p:spPr>
          <a:xfrm rot="18900000">
            <a:off x="6367789" y="8152938"/>
            <a:ext cx="246330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TensorLab</a:t>
            </a:r>
            <a:endParaRPr sz="350">
              <a:latin typeface="Arial"/>
              <a:cs typeface="Arial"/>
            </a:endParaRPr>
          </a:p>
        </p:txBody>
      </p:sp>
      <p:sp>
        <p:nvSpPr>
          <p:cNvPr id="215" name="object 215" descr=""/>
          <p:cNvSpPr txBox="1"/>
          <p:nvPr/>
        </p:nvSpPr>
        <p:spPr>
          <a:xfrm rot="18900000">
            <a:off x="6510197" y="8123992"/>
            <a:ext cx="16447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Panlab</a:t>
            </a:r>
            <a:endParaRPr sz="350">
              <a:latin typeface="Arial"/>
              <a:cs typeface="Arial"/>
            </a:endParaRPr>
          </a:p>
        </p:txBody>
      </p:sp>
      <p:sp>
        <p:nvSpPr>
          <p:cNvPr id="216" name="object 216" descr=""/>
          <p:cNvSpPr txBox="1"/>
          <p:nvPr/>
        </p:nvSpPr>
        <p:spPr>
          <a:xfrm rot="18900000">
            <a:off x="6406191" y="8197859"/>
            <a:ext cx="369098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GuijunLab-</a:t>
            </a:r>
            <a:r>
              <a:rPr dirty="0" sz="350" spc="-20">
                <a:latin typeface="Arial"/>
                <a:cs typeface="Arial"/>
              </a:rPr>
              <a:t>Meta</a:t>
            </a:r>
            <a:endParaRPr sz="350">
              <a:latin typeface="Arial"/>
              <a:cs typeface="Arial"/>
            </a:endParaRPr>
          </a:p>
        </p:txBody>
      </p:sp>
      <p:sp>
        <p:nvSpPr>
          <p:cNvPr id="217" name="object 217" descr=""/>
          <p:cNvSpPr txBox="1"/>
          <p:nvPr/>
        </p:nvSpPr>
        <p:spPr>
          <a:xfrm rot="18900000">
            <a:off x="6592404" y="8151117"/>
            <a:ext cx="237008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FALCON0</a:t>
            </a:r>
            <a:endParaRPr sz="350">
              <a:latin typeface="Arial"/>
              <a:cs typeface="Arial"/>
            </a:endParaRPr>
          </a:p>
        </p:txBody>
      </p:sp>
      <p:sp>
        <p:nvSpPr>
          <p:cNvPr id="218" name="object 218" descr=""/>
          <p:cNvSpPr txBox="1"/>
          <p:nvPr/>
        </p:nvSpPr>
        <p:spPr>
          <a:xfrm rot="18900000">
            <a:off x="6666025" y="8155337"/>
            <a:ext cx="231422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FALCON2</a:t>
            </a:r>
            <a:endParaRPr sz="350">
              <a:latin typeface="Arial"/>
              <a:cs typeface="Arial"/>
            </a:endParaRPr>
          </a:p>
        </p:txBody>
      </p:sp>
      <p:sp>
        <p:nvSpPr>
          <p:cNvPr id="219" name="object 219" descr=""/>
          <p:cNvSpPr txBox="1"/>
          <p:nvPr/>
        </p:nvSpPr>
        <p:spPr>
          <a:xfrm rot="18900000">
            <a:off x="6833240" y="8113877"/>
            <a:ext cx="12282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20">
                <a:latin typeface="Arial"/>
                <a:cs typeface="Arial"/>
              </a:rPr>
              <a:t>wuqi</a:t>
            </a:r>
            <a:endParaRPr sz="350">
              <a:latin typeface="Arial"/>
              <a:cs typeface="Arial"/>
            </a:endParaRPr>
          </a:p>
        </p:txBody>
      </p:sp>
      <p:sp>
        <p:nvSpPr>
          <p:cNvPr id="220" name="object 220" descr=""/>
          <p:cNvSpPr txBox="1"/>
          <p:nvPr/>
        </p:nvSpPr>
        <p:spPr>
          <a:xfrm rot="18900000">
            <a:off x="5674085" y="8236956"/>
            <a:ext cx="486398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TB_model_prediction</a:t>
            </a:r>
            <a:endParaRPr sz="350">
              <a:latin typeface="Arial"/>
              <a:cs typeface="Arial"/>
            </a:endParaRPr>
          </a:p>
        </p:txBody>
      </p:sp>
      <p:sp>
        <p:nvSpPr>
          <p:cNvPr id="221" name="object 221" descr=""/>
          <p:cNvSpPr txBox="1"/>
          <p:nvPr/>
        </p:nvSpPr>
        <p:spPr>
          <a:xfrm rot="18900000">
            <a:off x="5998622" y="8139461"/>
            <a:ext cx="191921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XRC_VU</a:t>
            </a:r>
            <a:endParaRPr sz="350">
              <a:latin typeface="Arial"/>
              <a:cs typeface="Arial"/>
            </a:endParaRPr>
          </a:p>
        </p:txBody>
      </p:sp>
      <p:sp>
        <p:nvSpPr>
          <p:cNvPr id="222" name="object 222" descr=""/>
          <p:cNvSpPr txBox="1"/>
          <p:nvPr/>
        </p:nvSpPr>
        <p:spPr>
          <a:xfrm rot="18900000">
            <a:off x="5565484" y="8140121"/>
            <a:ext cx="207915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KORP-</a:t>
            </a:r>
            <a:r>
              <a:rPr dirty="0" sz="350" spc="-25">
                <a:latin typeface="Arial"/>
                <a:cs typeface="Arial"/>
              </a:rPr>
              <a:t>PL</a:t>
            </a:r>
            <a:endParaRPr sz="350">
              <a:latin typeface="Arial"/>
              <a:cs typeface="Arial"/>
            </a:endParaRPr>
          </a:p>
        </p:txBody>
      </p:sp>
      <p:sp>
        <p:nvSpPr>
          <p:cNvPr id="223" name="object 223" descr=""/>
          <p:cNvSpPr txBox="1"/>
          <p:nvPr/>
        </p:nvSpPr>
        <p:spPr>
          <a:xfrm rot="18900000">
            <a:off x="5502324" y="8139055"/>
            <a:ext cx="198063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ddquest</a:t>
            </a:r>
            <a:endParaRPr sz="350">
              <a:latin typeface="Arial"/>
              <a:cs typeface="Arial"/>
            </a:endParaRPr>
          </a:p>
        </p:txBody>
      </p:sp>
      <p:sp>
        <p:nvSpPr>
          <p:cNvPr id="224" name="object 224" descr=""/>
          <p:cNvSpPr txBox="1"/>
          <p:nvPr/>
        </p:nvSpPr>
        <p:spPr>
          <a:xfrm rot="18900000">
            <a:off x="5321531" y="8191998"/>
            <a:ext cx="332638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Alchemy_LIG2</a:t>
            </a:r>
            <a:endParaRPr sz="350">
              <a:latin typeface="Arial"/>
              <a:cs typeface="Arial"/>
            </a:endParaRPr>
          </a:p>
        </p:txBody>
      </p:sp>
      <p:sp>
        <p:nvSpPr>
          <p:cNvPr id="225" name="object 225" descr=""/>
          <p:cNvSpPr txBox="1"/>
          <p:nvPr/>
        </p:nvSpPr>
        <p:spPr>
          <a:xfrm rot="18900000">
            <a:off x="5119793" y="8159759"/>
            <a:ext cx="23576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OpenFold</a:t>
            </a:r>
            <a:endParaRPr sz="350">
              <a:latin typeface="Arial"/>
              <a:cs typeface="Arial"/>
            </a:endParaRPr>
          </a:p>
        </p:txBody>
      </p:sp>
      <p:sp>
        <p:nvSpPr>
          <p:cNvPr id="226" name="object 226" descr=""/>
          <p:cNvSpPr txBox="1"/>
          <p:nvPr/>
        </p:nvSpPr>
        <p:spPr>
          <a:xfrm rot="18900000">
            <a:off x="5060865" y="8126515"/>
            <a:ext cx="14284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bio3d</a:t>
            </a:r>
            <a:endParaRPr sz="350">
              <a:latin typeface="Arial"/>
              <a:cs typeface="Arial"/>
            </a:endParaRPr>
          </a:p>
        </p:txBody>
      </p:sp>
      <p:sp>
        <p:nvSpPr>
          <p:cNvPr id="227" name="object 227" descr=""/>
          <p:cNvSpPr txBox="1"/>
          <p:nvPr/>
        </p:nvSpPr>
        <p:spPr>
          <a:xfrm rot="18900000">
            <a:off x="4828155" y="8194066"/>
            <a:ext cx="33012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Manifold-LC-</a:t>
            </a:r>
            <a:r>
              <a:rPr dirty="0" sz="350" spc="-50">
                <a:latin typeface="Arial"/>
                <a:cs typeface="Arial"/>
              </a:rPr>
              <a:t>E</a:t>
            </a:r>
            <a:endParaRPr sz="350">
              <a:latin typeface="Arial"/>
              <a:cs typeface="Arial"/>
            </a:endParaRPr>
          </a:p>
        </p:txBody>
      </p:sp>
      <p:sp>
        <p:nvSpPr>
          <p:cNvPr id="228" name="object 228" descr=""/>
          <p:cNvSpPr txBox="1"/>
          <p:nvPr/>
        </p:nvSpPr>
        <p:spPr>
          <a:xfrm rot="18900000">
            <a:off x="4920208" y="8202145"/>
            <a:ext cx="391133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Fernandez-</a:t>
            </a:r>
            <a:r>
              <a:rPr dirty="0" sz="350" spc="-10">
                <a:latin typeface="Arial"/>
                <a:cs typeface="Arial"/>
              </a:rPr>
              <a:t>Recio</a:t>
            </a:r>
            <a:endParaRPr sz="350">
              <a:latin typeface="Arial"/>
              <a:cs typeface="Arial"/>
            </a:endParaRPr>
          </a:p>
        </p:txBody>
      </p:sp>
      <p:sp>
        <p:nvSpPr>
          <p:cNvPr id="229" name="object 229" descr=""/>
          <p:cNvSpPr txBox="1"/>
          <p:nvPr/>
        </p:nvSpPr>
        <p:spPr>
          <a:xfrm rot="18900000">
            <a:off x="4973028" y="8242638"/>
            <a:ext cx="48576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OpenFold-</a:t>
            </a:r>
            <a:r>
              <a:rPr dirty="0" sz="350" spc="-10">
                <a:latin typeface="Arial"/>
                <a:cs typeface="Arial"/>
              </a:rPr>
              <a:t>SingleSeq</a:t>
            </a:r>
            <a:endParaRPr sz="350">
              <a:latin typeface="Arial"/>
              <a:cs typeface="Arial"/>
            </a:endParaRPr>
          </a:p>
        </p:txBody>
      </p:sp>
      <p:sp>
        <p:nvSpPr>
          <p:cNvPr id="230" name="object 230" descr=""/>
          <p:cNvSpPr txBox="1"/>
          <p:nvPr/>
        </p:nvSpPr>
        <p:spPr>
          <a:xfrm rot="18900000">
            <a:off x="5175055" y="8190703"/>
            <a:ext cx="335150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Alchemy_LIG3</a:t>
            </a:r>
            <a:endParaRPr sz="350">
              <a:latin typeface="Arial"/>
              <a:cs typeface="Arial"/>
            </a:endParaRPr>
          </a:p>
        </p:txBody>
      </p:sp>
      <p:sp>
        <p:nvSpPr>
          <p:cNvPr id="231" name="object 231" descr=""/>
          <p:cNvSpPr txBox="1"/>
          <p:nvPr/>
        </p:nvSpPr>
        <p:spPr>
          <a:xfrm rot="18900000">
            <a:off x="5271107" y="8178558"/>
            <a:ext cx="30566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Alchemy_LIG</a:t>
            </a:r>
            <a:endParaRPr sz="350">
              <a:latin typeface="Arial"/>
              <a:cs typeface="Arial"/>
            </a:endParaRPr>
          </a:p>
        </p:txBody>
      </p:sp>
      <p:sp>
        <p:nvSpPr>
          <p:cNvPr id="232" name="object 232" descr=""/>
          <p:cNvSpPr txBox="1"/>
          <p:nvPr/>
        </p:nvSpPr>
        <p:spPr>
          <a:xfrm rot="18900000">
            <a:off x="4864731" y="8143329"/>
            <a:ext cx="20914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FoldEver</a:t>
            </a:r>
            <a:endParaRPr sz="350">
              <a:latin typeface="Arial"/>
              <a:cs typeface="Arial"/>
            </a:endParaRPr>
          </a:p>
        </p:txBody>
      </p:sp>
      <p:sp>
        <p:nvSpPr>
          <p:cNvPr id="233" name="object 233" descr=""/>
          <p:cNvSpPr txBox="1"/>
          <p:nvPr/>
        </p:nvSpPr>
        <p:spPr>
          <a:xfrm rot="18900000">
            <a:off x="4536350" y="8254938"/>
            <a:ext cx="513568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ShanghaiTech-TS-</a:t>
            </a:r>
            <a:r>
              <a:rPr dirty="0" sz="350" spc="-25">
                <a:latin typeface="Arial"/>
                <a:cs typeface="Arial"/>
              </a:rPr>
              <a:t>SER</a:t>
            </a:r>
            <a:endParaRPr sz="350">
              <a:latin typeface="Arial"/>
              <a:cs typeface="Arial"/>
            </a:endParaRPr>
          </a:p>
        </p:txBody>
      </p:sp>
      <p:sp>
        <p:nvSpPr>
          <p:cNvPr id="234" name="object 234" descr=""/>
          <p:cNvSpPr txBox="1"/>
          <p:nvPr/>
        </p:nvSpPr>
        <p:spPr>
          <a:xfrm rot="18900000">
            <a:off x="4715087" y="8144787"/>
            <a:ext cx="215323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DFolding</a:t>
            </a:r>
            <a:endParaRPr sz="350">
              <a:latin typeface="Arial"/>
              <a:cs typeface="Arial"/>
            </a:endParaRPr>
          </a:p>
        </p:txBody>
      </p:sp>
      <p:sp>
        <p:nvSpPr>
          <p:cNvPr id="235" name="object 235" descr=""/>
          <p:cNvSpPr txBox="1"/>
          <p:nvPr/>
        </p:nvSpPr>
        <p:spPr>
          <a:xfrm rot="18900000">
            <a:off x="4503552" y="8208903"/>
            <a:ext cx="37790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FoldEver-</a:t>
            </a:r>
            <a:r>
              <a:rPr dirty="0" sz="350" spc="-10">
                <a:latin typeface="Arial"/>
                <a:cs typeface="Arial"/>
              </a:rPr>
              <a:t>Hybrid</a:t>
            </a:r>
            <a:endParaRPr sz="350">
              <a:latin typeface="Arial"/>
              <a:cs typeface="Arial"/>
            </a:endParaRPr>
          </a:p>
        </p:txBody>
      </p:sp>
      <p:sp>
        <p:nvSpPr>
          <p:cNvPr id="236" name="object 236" descr=""/>
          <p:cNvSpPr txBox="1"/>
          <p:nvPr/>
        </p:nvSpPr>
        <p:spPr>
          <a:xfrm rot="18900000">
            <a:off x="4368744" y="8141267"/>
            <a:ext cx="21470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WL_team</a:t>
            </a:r>
            <a:endParaRPr sz="350">
              <a:latin typeface="Arial"/>
              <a:cs typeface="Arial"/>
            </a:endParaRPr>
          </a:p>
        </p:txBody>
      </p:sp>
      <p:sp>
        <p:nvSpPr>
          <p:cNvPr id="237" name="object 237" descr=""/>
          <p:cNvSpPr txBox="1"/>
          <p:nvPr/>
        </p:nvSpPr>
        <p:spPr>
          <a:xfrm rot="18900000">
            <a:off x="4261941" y="8165610"/>
            <a:ext cx="25691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Manifold-</a:t>
            </a:r>
            <a:r>
              <a:rPr dirty="0" sz="350" spc="-50">
                <a:latin typeface="Arial"/>
                <a:cs typeface="Arial"/>
              </a:rPr>
              <a:t>X</a:t>
            </a:r>
            <a:endParaRPr sz="350">
              <a:latin typeface="Arial"/>
              <a:cs typeface="Arial"/>
            </a:endParaRPr>
          </a:p>
        </p:txBody>
      </p:sp>
      <p:sp>
        <p:nvSpPr>
          <p:cNvPr id="238" name="object 238" descr=""/>
          <p:cNvSpPr txBox="1"/>
          <p:nvPr/>
        </p:nvSpPr>
        <p:spPr>
          <a:xfrm rot="18900000">
            <a:off x="4192559" y="8167819"/>
            <a:ext cx="260030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GinobiFold</a:t>
            </a:r>
            <a:endParaRPr sz="350">
              <a:latin typeface="Arial"/>
              <a:cs typeface="Arial"/>
            </a:endParaRPr>
          </a:p>
        </p:txBody>
      </p:sp>
      <p:sp>
        <p:nvSpPr>
          <p:cNvPr id="239" name="object 239" descr=""/>
          <p:cNvSpPr txBox="1"/>
          <p:nvPr/>
        </p:nvSpPr>
        <p:spPr>
          <a:xfrm rot="18900000">
            <a:off x="3820880" y="8200242"/>
            <a:ext cx="365323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GinobiFold-</a:t>
            </a:r>
            <a:r>
              <a:rPr dirty="0" sz="350" spc="-25">
                <a:latin typeface="Arial"/>
                <a:cs typeface="Arial"/>
              </a:rPr>
              <a:t>SER</a:t>
            </a:r>
            <a:endParaRPr sz="350">
              <a:latin typeface="Arial"/>
              <a:cs typeface="Arial"/>
            </a:endParaRPr>
          </a:p>
        </p:txBody>
      </p:sp>
      <p:sp>
        <p:nvSpPr>
          <p:cNvPr id="240" name="object 240" descr=""/>
          <p:cNvSpPr txBox="1"/>
          <p:nvPr/>
        </p:nvSpPr>
        <p:spPr>
          <a:xfrm rot="18900000">
            <a:off x="3826994" y="8226493"/>
            <a:ext cx="44346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GuijunLab-</a:t>
            </a:r>
            <a:r>
              <a:rPr dirty="0" sz="350" spc="-10">
                <a:latin typeface="Arial"/>
                <a:cs typeface="Arial"/>
              </a:rPr>
              <a:t>DeepDA</a:t>
            </a:r>
            <a:endParaRPr sz="350">
              <a:latin typeface="Arial"/>
              <a:cs typeface="Arial"/>
            </a:endParaRPr>
          </a:p>
        </p:txBody>
      </p:sp>
      <p:sp>
        <p:nvSpPr>
          <p:cNvPr id="241" name="object 241" descr=""/>
          <p:cNvSpPr txBox="1"/>
          <p:nvPr/>
        </p:nvSpPr>
        <p:spPr>
          <a:xfrm rot="18900000">
            <a:off x="4127692" y="8134680"/>
            <a:ext cx="16811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TRFold</a:t>
            </a:r>
            <a:endParaRPr sz="350">
              <a:latin typeface="Arial"/>
              <a:cs typeface="Arial"/>
            </a:endParaRPr>
          </a:p>
        </p:txBody>
      </p:sp>
      <p:sp>
        <p:nvSpPr>
          <p:cNvPr id="242" name="object 242" descr=""/>
          <p:cNvSpPr txBox="1"/>
          <p:nvPr/>
        </p:nvSpPr>
        <p:spPr>
          <a:xfrm rot="18900000">
            <a:off x="4202355" y="8128323"/>
            <a:ext cx="167510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UNRES</a:t>
            </a:r>
            <a:endParaRPr sz="350">
              <a:latin typeface="Arial"/>
              <a:cs typeface="Arial"/>
            </a:endParaRPr>
          </a:p>
        </p:txBody>
      </p:sp>
      <p:sp>
        <p:nvSpPr>
          <p:cNvPr id="243" name="object 243" descr=""/>
          <p:cNvSpPr txBox="1"/>
          <p:nvPr/>
        </p:nvSpPr>
        <p:spPr>
          <a:xfrm rot="18900000">
            <a:off x="4333636" y="8187107"/>
            <a:ext cx="341431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Kozakov-</a:t>
            </a:r>
            <a:r>
              <a:rPr dirty="0" sz="350" spc="-10">
                <a:latin typeface="Arial"/>
                <a:cs typeface="Arial"/>
              </a:rPr>
              <a:t>Vajda</a:t>
            </a:r>
            <a:endParaRPr sz="350">
              <a:latin typeface="Arial"/>
              <a:cs typeface="Arial"/>
            </a:endParaRPr>
          </a:p>
        </p:txBody>
      </p:sp>
      <p:sp>
        <p:nvSpPr>
          <p:cNvPr id="244" name="object 244" descr=""/>
          <p:cNvSpPr txBox="1"/>
          <p:nvPr/>
        </p:nvSpPr>
        <p:spPr>
          <a:xfrm rot="18900000">
            <a:off x="4459610" y="8161944"/>
            <a:ext cx="274382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Agemo_mix</a:t>
            </a:r>
            <a:endParaRPr sz="350">
              <a:latin typeface="Arial"/>
              <a:cs typeface="Arial"/>
            </a:endParaRPr>
          </a:p>
        </p:txBody>
      </p:sp>
      <p:sp>
        <p:nvSpPr>
          <p:cNvPr id="245" name="object 245" descr=""/>
          <p:cNvSpPr txBox="1"/>
          <p:nvPr/>
        </p:nvSpPr>
        <p:spPr>
          <a:xfrm rot="18900000">
            <a:off x="4565968" y="8151611"/>
            <a:ext cx="232042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ChaePred</a:t>
            </a:r>
            <a:endParaRPr sz="350">
              <a:latin typeface="Arial"/>
              <a:cs typeface="Arial"/>
            </a:endParaRPr>
          </a:p>
        </p:txBody>
      </p:sp>
      <p:sp>
        <p:nvSpPr>
          <p:cNvPr id="246" name="object 246" descr=""/>
          <p:cNvSpPr txBox="1"/>
          <p:nvPr/>
        </p:nvSpPr>
        <p:spPr>
          <a:xfrm rot="18900000">
            <a:off x="3980186" y="8099030"/>
            <a:ext cx="10176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25">
                <a:latin typeface="Arial"/>
                <a:cs typeface="Arial"/>
              </a:rPr>
              <a:t>Zou</a:t>
            </a:r>
            <a:endParaRPr sz="350">
              <a:latin typeface="Arial"/>
              <a:cs typeface="Arial"/>
            </a:endParaRPr>
          </a:p>
        </p:txBody>
      </p:sp>
      <p:sp>
        <p:nvSpPr>
          <p:cNvPr id="247" name="object 247" descr=""/>
          <p:cNvSpPr txBox="1"/>
          <p:nvPr/>
        </p:nvSpPr>
        <p:spPr>
          <a:xfrm rot="18900000">
            <a:off x="3806491" y="8148663"/>
            <a:ext cx="22088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DELCLAB</a:t>
            </a:r>
            <a:endParaRPr sz="350">
              <a:latin typeface="Arial"/>
              <a:cs typeface="Arial"/>
            </a:endParaRPr>
          </a:p>
        </p:txBody>
      </p:sp>
      <p:sp>
        <p:nvSpPr>
          <p:cNvPr id="248" name="object 248" descr=""/>
          <p:cNvSpPr txBox="1"/>
          <p:nvPr/>
        </p:nvSpPr>
        <p:spPr>
          <a:xfrm rot="18900000">
            <a:off x="3118517" y="8169077"/>
            <a:ext cx="28813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Yang-</a:t>
            </a:r>
            <a:r>
              <a:rPr dirty="0" sz="350" spc="-10">
                <a:latin typeface="Arial"/>
                <a:cs typeface="Arial"/>
              </a:rPr>
              <a:t>Server</a:t>
            </a:r>
            <a:endParaRPr sz="350">
              <a:latin typeface="Arial"/>
              <a:cs typeface="Arial"/>
            </a:endParaRPr>
          </a:p>
        </p:txBody>
      </p:sp>
      <p:sp>
        <p:nvSpPr>
          <p:cNvPr id="249" name="object 249" descr=""/>
          <p:cNvSpPr txBox="1"/>
          <p:nvPr/>
        </p:nvSpPr>
        <p:spPr>
          <a:xfrm rot="18900000">
            <a:off x="3189141" y="8195681"/>
            <a:ext cx="362177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DFolding-</a:t>
            </a:r>
            <a:r>
              <a:rPr dirty="0" sz="350" spc="-10">
                <a:latin typeface="Arial"/>
                <a:cs typeface="Arial"/>
              </a:rPr>
              <a:t>refine</a:t>
            </a:r>
            <a:endParaRPr sz="350">
              <a:latin typeface="Arial"/>
              <a:cs typeface="Arial"/>
            </a:endParaRPr>
          </a:p>
        </p:txBody>
      </p:sp>
      <p:sp>
        <p:nvSpPr>
          <p:cNvPr id="250" name="object 250" descr=""/>
          <p:cNvSpPr txBox="1"/>
          <p:nvPr/>
        </p:nvSpPr>
        <p:spPr>
          <a:xfrm rot="18900000">
            <a:off x="3288824" y="8183362"/>
            <a:ext cx="33326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ShanghaiTech</a:t>
            </a:r>
            <a:endParaRPr sz="350">
              <a:latin typeface="Arial"/>
              <a:cs typeface="Arial"/>
            </a:endParaRPr>
          </a:p>
        </p:txBody>
      </p:sp>
      <p:sp>
        <p:nvSpPr>
          <p:cNvPr id="251" name="object 251" descr=""/>
          <p:cNvSpPr txBox="1"/>
          <p:nvPr/>
        </p:nvSpPr>
        <p:spPr>
          <a:xfrm rot="18900000">
            <a:off x="3482835" y="8128970"/>
            <a:ext cx="187018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ClusPro</a:t>
            </a:r>
            <a:endParaRPr sz="350">
              <a:latin typeface="Arial"/>
              <a:cs typeface="Arial"/>
            </a:endParaRPr>
          </a:p>
        </p:txBody>
      </p:sp>
      <p:sp>
        <p:nvSpPr>
          <p:cNvPr id="252" name="object 252" descr=""/>
          <p:cNvSpPr txBox="1"/>
          <p:nvPr/>
        </p:nvSpPr>
        <p:spPr>
          <a:xfrm rot="18900000">
            <a:off x="3529495" y="8141348"/>
            <a:ext cx="212235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Coqualia</a:t>
            </a:r>
            <a:endParaRPr sz="350">
              <a:latin typeface="Arial"/>
              <a:cs typeface="Arial"/>
            </a:endParaRPr>
          </a:p>
        </p:txBody>
      </p:sp>
      <p:sp>
        <p:nvSpPr>
          <p:cNvPr id="253" name="object 253" descr=""/>
          <p:cNvSpPr txBox="1"/>
          <p:nvPr/>
        </p:nvSpPr>
        <p:spPr>
          <a:xfrm rot="18900000">
            <a:off x="3564099" y="8161254"/>
            <a:ext cx="25379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FTBiot0119</a:t>
            </a:r>
            <a:endParaRPr sz="350">
              <a:latin typeface="Arial"/>
              <a:cs typeface="Arial"/>
            </a:endParaRPr>
          </a:p>
        </p:txBody>
      </p:sp>
      <p:sp>
        <p:nvSpPr>
          <p:cNvPr id="254" name="object 254" descr=""/>
          <p:cNvSpPr txBox="1"/>
          <p:nvPr/>
        </p:nvSpPr>
        <p:spPr>
          <a:xfrm rot="18900000">
            <a:off x="3608504" y="8171332"/>
            <a:ext cx="281255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Shen-</a:t>
            </a:r>
            <a:r>
              <a:rPr dirty="0" sz="350" spc="-10">
                <a:latin typeface="Arial"/>
                <a:cs typeface="Arial"/>
              </a:rPr>
              <a:t>CAPRI</a:t>
            </a:r>
            <a:endParaRPr sz="350">
              <a:latin typeface="Arial"/>
              <a:cs typeface="Arial"/>
            </a:endParaRPr>
          </a:p>
        </p:txBody>
      </p:sp>
      <p:sp>
        <p:nvSpPr>
          <p:cNvPr id="255" name="object 255" descr=""/>
          <p:cNvSpPr txBox="1"/>
          <p:nvPr/>
        </p:nvSpPr>
        <p:spPr>
          <a:xfrm rot="18900000">
            <a:off x="3703497" y="8160373"/>
            <a:ext cx="25130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trComplex</a:t>
            </a:r>
            <a:endParaRPr sz="350">
              <a:latin typeface="Arial"/>
              <a:cs typeface="Arial"/>
            </a:endParaRPr>
          </a:p>
        </p:txBody>
      </p:sp>
      <p:sp>
        <p:nvSpPr>
          <p:cNvPr id="256" name="object 256" descr=""/>
          <p:cNvSpPr txBox="1"/>
          <p:nvPr/>
        </p:nvSpPr>
        <p:spPr>
          <a:xfrm rot="18900000">
            <a:off x="3344017" y="8108758"/>
            <a:ext cx="106795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25">
                <a:latin typeface="Arial"/>
                <a:cs typeface="Arial"/>
              </a:rPr>
              <a:t>SHT</a:t>
            </a:r>
            <a:endParaRPr sz="350">
              <a:latin typeface="Arial"/>
              <a:cs typeface="Arial"/>
            </a:endParaRPr>
          </a:p>
        </p:txBody>
      </p:sp>
      <p:sp>
        <p:nvSpPr>
          <p:cNvPr id="257" name="object 257" descr=""/>
          <p:cNvSpPr txBox="1"/>
          <p:nvPr/>
        </p:nvSpPr>
        <p:spPr>
          <a:xfrm rot="18900000">
            <a:off x="2305958" y="8212477"/>
            <a:ext cx="412558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Colabfold_human</a:t>
            </a:r>
            <a:endParaRPr sz="350">
              <a:latin typeface="Arial"/>
              <a:cs typeface="Arial"/>
            </a:endParaRPr>
          </a:p>
        </p:txBody>
      </p:sp>
      <p:sp>
        <p:nvSpPr>
          <p:cNvPr id="258" name="object 258" descr=""/>
          <p:cNvSpPr txBox="1"/>
          <p:nvPr/>
        </p:nvSpPr>
        <p:spPr>
          <a:xfrm rot="18900000">
            <a:off x="2597821" y="8118661"/>
            <a:ext cx="152417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Pierce</a:t>
            </a:r>
            <a:endParaRPr sz="350">
              <a:latin typeface="Arial"/>
              <a:cs typeface="Arial"/>
            </a:endParaRPr>
          </a:p>
        </p:txBody>
      </p:sp>
      <p:sp>
        <p:nvSpPr>
          <p:cNvPr id="259" name="object 259" descr=""/>
          <p:cNvSpPr txBox="1"/>
          <p:nvPr/>
        </p:nvSpPr>
        <p:spPr>
          <a:xfrm rot="18900000">
            <a:off x="2646340" y="8139977"/>
            <a:ext cx="185793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MUFold</a:t>
            </a:r>
            <a:endParaRPr sz="350">
              <a:latin typeface="Arial"/>
              <a:cs typeface="Arial"/>
            </a:endParaRPr>
          </a:p>
        </p:txBody>
      </p:sp>
      <p:sp>
        <p:nvSpPr>
          <p:cNvPr id="260" name="object 260" descr=""/>
          <p:cNvSpPr txBox="1"/>
          <p:nvPr/>
        </p:nvSpPr>
        <p:spPr>
          <a:xfrm rot="18900000">
            <a:off x="1802952" y="8134953"/>
            <a:ext cx="190081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CoDock</a:t>
            </a:r>
            <a:endParaRPr sz="350">
              <a:latin typeface="Arial"/>
              <a:cs typeface="Arial"/>
            </a:endParaRPr>
          </a:p>
        </p:txBody>
      </p:sp>
      <p:sp>
        <p:nvSpPr>
          <p:cNvPr id="261" name="object 261" descr=""/>
          <p:cNvSpPr txBox="1"/>
          <p:nvPr/>
        </p:nvSpPr>
        <p:spPr>
          <a:xfrm rot="18900000">
            <a:off x="1458308" y="8186952"/>
            <a:ext cx="343316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MULTICOM_qa</a:t>
            </a:r>
            <a:endParaRPr sz="350">
              <a:latin typeface="Arial"/>
              <a:cs typeface="Arial"/>
            </a:endParaRPr>
          </a:p>
        </p:txBody>
      </p:sp>
      <p:sp>
        <p:nvSpPr>
          <p:cNvPr id="262" name="object 262" descr=""/>
          <p:cNvSpPr txBox="1"/>
          <p:nvPr/>
        </p:nvSpPr>
        <p:spPr>
          <a:xfrm rot="18900000">
            <a:off x="1475215" y="8206650"/>
            <a:ext cx="40310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MULTICOM_deep</a:t>
            </a:r>
            <a:endParaRPr sz="350">
              <a:latin typeface="Arial"/>
              <a:cs typeface="Arial"/>
            </a:endParaRPr>
          </a:p>
        </p:txBody>
      </p:sp>
      <p:sp>
        <p:nvSpPr>
          <p:cNvPr id="263" name="object 263" descr=""/>
          <p:cNvSpPr txBox="1"/>
          <p:nvPr/>
        </p:nvSpPr>
        <p:spPr>
          <a:xfrm rot="18900000">
            <a:off x="1572054" y="8200604"/>
            <a:ext cx="37224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DFolding-</a:t>
            </a:r>
            <a:r>
              <a:rPr dirty="0" sz="350" spc="-10">
                <a:latin typeface="Arial"/>
                <a:cs typeface="Arial"/>
              </a:rPr>
              <a:t>server</a:t>
            </a:r>
            <a:endParaRPr sz="350">
              <a:latin typeface="Arial"/>
              <a:cs typeface="Arial"/>
            </a:endParaRPr>
          </a:p>
        </p:txBody>
      </p:sp>
      <p:sp>
        <p:nvSpPr>
          <p:cNvPr id="264" name="object 264" descr=""/>
          <p:cNvSpPr txBox="1"/>
          <p:nvPr/>
        </p:nvSpPr>
        <p:spPr>
          <a:xfrm rot="18900000">
            <a:off x="1640257" y="8227261"/>
            <a:ext cx="45734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Takeda-</a:t>
            </a:r>
            <a:r>
              <a:rPr dirty="0" sz="350" spc="-10">
                <a:latin typeface="Arial"/>
                <a:cs typeface="Arial"/>
              </a:rPr>
              <a:t>Shitaka_Lab</a:t>
            </a:r>
            <a:endParaRPr sz="350">
              <a:latin typeface="Arial"/>
              <a:cs typeface="Arial"/>
            </a:endParaRPr>
          </a:p>
        </p:txBody>
      </p:sp>
      <p:sp>
        <p:nvSpPr>
          <p:cNvPr id="265" name="object 265" descr=""/>
          <p:cNvSpPr txBox="1"/>
          <p:nvPr/>
        </p:nvSpPr>
        <p:spPr>
          <a:xfrm rot="18900000">
            <a:off x="1770715" y="8206802"/>
            <a:ext cx="38924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Kiharalab_Server</a:t>
            </a:r>
            <a:endParaRPr sz="350">
              <a:latin typeface="Arial"/>
              <a:cs typeface="Arial"/>
            </a:endParaRPr>
          </a:p>
        </p:txBody>
      </p:sp>
      <p:sp>
        <p:nvSpPr>
          <p:cNvPr id="266" name="object 266" descr=""/>
          <p:cNvSpPr txBox="1"/>
          <p:nvPr/>
        </p:nvSpPr>
        <p:spPr>
          <a:xfrm rot="18900000">
            <a:off x="2037770" y="8125394"/>
            <a:ext cx="16145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BAKER</a:t>
            </a:r>
            <a:endParaRPr sz="350">
              <a:latin typeface="Arial"/>
              <a:cs typeface="Arial"/>
            </a:endParaRPr>
          </a:p>
        </p:txBody>
      </p:sp>
      <p:sp>
        <p:nvSpPr>
          <p:cNvPr id="267" name="object 267" descr=""/>
          <p:cNvSpPr txBox="1"/>
          <p:nvPr/>
        </p:nvSpPr>
        <p:spPr>
          <a:xfrm rot="18900000">
            <a:off x="1465822" y="8161448"/>
            <a:ext cx="252554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Manifold-</a:t>
            </a:r>
            <a:r>
              <a:rPr dirty="0" sz="350" spc="-50">
                <a:latin typeface="Arial"/>
                <a:cs typeface="Arial"/>
              </a:rPr>
              <a:t>E</a:t>
            </a:r>
            <a:endParaRPr sz="350">
              <a:latin typeface="Arial"/>
              <a:cs typeface="Arial"/>
            </a:endParaRPr>
          </a:p>
        </p:txBody>
      </p:sp>
      <p:sp>
        <p:nvSpPr>
          <p:cNvPr id="268" name="object 268" descr=""/>
          <p:cNvSpPr txBox="1"/>
          <p:nvPr/>
        </p:nvSpPr>
        <p:spPr>
          <a:xfrm rot="18900000">
            <a:off x="1245363" y="8167468"/>
            <a:ext cx="267515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MULTICOM</a:t>
            </a:r>
            <a:endParaRPr sz="350">
              <a:latin typeface="Arial"/>
              <a:cs typeface="Arial"/>
            </a:endParaRPr>
          </a:p>
        </p:txBody>
      </p:sp>
      <p:sp>
        <p:nvSpPr>
          <p:cNvPr id="269" name="object 269" descr=""/>
          <p:cNvSpPr txBox="1"/>
          <p:nvPr/>
        </p:nvSpPr>
        <p:spPr>
          <a:xfrm rot="18900000">
            <a:off x="772457" y="8119410"/>
            <a:ext cx="155423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Zheng</a:t>
            </a:r>
            <a:endParaRPr sz="350">
              <a:latin typeface="Arial"/>
              <a:cs typeface="Arial"/>
            </a:endParaRPr>
          </a:p>
        </p:txBody>
      </p:sp>
      <p:sp>
        <p:nvSpPr>
          <p:cNvPr id="270" name="object 270" descr=""/>
          <p:cNvSpPr txBox="1"/>
          <p:nvPr/>
        </p:nvSpPr>
        <p:spPr>
          <a:xfrm rot="18900000">
            <a:off x="776424" y="8146950"/>
            <a:ext cx="238250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venclovas</a:t>
            </a:r>
            <a:endParaRPr sz="350">
              <a:latin typeface="Arial"/>
              <a:cs typeface="Arial"/>
            </a:endParaRPr>
          </a:p>
        </p:txBody>
      </p:sp>
      <p:sp>
        <p:nvSpPr>
          <p:cNvPr id="271" name="object 271" descr=""/>
          <p:cNvSpPr txBox="1"/>
          <p:nvPr/>
        </p:nvSpPr>
        <p:spPr>
          <a:xfrm rot="18900000">
            <a:off x="893968" y="8132103"/>
            <a:ext cx="184569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 spc="-10">
                <a:latin typeface="Arial"/>
                <a:cs typeface="Arial"/>
              </a:rPr>
              <a:t>Wallner</a:t>
            </a:r>
            <a:endParaRPr sz="350">
              <a:latin typeface="Arial"/>
              <a:cs typeface="Arial"/>
            </a:endParaRPr>
          </a:p>
        </p:txBody>
      </p:sp>
      <p:sp>
        <p:nvSpPr>
          <p:cNvPr id="272" name="object 272" descr=""/>
          <p:cNvSpPr txBox="1"/>
          <p:nvPr/>
        </p:nvSpPr>
        <p:spPr>
          <a:xfrm rot="18900000">
            <a:off x="821934" y="8191941"/>
            <a:ext cx="347087" cy="49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0"/>
              </a:lnSpc>
            </a:pPr>
            <a:r>
              <a:rPr dirty="0" sz="350">
                <a:latin typeface="Arial"/>
                <a:cs typeface="Arial"/>
              </a:rPr>
              <a:t>Yang-</a:t>
            </a:r>
            <a:r>
              <a:rPr dirty="0" sz="350" spc="-10">
                <a:latin typeface="Arial"/>
                <a:cs typeface="Arial"/>
              </a:rPr>
              <a:t>multimer</a:t>
            </a:r>
            <a:endParaRPr sz="350">
              <a:latin typeface="Arial"/>
              <a:cs typeface="Arial"/>
            </a:endParaRPr>
          </a:p>
        </p:txBody>
      </p:sp>
      <p:sp>
        <p:nvSpPr>
          <p:cNvPr id="273" name="object 273" descr=""/>
          <p:cNvSpPr txBox="1"/>
          <p:nvPr/>
        </p:nvSpPr>
        <p:spPr>
          <a:xfrm>
            <a:off x="540664" y="7165432"/>
            <a:ext cx="135255" cy="669925"/>
          </a:xfrm>
          <a:prstGeom prst="rect">
            <a:avLst/>
          </a:prstGeom>
        </p:spPr>
        <p:txBody>
          <a:bodyPr wrap="square" lIns="0" tIns="2540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600">
                <a:latin typeface="Arial"/>
                <a:cs typeface="Arial"/>
              </a:rPr>
              <a:t>SUM</a:t>
            </a:r>
            <a:r>
              <a:rPr dirty="0" sz="600" spc="95">
                <a:latin typeface="Arial"/>
                <a:cs typeface="Arial"/>
              </a:rPr>
              <a:t> </a:t>
            </a:r>
            <a:r>
              <a:rPr dirty="0" sz="600" i="1">
                <a:latin typeface="Garamond"/>
                <a:cs typeface="Garamond"/>
              </a:rPr>
              <a:t>Z</a:t>
            </a:r>
            <a:r>
              <a:rPr dirty="0" sz="600">
                <a:latin typeface="Arial"/>
                <a:cs typeface="Arial"/>
              </a:rPr>
              <a:t>-score</a:t>
            </a:r>
            <a:r>
              <a:rPr dirty="0" sz="600" spc="95">
                <a:latin typeface="Arial"/>
                <a:cs typeface="Arial"/>
              </a:rPr>
              <a:t> </a:t>
            </a:r>
            <a:r>
              <a:rPr dirty="0" sz="600" spc="-20">
                <a:latin typeface="Arial"/>
                <a:cs typeface="Arial"/>
              </a:rPr>
              <a:t>(&gt;0)</a:t>
            </a:r>
            <a:endParaRPr sz="600">
              <a:latin typeface="Arial"/>
              <a:cs typeface="Arial"/>
            </a:endParaRPr>
          </a:p>
        </p:txBody>
      </p:sp>
      <p:sp>
        <p:nvSpPr>
          <p:cNvPr id="274" name="object 274" descr=""/>
          <p:cNvSpPr txBox="1"/>
          <p:nvPr/>
        </p:nvSpPr>
        <p:spPr>
          <a:xfrm>
            <a:off x="532490" y="6893365"/>
            <a:ext cx="306705" cy="12128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21604" sz="1350">
                <a:latin typeface="Arial Black"/>
                <a:cs typeface="Arial Black"/>
              </a:rPr>
              <a:t>c</a:t>
            </a:r>
            <a:r>
              <a:rPr dirty="0" baseline="21604" sz="1350" spc="405">
                <a:latin typeface="Arial Black"/>
                <a:cs typeface="Arial Black"/>
              </a:rPr>
              <a:t> </a:t>
            </a:r>
            <a:r>
              <a:rPr dirty="0" sz="500" spc="-25">
                <a:latin typeface="Arial"/>
                <a:cs typeface="Arial"/>
              </a:rPr>
              <a:t>35</a:t>
            </a:r>
            <a:endParaRPr sz="500">
              <a:latin typeface="Arial"/>
              <a:cs typeface="Arial"/>
            </a:endParaRPr>
          </a:p>
          <a:p>
            <a:pPr algn="r" marR="30480">
              <a:lnSpc>
                <a:spcPct val="100000"/>
              </a:lnSpc>
              <a:spcBef>
                <a:spcPts val="505"/>
              </a:spcBef>
            </a:pPr>
            <a:r>
              <a:rPr dirty="0" sz="500" spc="40">
                <a:latin typeface="Arial"/>
                <a:cs typeface="Arial"/>
              </a:rPr>
              <a:t>30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">
              <a:latin typeface="Arial"/>
              <a:cs typeface="Arial"/>
            </a:endParaRPr>
          </a:p>
          <a:p>
            <a:pPr algn="r" marR="30480">
              <a:lnSpc>
                <a:spcPct val="100000"/>
              </a:lnSpc>
              <a:spcBef>
                <a:spcPts val="5"/>
              </a:spcBef>
            </a:pPr>
            <a:r>
              <a:rPr dirty="0" sz="500" spc="-25">
                <a:latin typeface="Arial"/>
                <a:cs typeface="Arial"/>
              </a:rPr>
              <a:t>25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">
              <a:latin typeface="Arial"/>
              <a:cs typeface="Arial"/>
            </a:endParaRPr>
          </a:p>
          <a:p>
            <a:pPr algn="r" marR="30480">
              <a:lnSpc>
                <a:spcPct val="100000"/>
              </a:lnSpc>
            </a:pPr>
            <a:r>
              <a:rPr dirty="0" sz="500" spc="-25">
                <a:latin typeface="Arial"/>
                <a:cs typeface="Arial"/>
              </a:rPr>
              <a:t>20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">
              <a:latin typeface="Arial"/>
              <a:cs typeface="Arial"/>
            </a:endParaRPr>
          </a:p>
          <a:p>
            <a:pPr algn="r" marR="30480">
              <a:lnSpc>
                <a:spcPct val="100000"/>
              </a:lnSpc>
            </a:pPr>
            <a:r>
              <a:rPr dirty="0" sz="500" spc="-25">
                <a:latin typeface="Arial"/>
                <a:cs typeface="Arial"/>
              </a:rPr>
              <a:t>15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00">
              <a:latin typeface="Arial"/>
              <a:cs typeface="Arial"/>
            </a:endParaRPr>
          </a:p>
          <a:p>
            <a:pPr algn="r" marR="30480">
              <a:lnSpc>
                <a:spcPct val="100000"/>
              </a:lnSpc>
            </a:pPr>
            <a:r>
              <a:rPr dirty="0" sz="500" spc="-25">
                <a:latin typeface="Arial"/>
                <a:cs typeface="Arial"/>
              </a:rPr>
              <a:t>10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">
              <a:latin typeface="Arial"/>
              <a:cs typeface="Arial"/>
            </a:endParaRPr>
          </a:p>
          <a:p>
            <a:pPr algn="r" marR="30480">
              <a:lnSpc>
                <a:spcPct val="100000"/>
              </a:lnSpc>
            </a:pPr>
            <a:r>
              <a:rPr dirty="0" sz="500" spc="-50">
                <a:latin typeface="Arial"/>
                <a:cs typeface="Arial"/>
              </a:rPr>
              <a:t>5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">
              <a:latin typeface="Arial"/>
              <a:cs typeface="Arial"/>
            </a:endParaRPr>
          </a:p>
          <a:p>
            <a:pPr algn="r" marR="30480">
              <a:lnSpc>
                <a:spcPct val="100000"/>
              </a:lnSpc>
              <a:spcBef>
                <a:spcPts val="5"/>
              </a:spcBef>
            </a:pPr>
            <a:r>
              <a:rPr dirty="0" sz="500" spc="35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275" name="object 275" descr=""/>
          <p:cNvSpPr txBox="1"/>
          <p:nvPr/>
        </p:nvSpPr>
        <p:spPr>
          <a:xfrm>
            <a:off x="1254622" y="784421"/>
            <a:ext cx="832485" cy="2603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 spc="-10">
                <a:latin typeface="Arial"/>
                <a:cs typeface="Arial"/>
              </a:rPr>
              <a:t>Complexes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550" spc="40">
                <a:latin typeface="Arial"/>
                <a:cs typeface="Arial"/>
              </a:rPr>
              <a:t>Component</a:t>
            </a:r>
            <a:r>
              <a:rPr dirty="0" sz="550" spc="60">
                <a:latin typeface="Arial"/>
                <a:cs typeface="Arial"/>
              </a:rPr>
              <a:t> </a:t>
            </a:r>
            <a:r>
              <a:rPr dirty="0" sz="550" spc="-10">
                <a:latin typeface="Arial"/>
                <a:cs typeface="Arial"/>
              </a:rPr>
              <a:t>monomers</a:t>
            </a:r>
            <a:endParaRPr sz="550">
              <a:latin typeface="Arial"/>
              <a:cs typeface="Arial"/>
            </a:endParaRPr>
          </a:p>
        </p:txBody>
      </p:sp>
      <p:sp>
        <p:nvSpPr>
          <p:cNvPr id="276" name="object 276" descr=""/>
          <p:cNvSpPr txBox="1"/>
          <p:nvPr/>
        </p:nvSpPr>
        <p:spPr>
          <a:xfrm>
            <a:off x="6436281" y="767273"/>
            <a:ext cx="109855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 spc="-25">
                <a:latin typeface="Arial"/>
                <a:cs typeface="Arial"/>
              </a:rPr>
              <a:t>25</a:t>
            </a:r>
            <a:endParaRPr sz="550">
              <a:latin typeface="Arial"/>
              <a:cs typeface="Arial"/>
            </a:endParaRPr>
          </a:p>
        </p:txBody>
      </p:sp>
      <p:sp>
        <p:nvSpPr>
          <p:cNvPr id="277" name="object 277" descr=""/>
          <p:cNvSpPr txBox="1"/>
          <p:nvPr/>
        </p:nvSpPr>
        <p:spPr>
          <a:xfrm>
            <a:off x="6560287" y="1449868"/>
            <a:ext cx="70485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>
                <a:solidFill>
                  <a:srgbClr val="E50012"/>
                </a:solidFill>
                <a:latin typeface="Arial"/>
                <a:cs typeface="Arial"/>
              </a:rPr>
              <a:t>8</a:t>
            </a:r>
            <a:endParaRPr sz="550">
              <a:latin typeface="Arial"/>
              <a:cs typeface="Arial"/>
            </a:endParaRPr>
          </a:p>
        </p:txBody>
      </p:sp>
      <p:sp>
        <p:nvSpPr>
          <p:cNvPr id="278" name="object 278" descr=""/>
          <p:cNvSpPr txBox="1"/>
          <p:nvPr/>
        </p:nvSpPr>
        <p:spPr>
          <a:xfrm>
            <a:off x="6154775" y="971054"/>
            <a:ext cx="116839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 spc="30">
                <a:latin typeface="Arial"/>
                <a:cs typeface="Arial"/>
              </a:rPr>
              <a:t>20</a:t>
            </a:r>
            <a:endParaRPr sz="550">
              <a:latin typeface="Arial"/>
              <a:cs typeface="Arial"/>
            </a:endParaRPr>
          </a:p>
        </p:txBody>
      </p:sp>
      <p:sp>
        <p:nvSpPr>
          <p:cNvPr id="279" name="object 279" descr=""/>
          <p:cNvSpPr txBox="1"/>
          <p:nvPr/>
        </p:nvSpPr>
        <p:spPr>
          <a:xfrm>
            <a:off x="6256670" y="1126273"/>
            <a:ext cx="100965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 spc="-25">
                <a:solidFill>
                  <a:srgbClr val="E50012"/>
                </a:solidFill>
                <a:latin typeface="Arial"/>
                <a:cs typeface="Arial"/>
              </a:rPr>
              <a:t>16</a:t>
            </a:r>
            <a:endParaRPr sz="550">
              <a:latin typeface="Arial"/>
              <a:cs typeface="Arial"/>
            </a:endParaRPr>
          </a:p>
        </p:txBody>
      </p:sp>
      <p:sp>
        <p:nvSpPr>
          <p:cNvPr id="280" name="object 280" descr=""/>
          <p:cNvSpPr txBox="1"/>
          <p:nvPr/>
        </p:nvSpPr>
        <p:spPr>
          <a:xfrm>
            <a:off x="5895747" y="1452678"/>
            <a:ext cx="70485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>
                <a:latin typeface="Arial"/>
                <a:cs typeface="Arial"/>
              </a:rPr>
              <a:t>8</a:t>
            </a:r>
            <a:endParaRPr sz="550">
              <a:latin typeface="Arial"/>
              <a:cs typeface="Arial"/>
            </a:endParaRPr>
          </a:p>
        </p:txBody>
      </p:sp>
      <p:sp>
        <p:nvSpPr>
          <p:cNvPr id="281" name="object 281" descr=""/>
          <p:cNvSpPr txBox="1"/>
          <p:nvPr/>
        </p:nvSpPr>
        <p:spPr>
          <a:xfrm>
            <a:off x="6005407" y="1736138"/>
            <a:ext cx="55244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 spc="-50">
                <a:solidFill>
                  <a:srgbClr val="E50012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282" name="object 282" descr=""/>
          <p:cNvSpPr txBox="1"/>
          <p:nvPr/>
        </p:nvSpPr>
        <p:spPr>
          <a:xfrm>
            <a:off x="5610396" y="1498430"/>
            <a:ext cx="64769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 spc="-50">
                <a:latin typeface="Arial"/>
                <a:cs typeface="Arial"/>
              </a:rPr>
              <a:t>7</a:t>
            </a:r>
            <a:endParaRPr sz="550">
              <a:latin typeface="Arial"/>
              <a:cs typeface="Arial"/>
            </a:endParaRPr>
          </a:p>
        </p:txBody>
      </p:sp>
      <p:sp>
        <p:nvSpPr>
          <p:cNvPr id="283" name="object 283" descr=""/>
          <p:cNvSpPr txBox="1"/>
          <p:nvPr/>
        </p:nvSpPr>
        <p:spPr>
          <a:xfrm>
            <a:off x="5722791" y="1684397"/>
            <a:ext cx="66675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 spc="-50">
                <a:solidFill>
                  <a:srgbClr val="E50012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284" name="object 284" descr=""/>
          <p:cNvSpPr txBox="1"/>
          <p:nvPr/>
        </p:nvSpPr>
        <p:spPr>
          <a:xfrm>
            <a:off x="547496" y="2210469"/>
            <a:ext cx="10223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b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85" name="object 285" descr=""/>
          <p:cNvSpPr txBox="1"/>
          <p:nvPr/>
        </p:nvSpPr>
        <p:spPr>
          <a:xfrm>
            <a:off x="1887521" y="7000970"/>
            <a:ext cx="629285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>
                <a:latin typeface="Arial"/>
                <a:cs typeface="Arial"/>
              </a:rPr>
              <a:t>DMFold-</a:t>
            </a:r>
            <a:r>
              <a:rPr dirty="0" sz="550" spc="-10">
                <a:latin typeface="Arial"/>
                <a:cs typeface="Arial"/>
              </a:rPr>
              <a:t>Multimer</a:t>
            </a:r>
            <a:endParaRPr sz="550">
              <a:latin typeface="Arial"/>
              <a:cs typeface="Arial"/>
            </a:endParaRPr>
          </a:p>
        </p:txBody>
      </p:sp>
      <p:sp>
        <p:nvSpPr>
          <p:cNvPr id="286" name="object 286" descr=""/>
          <p:cNvSpPr txBox="1"/>
          <p:nvPr/>
        </p:nvSpPr>
        <p:spPr>
          <a:xfrm>
            <a:off x="2579493" y="7374753"/>
            <a:ext cx="757555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>
                <a:latin typeface="Arial"/>
                <a:cs typeface="Arial"/>
              </a:rPr>
              <a:t>AlphaFold2-</a:t>
            </a:r>
            <a:r>
              <a:rPr dirty="0" sz="550" spc="-10">
                <a:latin typeface="Arial"/>
                <a:cs typeface="Arial"/>
              </a:rPr>
              <a:t>Multimer</a:t>
            </a:r>
            <a:endParaRPr sz="550">
              <a:latin typeface="Arial"/>
              <a:cs typeface="Arial"/>
            </a:endParaRPr>
          </a:p>
        </p:txBody>
      </p:sp>
      <p:sp>
        <p:nvSpPr>
          <p:cNvPr id="287" name="object 287" descr=""/>
          <p:cNvSpPr txBox="1"/>
          <p:nvPr/>
        </p:nvSpPr>
        <p:spPr>
          <a:xfrm>
            <a:off x="551657" y="581486"/>
            <a:ext cx="9461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-50">
                <a:latin typeface="Arial Black"/>
                <a:cs typeface="Arial Black"/>
              </a:rPr>
              <a:t>a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88" name="object 288" descr=""/>
          <p:cNvSpPr txBox="1"/>
          <p:nvPr/>
        </p:nvSpPr>
        <p:spPr>
          <a:xfrm>
            <a:off x="582808" y="2925789"/>
            <a:ext cx="2684780" cy="1885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130"/>
              </a:spcBef>
              <a:tabLst>
                <a:tab pos="916940" algn="l"/>
                <a:tab pos="1826260" algn="l"/>
              </a:tabLst>
            </a:pPr>
            <a:r>
              <a:rPr dirty="0" sz="500">
                <a:latin typeface="Arial"/>
                <a:cs typeface="Arial"/>
              </a:rPr>
              <a:t>H1106,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A1B1,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236AA,</a:t>
            </a:r>
            <a:r>
              <a:rPr dirty="0" sz="500">
                <a:latin typeface="Arial"/>
                <a:cs typeface="Arial"/>
              </a:rPr>
              <a:t>	T1109o,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A2,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454AA,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10">
                <a:latin typeface="Arial"/>
                <a:cs typeface="Arial"/>
              </a:rPr>
              <a:t>T1110o,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A2,</a:t>
            </a:r>
            <a:r>
              <a:rPr dirty="0" sz="500" spc="3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454AA,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0.92,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5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2.02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Å</a:t>
            </a:r>
            <a:r>
              <a:rPr dirty="0" sz="500" spc="42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0.96,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1.95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Å</a:t>
            </a:r>
            <a:r>
              <a:rPr dirty="0" sz="500" spc="4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0.98,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1.26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289" name="object 289" descr=""/>
          <p:cNvSpPr txBox="1"/>
          <p:nvPr/>
        </p:nvSpPr>
        <p:spPr>
          <a:xfrm>
            <a:off x="3499486" y="3694667"/>
            <a:ext cx="878840" cy="188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8100">
              <a:lnSpc>
                <a:spcPct val="106700"/>
              </a:lnSpc>
              <a:spcBef>
                <a:spcPts val="90"/>
              </a:spcBef>
            </a:pPr>
            <a:r>
              <a:rPr dirty="0" sz="500" spc="-40">
                <a:latin typeface="Arial"/>
                <a:cs typeface="Arial"/>
              </a:rPr>
              <a:t>H1111,</a:t>
            </a:r>
            <a:r>
              <a:rPr dirty="0" sz="500" spc="114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A9B9C9,</a:t>
            </a:r>
            <a:r>
              <a:rPr dirty="0" sz="500" spc="120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8460AA,</a:t>
            </a:r>
            <a:r>
              <a:rPr dirty="0" sz="500" spc="5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8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8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0.98,</a:t>
            </a:r>
            <a:r>
              <a:rPr dirty="0" sz="500" spc="8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8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8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2.57</a:t>
            </a:r>
            <a:r>
              <a:rPr dirty="0" sz="500" spc="80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290" name="object 290" descr=""/>
          <p:cNvSpPr txBox="1"/>
          <p:nvPr/>
        </p:nvSpPr>
        <p:spPr>
          <a:xfrm>
            <a:off x="4645077" y="2871179"/>
            <a:ext cx="871219" cy="1885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500" spc="-10">
                <a:latin typeface="Arial"/>
                <a:cs typeface="Arial"/>
              </a:rPr>
              <a:t>T1113o,</a:t>
            </a:r>
            <a:r>
              <a:rPr dirty="0" sz="500" spc="1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A2,</a:t>
            </a:r>
            <a:r>
              <a:rPr dirty="0" sz="500" spc="1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386AA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0.94,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1.74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291" name="object 291" descr=""/>
          <p:cNvSpPr txBox="1"/>
          <p:nvPr/>
        </p:nvSpPr>
        <p:spPr>
          <a:xfrm>
            <a:off x="5788906" y="3694668"/>
            <a:ext cx="865505" cy="188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0480">
              <a:lnSpc>
                <a:spcPct val="106700"/>
              </a:lnSpc>
              <a:spcBef>
                <a:spcPts val="90"/>
              </a:spcBef>
            </a:pPr>
            <a:r>
              <a:rPr dirty="0" sz="500" spc="-20">
                <a:latin typeface="Arial"/>
                <a:cs typeface="Arial"/>
              </a:rPr>
              <a:t>H1114,</a:t>
            </a:r>
            <a:r>
              <a:rPr dirty="0" sz="500" spc="11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A4B8C8,</a:t>
            </a:r>
            <a:r>
              <a:rPr dirty="0" sz="500" spc="110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7988AA,</a:t>
            </a:r>
            <a:r>
              <a:rPr dirty="0" sz="500" spc="50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TM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0.91,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r.m.s.d.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7.76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292" name="object 292" descr=""/>
          <p:cNvSpPr txBox="1"/>
          <p:nvPr/>
        </p:nvSpPr>
        <p:spPr>
          <a:xfrm>
            <a:off x="552035" y="3694668"/>
            <a:ext cx="868680" cy="1885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500">
                <a:latin typeface="Arial"/>
                <a:cs typeface="Arial"/>
              </a:rPr>
              <a:t>T1123o,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A2,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532AA,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0.88,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3.17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293" name="object 293" descr=""/>
          <p:cNvSpPr txBox="1"/>
          <p:nvPr/>
        </p:nvSpPr>
        <p:spPr>
          <a:xfrm>
            <a:off x="1504107" y="3694668"/>
            <a:ext cx="1765300" cy="188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32715">
              <a:lnSpc>
                <a:spcPct val="106700"/>
              </a:lnSpc>
              <a:spcBef>
                <a:spcPts val="90"/>
              </a:spcBef>
              <a:tabLst>
                <a:tab pos="1050290" algn="l"/>
              </a:tabLst>
            </a:pPr>
            <a:r>
              <a:rPr dirty="0" sz="500">
                <a:latin typeface="Arial"/>
                <a:cs typeface="Arial"/>
              </a:rPr>
              <a:t>T1124o,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A2,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768AA,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10">
                <a:latin typeface="Arial"/>
                <a:cs typeface="Arial"/>
              </a:rPr>
              <a:t>T1127o,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A2,</a:t>
            </a:r>
            <a:r>
              <a:rPr dirty="0" sz="500" spc="3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422AA,</a:t>
            </a:r>
            <a:r>
              <a:rPr dirty="0" sz="500" spc="5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0.94,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3.48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Å</a:t>
            </a:r>
            <a:r>
              <a:rPr dirty="0" sz="500" spc="37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0.97,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1.31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294" name="object 294" descr=""/>
          <p:cNvSpPr txBox="1"/>
          <p:nvPr/>
        </p:nvSpPr>
        <p:spPr>
          <a:xfrm>
            <a:off x="4634978" y="3694668"/>
            <a:ext cx="894715" cy="1885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500">
                <a:latin typeface="Arial"/>
                <a:cs typeface="Arial"/>
              </a:rPr>
              <a:t>T1132o,</a:t>
            </a:r>
            <a:r>
              <a:rPr dirty="0" sz="500" spc="4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A6,</a:t>
            </a:r>
            <a:r>
              <a:rPr dirty="0" sz="500" spc="4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612AA,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1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1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0.99,</a:t>
            </a:r>
            <a:r>
              <a:rPr dirty="0" sz="500" spc="1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1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10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0.95</a:t>
            </a:r>
            <a:r>
              <a:rPr dirty="0" sz="500" spc="100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295" name="object 295" descr=""/>
          <p:cNvSpPr txBox="1"/>
          <p:nvPr/>
        </p:nvSpPr>
        <p:spPr>
          <a:xfrm>
            <a:off x="572234" y="4495390"/>
            <a:ext cx="887730" cy="188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13030">
              <a:lnSpc>
                <a:spcPct val="106700"/>
              </a:lnSpc>
              <a:spcBef>
                <a:spcPts val="90"/>
              </a:spcBef>
            </a:pPr>
            <a:r>
              <a:rPr dirty="0" sz="500">
                <a:latin typeface="Arial"/>
                <a:cs typeface="Arial"/>
              </a:rPr>
              <a:t>H1134,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A1B1,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534AA,</a:t>
            </a:r>
            <a:r>
              <a:rPr dirty="0" sz="500" spc="90">
                <a:latin typeface="Arial"/>
                <a:cs typeface="Arial"/>
              </a:rPr>
              <a:t> </a:t>
            </a:r>
            <a:r>
              <a:rPr dirty="0" sz="500" spc="-25">
                <a:latin typeface="Arial"/>
                <a:cs typeface="Arial"/>
              </a:rPr>
              <a:t>TM</a:t>
            </a:r>
            <a:r>
              <a:rPr dirty="0" sz="500" spc="5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1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0.95,</a:t>
            </a:r>
            <a:r>
              <a:rPr dirty="0" sz="500" spc="1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1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1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3.65</a:t>
            </a:r>
            <a:r>
              <a:rPr dirty="0" sz="500" spc="100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296" name="object 296" descr=""/>
          <p:cNvSpPr txBox="1"/>
          <p:nvPr/>
        </p:nvSpPr>
        <p:spPr>
          <a:xfrm>
            <a:off x="2291400" y="4495390"/>
            <a:ext cx="3650615" cy="1885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R="3810">
              <a:lnSpc>
                <a:spcPct val="100000"/>
              </a:lnSpc>
              <a:spcBef>
                <a:spcPts val="130"/>
              </a:spcBef>
              <a:tabLst>
                <a:tab pos="929640" algn="l"/>
                <a:tab pos="1853564" algn="l"/>
                <a:tab pos="2747645" algn="l"/>
              </a:tabLst>
            </a:pPr>
            <a:r>
              <a:rPr dirty="0" sz="500">
                <a:latin typeface="Arial"/>
                <a:cs typeface="Arial"/>
              </a:rPr>
              <a:t>H1140,</a:t>
            </a:r>
            <a:r>
              <a:rPr dirty="0" sz="500" spc="4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A1B1,351AA,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H1141,</a:t>
            </a:r>
            <a:r>
              <a:rPr dirty="0" sz="500" spc="10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A1B1,</a:t>
            </a:r>
            <a:r>
              <a:rPr dirty="0" sz="500" spc="1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346AA,</a:t>
            </a:r>
            <a:r>
              <a:rPr dirty="0" sz="500">
                <a:latin typeface="Arial"/>
                <a:cs typeface="Arial"/>
              </a:rPr>
              <a:t>	H1143,</a:t>
            </a:r>
            <a:r>
              <a:rPr dirty="0" sz="500" spc="10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A1B1,</a:t>
            </a:r>
            <a:r>
              <a:rPr dirty="0" sz="500" spc="10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350AA,</a:t>
            </a:r>
            <a:r>
              <a:rPr dirty="0" sz="500">
                <a:latin typeface="Arial"/>
                <a:cs typeface="Arial"/>
              </a:rPr>
              <a:t>	H1144,</a:t>
            </a:r>
            <a:r>
              <a:rPr dirty="0" sz="500" spc="10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A1B1,</a:t>
            </a:r>
            <a:r>
              <a:rPr dirty="0" sz="500" spc="10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341AA,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0.92,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2.22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Å</a:t>
            </a:r>
            <a:r>
              <a:rPr dirty="0" sz="500" spc="335">
                <a:latin typeface="Arial"/>
                <a:cs typeface="Arial"/>
              </a:rPr>
              <a:t> 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5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0.95,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5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1.59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Å</a:t>
            </a:r>
            <a:r>
              <a:rPr dirty="0" sz="500" spc="300">
                <a:latin typeface="Arial"/>
                <a:cs typeface="Arial"/>
              </a:rPr>
              <a:t> 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5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0.98,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1.36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Å</a:t>
            </a:r>
            <a:r>
              <a:rPr dirty="0" sz="500" spc="229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0.99,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5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50">
                <a:latin typeface="Arial"/>
                <a:cs typeface="Arial"/>
              </a:rPr>
              <a:t> 0.63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297" name="object 297" descr=""/>
          <p:cNvSpPr txBox="1"/>
          <p:nvPr/>
        </p:nvSpPr>
        <p:spPr>
          <a:xfrm>
            <a:off x="2040034" y="4689258"/>
            <a:ext cx="118110" cy="1160145"/>
          </a:xfrm>
          <a:prstGeom prst="rect">
            <a:avLst/>
          </a:prstGeom>
        </p:spPr>
        <p:txBody>
          <a:bodyPr wrap="square" lIns="0" tIns="2476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500" spc="-20">
                <a:latin typeface="Arial"/>
                <a:cs typeface="Arial"/>
              </a:rPr>
              <a:t>H1137,</a:t>
            </a:r>
            <a:r>
              <a:rPr dirty="0" sz="500" spc="60">
                <a:latin typeface="Arial"/>
                <a:cs typeface="Arial"/>
              </a:rPr>
              <a:t> </a:t>
            </a:r>
            <a:r>
              <a:rPr dirty="0" sz="500" spc="-30">
                <a:latin typeface="Arial"/>
                <a:cs typeface="Arial"/>
              </a:rPr>
              <a:t>A1B1C1D1E1F1G2H1I1,</a:t>
            </a:r>
            <a:r>
              <a:rPr dirty="0" sz="500" spc="9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4592AA</a:t>
            </a:r>
            <a:endParaRPr sz="500">
              <a:latin typeface="Arial"/>
              <a:cs typeface="Arial"/>
            </a:endParaRPr>
          </a:p>
        </p:txBody>
      </p:sp>
      <p:sp>
        <p:nvSpPr>
          <p:cNvPr id="298" name="object 298" descr=""/>
          <p:cNvSpPr txBox="1"/>
          <p:nvPr/>
        </p:nvSpPr>
        <p:spPr>
          <a:xfrm>
            <a:off x="1506315" y="4855528"/>
            <a:ext cx="118110" cy="772160"/>
          </a:xfrm>
          <a:prstGeom prst="rect">
            <a:avLst/>
          </a:prstGeom>
        </p:spPr>
        <p:txBody>
          <a:bodyPr wrap="square" lIns="0" tIns="2476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500" spc="20">
                <a:latin typeface="Arial"/>
                <a:cs typeface="Arial"/>
              </a:rPr>
              <a:t>TM=0.94,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20">
                <a:latin typeface="Arial"/>
                <a:cs typeface="Arial"/>
              </a:rPr>
              <a:t>RMSD=4.49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299" name="object 299" descr=""/>
          <p:cNvSpPr txBox="1"/>
          <p:nvPr/>
        </p:nvSpPr>
        <p:spPr>
          <a:xfrm>
            <a:off x="550610" y="5251416"/>
            <a:ext cx="873760" cy="1885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500" spc="-20">
                <a:latin typeface="Arial"/>
                <a:cs typeface="Arial"/>
              </a:rPr>
              <a:t>H1151,</a:t>
            </a:r>
            <a:r>
              <a:rPr dirty="0" sz="500" spc="5">
                <a:latin typeface="Arial"/>
                <a:cs typeface="Arial"/>
              </a:rPr>
              <a:t> </a:t>
            </a:r>
            <a:r>
              <a:rPr dirty="0" sz="500" spc="-20">
                <a:latin typeface="Arial"/>
                <a:cs typeface="Arial"/>
              </a:rPr>
              <a:t>A1B1,</a:t>
            </a:r>
            <a:r>
              <a:rPr dirty="0" sz="500" spc="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228AA,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500" spc="10">
                <a:latin typeface="Arial"/>
                <a:cs typeface="Arial"/>
              </a:rPr>
              <a:t>TM</a:t>
            </a:r>
            <a:r>
              <a:rPr dirty="0" sz="500" spc="4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4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0.92,</a:t>
            </a:r>
            <a:r>
              <a:rPr dirty="0" sz="500" spc="4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r.m.s.d.</a:t>
            </a:r>
            <a:r>
              <a:rPr dirty="0" sz="500" spc="4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4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1.94</a:t>
            </a:r>
            <a:r>
              <a:rPr dirty="0" sz="500" spc="40">
                <a:latin typeface="Arial"/>
                <a:cs typeface="Arial"/>
              </a:rPr>
              <a:t> </a:t>
            </a:r>
            <a:r>
              <a:rPr dirty="0" sz="500" spc="-6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300" name="object 300" descr=""/>
          <p:cNvSpPr txBox="1"/>
          <p:nvPr/>
        </p:nvSpPr>
        <p:spPr>
          <a:xfrm>
            <a:off x="3664535" y="5251416"/>
            <a:ext cx="899794" cy="188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80645">
              <a:lnSpc>
                <a:spcPct val="106700"/>
              </a:lnSpc>
              <a:spcBef>
                <a:spcPts val="90"/>
              </a:spcBef>
            </a:pPr>
            <a:r>
              <a:rPr dirty="0" sz="500">
                <a:latin typeface="Arial"/>
                <a:cs typeface="Arial"/>
              </a:rPr>
              <a:t>H1167, </a:t>
            </a:r>
            <a:r>
              <a:rPr dirty="0" sz="500" spc="-25">
                <a:latin typeface="Arial"/>
                <a:cs typeface="Arial"/>
              </a:rPr>
              <a:t>A1B1C1,</a:t>
            </a:r>
            <a:r>
              <a:rPr dirty="0" sz="500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560AA,</a:t>
            </a:r>
            <a:r>
              <a:rPr dirty="0" sz="500" spc="50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TM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0.81,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r.m.s.d.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10.75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301" name="object 301" descr=""/>
          <p:cNvSpPr txBox="1"/>
          <p:nvPr/>
        </p:nvSpPr>
        <p:spPr>
          <a:xfrm>
            <a:off x="4887940" y="5251416"/>
            <a:ext cx="886460" cy="188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85725">
              <a:lnSpc>
                <a:spcPct val="106700"/>
              </a:lnSpc>
              <a:spcBef>
                <a:spcPts val="90"/>
              </a:spcBef>
            </a:pPr>
            <a:r>
              <a:rPr dirty="0" sz="500">
                <a:latin typeface="Arial"/>
                <a:cs typeface="Arial"/>
              </a:rPr>
              <a:t>H1168,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-25">
                <a:latin typeface="Arial"/>
                <a:cs typeface="Arial"/>
              </a:rPr>
              <a:t>A1B1C1,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567AA,</a:t>
            </a:r>
            <a:r>
              <a:rPr dirty="0" sz="500" spc="5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9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0.93,</a:t>
            </a:r>
            <a:r>
              <a:rPr dirty="0" sz="500" spc="9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9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9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2.43</a:t>
            </a:r>
            <a:r>
              <a:rPr dirty="0" sz="500" spc="90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302" name="object 302" descr=""/>
          <p:cNvSpPr txBox="1"/>
          <p:nvPr/>
        </p:nvSpPr>
        <p:spPr>
          <a:xfrm>
            <a:off x="2320884" y="5251416"/>
            <a:ext cx="873125" cy="1885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500">
                <a:latin typeface="Arial"/>
                <a:cs typeface="Arial"/>
              </a:rPr>
              <a:t>T1153o,</a:t>
            </a:r>
            <a:r>
              <a:rPr dirty="0" sz="500" spc="3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A2,</a:t>
            </a:r>
            <a:r>
              <a:rPr dirty="0" sz="500" spc="3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598AA,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500" spc="10">
                <a:latin typeface="Arial"/>
                <a:cs typeface="Arial"/>
              </a:rPr>
              <a:t>TM</a:t>
            </a:r>
            <a:r>
              <a:rPr dirty="0" sz="500" spc="4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4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0.92,</a:t>
            </a:r>
            <a:r>
              <a:rPr dirty="0" sz="500" spc="4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r.m.s.d.</a:t>
            </a:r>
            <a:r>
              <a:rPr dirty="0" sz="500" spc="4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4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2.72</a:t>
            </a:r>
            <a:r>
              <a:rPr dirty="0" sz="500" spc="40">
                <a:latin typeface="Arial"/>
                <a:cs typeface="Arial"/>
              </a:rPr>
              <a:t> </a:t>
            </a:r>
            <a:r>
              <a:rPr dirty="0" sz="500" spc="-6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303" name="object 303" descr=""/>
          <p:cNvSpPr txBox="1"/>
          <p:nvPr/>
        </p:nvSpPr>
        <p:spPr>
          <a:xfrm>
            <a:off x="5965542" y="4076072"/>
            <a:ext cx="118110" cy="640080"/>
          </a:xfrm>
          <a:prstGeom prst="rect">
            <a:avLst/>
          </a:prstGeom>
        </p:spPr>
        <p:txBody>
          <a:bodyPr wrap="square" lIns="0" tIns="2476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500" spc="-25">
                <a:latin typeface="Arial"/>
                <a:cs typeface="Arial"/>
              </a:rPr>
              <a:t>T1181o,</a:t>
            </a:r>
            <a:r>
              <a:rPr dirty="0" sz="500" spc="3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A3,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2064AA</a:t>
            </a:r>
            <a:endParaRPr sz="500">
              <a:latin typeface="Arial"/>
              <a:cs typeface="Arial"/>
            </a:endParaRPr>
          </a:p>
        </p:txBody>
      </p:sp>
      <p:sp>
        <p:nvSpPr>
          <p:cNvPr id="304" name="object 304" descr=""/>
          <p:cNvSpPr txBox="1"/>
          <p:nvPr/>
        </p:nvSpPr>
        <p:spPr>
          <a:xfrm>
            <a:off x="6771137" y="3900316"/>
            <a:ext cx="118110" cy="897255"/>
          </a:xfrm>
          <a:prstGeom prst="rect">
            <a:avLst/>
          </a:prstGeom>
        </p:spPr>
        <p:txBody>
          <a:bodyPr wrap="square" lIns="0" tIns="2476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0.85,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14.12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305" name="object 305" descr=""/>
          <p:cNvSpPr txBox="1"/>
          <p:nvPr/>
        </p:nvSpPr>
        <p:spPr>
          <a:xfrm>
            <a:off x="568241" y="6588723"/>
            <a:ext cx="1750695" cy="1885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6510">
              <a:lnSpc>
                <a:spcPct val="100000"/>
              </a:lnSpc>
              <a:spcBef>
                <a:spcPts val="130"/>
              </a:spcBef>
              <a:tabLst>
                <a:tab pos="894715" algn="l"/>
              </a:tabLst>
            </a:pPr>
            <a:r>
              <a:rPr dirty="0" sz="500">
                <a:latin typeface="Arial"/>
                <a:cs typeface="Arial"/>
              </a:rPr>
              <a:t>T1173o,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A3,</a:t>
            </a:r>
            <a:r>
              <a:rPr dirty="0" sz="500" spc="30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612AA,</a:t>
            </a:r>
            <a:r>
              <a:rPr dirty="0" sz="500">
                <a:latin typeface="Arial"/>
                <a:cs typeface="Arial"/>
              </a:rPr>
              <a:t>	T1178o,</a:t>
            </a:r>
            <a:r>
              <a:rPr dirty="0" sz="500" spc="1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A2,</a:t>
            </a:r>
            <a:r>
              <a:rPr dirty="0" sz="500" spc="1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612AA,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5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0.93,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2.77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Å</a:t>
            </a:r>
            <a:r>
              <a:rPr dirty="0" sz="500" spc="17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0.96,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6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2.14</a:t>
            </a:r>
            <a:r>
              <a:rPr dirty="0" sz="500" spc="70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306" name="object 306" descr=""/>
          <p:cNvSpPr txBox="1"/>
          <p:nvPr/>
        </p:nvSpPr>
        <p:spPr>
          <a:xfrm>
            <a:off x="2464183" y="6588723"/>
            <a:ext cx="884555" cy="188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7314">
              <a:lnSpc>
                <a:spcPct val="106700"/>
              </a:lnSpc>
              <a:spcBef>
                <a:spcPts val="90"/>
              </a:spcBef>
            </a:pPr>
            <a:r>
              <a:rPr dirty="0" sz="500">
                <a:latin typeface="Arial"/>
                <a:cs typeface="Arial"/>
              </a:rPr>
              <a:t>T1170o,</a:t>
            </a:r>
            <a:r>
              <a:rPr dirty="0" sz="500" spc="5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A6,</a:t>
            </a:r>
            <a:r>
              <a:rPr dirty="0" sz="500" spc="5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1908AA,</a:t>
            </a:r>
            <a:r>
              <a:rPr dirty="0" sz="500" spc="5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0.93,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9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3.97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307" name="object 307" descr=""/>
          <p:cNvSpPr txBox="1"/>
          <p:nvPr/>
        </p:nvSpPr>
        <p:spPr>
          <a:xfrm>
            <a:off x="3702297" y="6588723"/>
            <a:ext cx="880744" cy="188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98425">
              <a:lnSpc>
                <a:spcPct val="106700"/>
              </a:lnSpc>
              <a:spcBef>
                <a:spcPts val="90"/>
              </a:spcBef>
            </a:pPr>
            <a:r>
              <a:rPr dirty="0" sz="500" spc="-25">
                <a:latin typeface="Arial"/>
                <a:cs typeface="Arial"/>
              </a:rPr>
              <a:t>H1171,</a:t>
            </a:r>
            <a:r>
              <a:rPr dirty="0" sz="500" spc="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A6B1,</a:t>
            </a:r>
            <a:r>
              <a:rPr dirty="0" sz="500" spc="10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1956AA,</a:t>
            </a:r>
            <a:r>
              <a:rPr dirty="0" sz="500" spc="50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8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8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0.93,</a:t>
            </a:r>
            <a:r>
              <a:rPr dirty="0" sz="500" spc="8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8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4.01</a:t>
            </a:r>
            <a:r>
              <a:rPr dirty="0" sz="500" spc="80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308" name="object 308" descr=""/>
          <p:cNvSpPr txBox="1"/>
          <p:nvPr/>
        </p:nvSpPr>
        <p:spPr>
          <a:xfrm>
            <a:off x="4985216" y="6588723"/>
            <a:ext cx="861060" cy="188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67310">
              <a:lnSpc>
                <a:spcPct val="106700"/>
              </a:lnSpc>
              <a:spcBef>
                <a:spcPts val="90"/>
              </a:spcBef>
            </a:pPr>
            <a:r>
              <a:rPr dirty="0" sz="500" spc="-10">
                <a:latin typeface="Arial"/>
                <a:cs typeface="Arial"/>
              </a:rPr>
              <a:t>H1172,</a:t>
            </a:r>
            <a:r>
              <a:rPr dirty="0" sz="500" spc="4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A6B2,</a:t>
            </a:r>
            <a:r>
              <a:rPr dirty="0" sz="500" spc="4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2004AA,</a:t>
            </a:r>
            <a:r>
              <a:rPr dirty="0" sz="500" spc="500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TM</a:t>
            </a:r>
            <a:r>
              <a:rPr dirty="0" sz="500" spc="2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0.91,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r.m.s.d.</a:t>
            </a:r>
            <a:r>
              <a:rPr dirty="0" sz="500" spc="2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10">
                <a:latin typeface="Arial"/>
                <a:cs typeface="Arial"/>
              </a:rPr>
              <a:t>7.72</a:t>
            </a:r>
            <a:r>
              <a:rPr dirty="0" sz="500" spc="25">
                <a:latin typeface="Arial"/>
                <a:cs typeface="Arial"/>
              </a:rPr>
              <a:t> </a:t>
            </a:r>
            <a:r>
              <a:rPr dirty="0" sz="500" spc="-6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309" name="object 309" descr=""/>
          <p:cNvSpPr txBox="1"/>
          <p:nvPr/>
        </p:nvSpPr>
        <p:spPr>
          <a:xfrm>
            <a:off x="6046418" y="6588723"/>
            <a:ext cx="884555" cy="1885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500">
                <a:latin typeface="Arial"/>
                <a:cs typeface="Arial"/>
              </a:rPr>
              <a:t>T1179o,</a:t>
            </a:r>
            <a:r>
              <a:rPr dirty="0" sz="500" spc="1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A2,</a:t>
            </a:r>
            <a:r>
              <a:rPr dirty="0" sz="500" spc="15">
                <a:latin typeface="Arial"/>
                <a:cs typeface="Arial"/>
              </a:rPr>
              <a:t> </a:t>
            </a:r>
            <a:r>
              <a:rPr dirty="0" sz="500" spc="-10">
                <a:latin typeface="Arial"/>
                <a:cs typeface="Arial"/>
              </a:rPr>
              <a:t>522AA,</a:t>
            </a: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500">
                <a:latin typeface="Arial"/>
                <a:cs typeface="Arial"/>
              </a:rPr>
              <a:t>TM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0.93,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r.m.s.d.</a:t>
            </a:r>
            <a:r>
              <a:rPr dirty="0" sz="500" spc="90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=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>
                <a:latin typeface="Arial"/>
                <a:cs typeface="Arial"/>
              </a:rPr>
              <a:t>2.58</a:t>
            </a:r>
            <a:r>
              <a:rPr dirty="0" sz="500" spc="85">
                <a:latin typeface="Arial"/>
                <a:cs typeface="Arial"/>
              </a:rPr>
              <a:t> </a:t>
            </a:r>
            <a:r>
              <a:rPr dirty="0" sz="500" spc="-50">
                <a:latin typeface="Arial"/>
                <a:cs typeface="Arial"/>
              </a:rPr>
              <a:t>Å</a:t>
            </a:r>
            <a:endParaRPr sz="500">
              <a:latin typeface="Arial"/>
              <a:cs typeface="Arial"/>
            </a:endParaRPr>
          </a:p>
        </p:txBody>
      </p:sp>
      <p:sp>
        <p:nvSpPr>
          <p:cNvPr id="310" name="object 310" descr=""/>
          <p:cNvSpPr txBox="1"/>
          <p:nvPr/>
        </p:nvSpPr>
        <p:spPr>
          <a:xfrm>
            <a:off x="793757" y="649749"/>
            <a:ext cx="113030" cy="10731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40">
                <a:latin typeface="Arial"/>
                <a:cs typeface="Arial"/>
              </a:rPr>
              <a:t>30</a:t>
            </a:r>
            <a:endParaRPr sz="500">
              <a:latin typeface="Arial"/>
              <a:cs typeface="Arial"/>
            </a:endParaRPr>
          </a:p>
        </p:txBody>
      </p:sp>
      <p:sp>
        <p:nvSpPr>
          <p:cNvPr id="311" name="object 311" descr=""/>
          <p:cNvSpPr txBox="1"/>
          <p:nvPr/>
        </p:nvSpPr>
        <p:spPr>
          <a:xfrm>
            <a:off x="803514" y="848744"/>
            <a:ext cx="102870" cy="10731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25">
                <a:latin typeface="Arial"/>
                <a:cs typeface="Arial"/>
              </a:rPr>
              <a:t>25</a:t>
            </a:r>
            <a:endParaRPr sz="500">
              <a:latin typeface="Arial"/>
              <a:cs typeface="Arial"/>
            </a:endParaRPr>
          </a:p>
        </p:txBody>
      </p:sp>
      <p:sp>
        <p:nvSpPr>
          <p:cNvPr id="312" name="object 312" descr=""/>
          <p:cNvSpPr txBox="1"/>
          <p:nvPr/>
        </p:nvSpPr>
        <p:spPr>
          <a:xfrm>
            <a:off x="797484" y="1047739"/>
            <a:ext cx="108585" cy="10731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25">
                <a:latin typeface="Arial"/>
                <a:cs typeface="Arial"/>
              </a:rPr>
              <a:t>20</a:t>
            </a:r>
            <a:endParaRPr sz="500">
              <a:latin typeface="Arial"/>
              <a:cs typeface="Arial"/>
            </a:endParaRPr>
          </a:p>
        </p:txBody>
      </p:sp>
      <p:sp>
        <p:nvSpPr>
          <p:cNvPr id="313" name="object 313" descr=""/>
          <p:cNvSpPr txBox="1"/>
          <p:nvPr/>
        </p:nvSpPr>
        <p:spPr>
          <a:xfrm>
            <a:off x="626575" y="949284"/>
            <a:ext cx="135255" cy="711835"/>
          </a:xfrm>
          <a:prstGeom prst="rect">
            <a:avLst/>
          </a:prstGeom>
        </p:spPr>
        <p:txBody>
          <a:bodyPr wrap="square" lIns="0" tIns="2540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600" spc="20">
                <a:latin typeface="Arial"/>
                <a:cs typeface="Arial"/>
              </a:rPr>
              <a:t>Number</a:t>
            </a:r>
            <a:r>
              <a:rPr dirty="0" sz="600" spc="85">
                <a:latin typeface="Arial"/>
                <a:cs typeface="Arial"/>
              </a:rPr>
              <a:t> </a:t>
            </a:r>
            <a:r>
              <a:rPr dirty="0" sz="600" spc="20">
                <a:latin typeface="Arial"/>
                <a:cs typeface="Arial"/>
              </a:rPr>
              <a:t>of</a:t>
            </a:r>
            <a:r>
              <a:rPr dirty="0" sz="600" spc="85">
                <a:latin typeface="Arial"/>
                <a:cs typeface="Arial"/>
              </a:rPr>
              <a:t> </a:t>
            </a:r>
            <a:r>
              <a:rPr dirty="0" sz="600" spc="-10">
                <a:latin typeface="Arial"/>
                <a:cs typeface="Arial"/>
              </a:rPr>
              <a:t>targets</a:t>
            </a:r>
            <a:endParaRPr sz="600">
              <a:latin typeface="Arial"/>
              <a:cs typeface="Arial"/>
            </a:endParaRPr>
          </a:p>
        </p:txBody>
      </p:sp>
      <p:sp>
        <p:nvSpPr>
          <p:cNvPr id="314" name="object 314" descr=""/>
          <p:cNvSpPr txBox="1"/>
          <p:nvPr/>
        </p:nvSpPr>
        <p:spPr>
          <a:xfrm>
            <a:off x="814022" y="1246649"/>
            <a:ext cx="92710" cy="10731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25">
                <a:latin typeface="Arial"/>
                <a:cs typeface="Arial"/>
              </a:rPr>
              <a:t>15</a:t>
            </a:r>
            <a:endParaRPr sz="500">
              <a:latin typeface="Arial"/>
              <a:cs typeface="Arial"/>
            </a:endParaRPr>
          </a:p>
        </p:txBody>
      </p:sp>
      <p:sp>
        <p:nvSpPr>
          <p:cNvPr id="315" name="object 315" descr=""/>
          <p:cNvSpPr txBox="1"/>
          <p:nvPr/>
        </p:nvSpPr>
        <p:spPr>
          <a:xfrm>
            <a:off x="807654" y="1445644"/>
            <a:ext cx="99060" cy="10731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25">
                <a:latin typeface="Arial"/>
                <a:cs typeface="Arial"/>
              </a:rPr>
              <a:t>10</a:t>
            </a:r>
            <a:endParaRPr sz="500">
              <a:latin typeface="Arial"/>
              <a:cs typeface="Arial"/>
            </a:endParaRPr>
          </a:p>
        </p:txBody>
      </p:sp>
      <p:sp>
        <p:nvSpPr>
          <p:cNvPr id="316" name="object 316" descr=""/>
          <p:cNvSpPr txBox="1"/>
          <p:nvPr/>
        </p:nvSpPr>
        <p:spPr>
          <a:xfrm>
            <a:off x="841056" y="1644639"/>
            <a:ext cx="65405" cy="10731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50">
                <a:latin typeface="Arial"/>
                <a:cs typeface="Arial"/>
              </a:rPr>
              <a:t>5</a:t>
            </a:r>
            <a:endParaRPr sz="500">
              <a:latin typeface="Arial"/>
              <a:cs typeface="Arial"/>
            </a:endParaRPr>
          </a:p>
        </p:txBody>
      </p:sp>
      <p:sp>
        <p:nvSpPr>
          <p:cNvPr id="317" name="object 317" descr=""/>
          <p:cNvSpPr txBox="1"/>
          <p:nvPr/>
        </p:nvSpPr>
        <p:spPr>
          <a:xfrm>
            <a:off x="834688" y="1843634"/>
            <a:ext cx="71755" cy="10731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35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318" name="object 318" descr=""/>
          <p:cNvSpPr txBox="1"/>
          <p:nvPr/>
        </p:nvSpPr>
        <p:spPr>
          <a:xfrm>
            <a:off x="1020945" y="1913218"/>
            <a:ext cx="71755" cy="10731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35">
                <a:latin typeface="Arial"/>
                <a:cs typeface="Arial"/>
              </a:rPr>
              <a:t>0</a:t>
            </a:r>
            <a:endParaRPr sz="500">
              <a:latin typeface="Arial"/>
              <a:cs typeface="Arial"/>
            </a:endParaRPr>
          </a:p>
        </p:txBody>
      </p:sp>
      <p:sp>
        <p:nvSpPr>
          <p:cNvPr id="319" name="object 319" descr=""/>
          <p:cNvSpPr txBox="1"/>
          <p:nvPr/>
        </p:nvSpPr>
        <p:spPr>
          <a:xfrm>
            <a:off x="1296502" y="1880259"/>
            <a:ext cx="5470525" cy="27495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  <a:tabLst>
                <a:tab pos="299720" algn="l"/>
                <a:tab pos="581660" algn="l"/>
                <a:tab pos="850265" algn="l"/>
                <a:tab pos="1132205" algn="l"/>
                <a:tab pos="1407160" algn="l"/>
                <a:tab pos="1691005" algn="l"/>
                <a:tab pos="1967230" algn="l"/>
                <a:tab pos="2249170" algn="l"/>
                <a:tab pos="2525395" algn="l"/>
                <a:tab pos="2807970" algn="l"/>
                <a:tab pos="3084830" algn="l"/>
                <a:tab pos="3366770" algn="l"/>
                <a:tab pos="3646804" algn="l"/>
                <a:tab pos="3928745" algn="l"/>
                <a:tab pos="4201795" algn="l"/>
                <a:tab pos="4483735" algn="l"/>
                <a:tab pos="4758055" algn="l"/>
                <a:tab pos="5040630" algn="l"/>
                <a:tab pos="5323840" algn="l"/>
              </a:tabLst>
            </a:pPr>
            <a:r>
              <a:rPr dirty="0" sz="500" spc="-20">
                <a:latin typeface="Arial"/>
                <a:cs typeface="Arial"/>
              </a:rPr>
              <a:t>0.05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0.10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0.15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0.20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0.25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0.30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0.35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0.40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0.45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0.50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0.55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0.60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0.65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0.70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0.75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0.80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0.85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0.90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0.95</a:t>
            </a:r>
            <a:r>
              <a:rPr dirty="0" sz="500">
                <a:latin typeface="Arial"/>
                <a:cs typeface="Arial"/>
              </a:rPr>
              <a:t>	</a:t>
            </a:r>
            <a:r>
              <a:rPr dirty="0" sz="500" spc="-20">
                <a:latin typeface="Arial"/>
                <a:cs typeface="Arial"/>
              </a:rPr>
              <a:t>1.00</a:t>
            </a:r>
            <a:endParaRPr sz="500">
              <a:latin typeface="Arial"/>
              <a:cs typeface="Arial"/>
            </a:endParaRPr>
          </a:p>
          <a:p>
            <a:pPr marL="2226310">
              <a:lnSpc>
                <a:spcPct val="100000"/>
              </a:lnSpc>
              <a:spcBef>
                <a:spcPts val="345"/>
              </a:spcBef>
            </a:pPr>
            <a:r>
              <a:rPr dirty="0" sz="600">
                <a:latin typeface="Arial"/>
                <a:cs typeface="Arial"/>
              </a:rPr>
              <a:t>TM-score</a:t>
            </a:r>
            <a:r>
              <a:rPr dirty="0" sz="600" spc="140">
                <a:latin typeface="Arial"/>
                <a:cs typeface="Arial"/>
              </a:rPr>
              <a:t> </a:t>
            </a:r>
            <a:r>
              <a:rPr dirty="0" sz="600">
                <a:latin typeface="Arial"/>
                <a:cs typeface="Arial"/>
              </a:rPr>
              <a:t>of</a:t>
            </a:r>
            <a:r>
              <a:rPr dirty="0" sz="600" spc="140">
                <a:latin typeface="Arial"/>
                <a:cs typeface="Arial"/>
              </a:rPr>
              <a:t> </a:t>
            </a:r>
            <a:r>
              <a:rPr dirty="0" sz="600" spc="-10">
                <a:latin typeface="Arial"/>
                <a:cs typeface="Arial"/>
              </a:rPr>
              <a:t>models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20" name="object 320" descr=""/>
          <p:cNvGrpSpPr/>
          <p:nvPr/>
        </p:nvGrpSpPr>
        <p:grpSpPr>
          <a:xfrm>
            <a:off x="927469" y="704300"/>
            <a:ext cx="5935345" cy="1202055"/>
            <a:chOff x="927469" y="704300"/>
            <a:chExt cx="5935345" cy="1202055"/>
          </a:xfrm>
        </p:grpSpPr>
        <p:sp>
          <p:nvSpPr>
            <p:cNvPr id="321" name="object 321" descr=""/>
            <p:cNvSpPr/>
            <p:nvPr/>
          </p:nvSpPr>
          <p:spPr>
            <a:xfrm>
              <a:off x="929082" y="705836"/>
              <a:ext cx="5932170" cy="1198880"/>
            </a:xfrm>
            <a:custGeom>
              <a:avLst/>
              <a:gdLst/>
              <a:ahLst/>
              <a:cxnLst/>
              <a:rect l="l" t="t" r="r" b="b"/>
              <a:pathLst>
                <a:path w="5932170" h="1198880">
                  <a:moveTo>
                    <a:pt x="5931852" y="1198524"/>
                  </a:moveTo>
                  <a:lnTo>
                    <a:pt x="0" y="1198524"/>
                  </a:lnTo>
                  <a:lnTo>
                    <a:pt x="0" y="0"/>
                  </a:lnTo>
                  <a:lnTo>
                    <a:pt x="5931852" y="0"/>
                  </a:lnTo>
                  <a:lnTo>
                    <a:pt x="5931852" y="11985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927469" y="906828"/>
              <a:ext cx="31115" cy="0"/>
            </a:xfrm>
            <a:custGeom>
              <a:avLst/>
              <a:gdLst/>
              <a:ahLst/>
              <a:cxnLst/>
              <a:rect l="l" t="t" r="r" b="b"/>
              <a:pathLst>
                <a:path w="31115" h="0">
                  <a:moveTo>
                    <a:pt x="0" y="0"/>
                  </a:moveTo>
                  <a:lnTo>
                    <a:pt x="3061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927469" y="1105363"/>
              <a:ext cx="31115" cy="0"/>
            </a:xfrm>
            <a:custGeom>
              <a:avLst/>
              <a:gdLst/>
              <a:ahLst/>
              <a:cxnLst/>
              <a:rect l="l" t="t" r="r" b="b"/>
              <a:pathLst>
                <a:path w="31115" h="0">
                  <a:moveTo>
                    <a:pt x="0" y="0"/>
                  </a:moveTo>
                  <a:lnTo>
                    <a:pt x="3061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927469" y="1303900"/>
              <a:ext cx="31115" cy="0"/>
            </a:xfrm>
            <a:custGeom>
              <a:avLst/>
              <a:gdLst/>
              <a:ahLst/>
              <a:cxnLst/>
              <a:rect l="l" t="t" r="r" b="b"/>
              <a:pathLst>
                <a:path w="31115" h="0">
                  <a:moveTo>
                    <a:pt x="0" y="0"/>
                  </a:moveTo>
                  <a:lnTo>
                    <a:pt x="3061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927469" y="1502435"/>
              <a:ext cx="31115" cy="0"/>
            </a:xfrm>
            <a:custGeom>
              <a:avLst/>
              <a:gdLst/>
              <a:ahLst/>
              <a:cxnLst/>
              <a:rect l="l" t="t" r="r" b="b"/>
              <a:pathLst>
                <a:path w="31115" h="0">
                  <a:moveTo>
                    <a:pt x="0" y="0"/>
                  </a:moveTo>
                  <a:lnTo>
                    <a:pt x="3061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927469" y="1704669"/>
              <a:ext cx="31115" cy="0"/>
            </a:xfrm>
            <a:custGeom>
              <a:avLst/>
              <a:gdLst/>
              <a:ahLst/>
              <a:cxnLst/>
              <a:rect l="l" t="t" r="r" b="b"/>
              <a:pathLst>
                <a:path w="31115" h="0">
                  <a:moveTo>
                    <a:pt x="0" y="0"/>
                  </a:moveTo>
                  <a:lnTo>
                    <a:pt x="3061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1056686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1381335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1661635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1940707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2219773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2498839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2777911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3058210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3337283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3616350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3895416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4174482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4454787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4733853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5012919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5291998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5572292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5851358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6129197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6408263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6687341" y="187369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306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8" name="object 348" descr=""/>
          <p:cNvSpPr txBox="1"/>
          <p:nvPr/>
        </p:nvSpPr>
        <p:spPr>
          <a:xfrm>
            <a:off x="491299" y="8570788"/>
            <a:ext cx="3187700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dirty="0" sz="700" spc="55" b="1">
                <a:latin typeface="Calibri"/>
                <a:cs typeface="Calibri"/>
              </a:rPr>
              <a:t>Fig.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80" b="1">
                <a:latin typeface="Calibri"/>
                <a:cs typeface="Calibri"/>
              </a:rPr>
              <a:t>6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-175" b="1">
                <a:latin typeface="Calibri"/>
                <a:cs typeface="Calibri"/>
              </a:rPr>
              <a:t>|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Performance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of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the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45" b="1">
                <a:latin typeface="Calibri"/>
                <a:cs typeface="Calibri"/>
              </a:rPr>
              <a:t>DMFold/DMFold-</a:t>
            </a:r>
            <a:r>
              <a:rPr dirty="0" sz="700" spc="50" b="1">
                <a:latin typeface="Calibri"/>
                <a:cs typeface="Calibri"/>
              </a:rPr>
              <a:t>Multimer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45" b="1">
                <a:latin typeface="Calibri"/>
                <a:cs typeface="Calibri"/>
              </a:rPr>
              <a:t>pipeline</a:t>
            </a:r>
            <a:r>
              <a:rPr dirty="0" sz="700" spc="-40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for</a:t>
            </a:r>
            <a:r>
              <a:rPr dirty="0" sz="700" spc="-45" b="1">
                <a:latin typeface="Calibri"/>
                <a:cs typeface="Calibri"/>
              </a:rPr>
              <a:t> </a:t>
            </a:r>
            <a:r>
              <a:rPr dirty="0" sz="700" spc="40" b="1">
                <a:latin typeface="Calibri"/>
                <a:cs typeface="Calibri"/>
              </a:rPr>
              <a:t>protein </a:t>
            </a:r>
            <a:r>
              <a:rPr dirty="0" sz="700" spc="60" b="1">
                <a:latin typeface="Calibri"/>
                <a:cs typeface="Calibri"/>
              </a:rPr>
              <a:t>complex</a:t>
            </a:r>
            <a:r>
              <a:rPr dirty="0" sz="700" spc="7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structure</a:t>
            </a:r>
            <a:r>
              <a:rPr dirty="0" sz="700" spc="7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prediction</a:t>
            </a:r>
            <a:r>
              <a:rPr dirty="0" sz="700" spc="75" b="1">
                <a:latin typeface="Calibri"/>
                <a:cs typeface="Calibri"/>
              </a:rPr>
              <a:t> </a:t>
            </a:r>
            <a:r>
              <a:rPr dirty="0" sz="700" spc="55" b="1">
                <a:latin typeface="Calibri"/>
                <a:cs typeface="Calibri"/>
              </a:rPr>
              <a:t>in</a:t>
            </a:r>
            <a:r>
              <a:rPr dirty="0" sz="700" spc="75" b="1">
                <a:latin typeface="Calibri"/>
                <a:cs typeface="Calibri"/>
              </a:rPr>
              <a:t> </a:t>
            </a:r>
            <a:r>
              <a:rPr dirty="0" sz="700" spc="50" b="1">
                <a:latin typeface="Calibri"/>
                <a:cs typeface="Calibri"/>
              </a:rPr>
              <a:t>the</a:t>
            </a:r>
            <a:r>
              <a:rPr dirty="0" sz="700" spc="75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CASP15</a:t>
            </a:r>
            <a:r>
              <a:rPr dirty="0" sz="700" spc="75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experiment.</a:t>
            </a:r>
            <a:r>
              <a:rPr dirty="0" sz="700" spc="114" b="1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a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8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Histogram</a:t>
            </a:r>
            <a:r>
              <a:rPr dirty="0" sz="700" spc="9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of</a:t>
            </a:r>
            <a:r>
              <a:rPr dirty="0" sz="700" spc="9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the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TM-scores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of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structural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models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by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DMFold-Multimer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on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38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45">
                <a:latin typeface="Calibri"/>
                <a:cs typeface="Calibri"/>
              </a:rPr>
              <a:t>complex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targets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that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have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their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experimental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structure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released.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 b="1">
                <a:latin typeface="Calibri"/>
                <a:cs typeface="Calibri"/>
              </a:rPr>
              <a:t>b</a:t>
            </a:r>
            <a:r>
              <a:rPr dirty="0" sz="700" spc="30">
                <a:latin typeface="Calibri"/>
                <a:cs typeface="Calibri"/>
              </a:rPr>
              <a:t>,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55">
                <a:latin typeface="Calibri"/>
                <a:cs typeface="Calibri"/>
              </a:rPr>
              <a:t>The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first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models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produced</a:t>
            </a:r>
            <a:r>
              <a:rPr dirty="0" sz="700" spc="500">
                <a:latin typeface="Calibri"/>
                <a:cs typeface="Calibri"/>
              </a:rPr>
              <a:t>  </a:t>
            </a:r>
            <a:r>
              <a:rPr dirty="0" sz="700" spc="50">
                <a:latin typeface="Calibri"/>
                <a:cs typeface="Calibri"/>
              </a:rPr>
              <a:t>by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DMFold-Multimer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superposed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40">
                <a:latin typeface="Calibri"/>
                <a:cs typeface="Calibri"/>
              </a:rPr>
              <a:t>on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experimental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structures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for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5">
                <a:latin typeface="Calibri"/>
                <a:cs typeface="Calibri"/>
              </a:rPr>
              <a:t> 27</a:t>
            </a:r>
            <a:r>
              <a:rPr dirty="0" sz="700" spc="45">
                <a:latin typeface="Calibri"/>
                <a:cs typeface="Calibri"/>
              </a:rPr>
              <a:t> complex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targets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with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TM-scores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 spc="50">
                <a:latin typeface="Calibri"/>
                <a:cs typeface="Calibri"/>
              </a:rPr>
              <a:t>(TM)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&gt;0.8,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where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component</a:t>
            </a:r>
            <a:r>
              <a:rPr dirty="0" sz="700" spc="11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monomers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50" name="object 350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4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4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4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349" name="object 349" descr=""/>
          <p:cNvSpPr txBox="1"/>
          <p:nvPr/>
        </p:nvSpPr>
        <p:spPr>
          <a:xfrm>
            <a:off x="3879456" y="8570965"/>
            <a:ext cx="3257550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dirty="0" sz="700" spc="30">
                <a:latin typeface="Calibri"/>
                <a:cs typeface="Calibri"/>
              </a:rPr>
              <a:t>of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predicted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models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are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shown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in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distinct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colors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with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experimental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structures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marked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in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black.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 b="1">
                <a:latin typeface="Calibri"/>
                <a:cs typeface="Calibri"/>
              </a:rPr>
              <a:t>c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 spc="55">
                <a:latin typeface="Calibri"/>
                <a:cs typeface="Calibri"/>
              </a:rPr>
              <a:t>Sum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of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 spc="-30" i="1">
                <a:latin typeface="Book Antiqua"/>
                <a:cs typeface="Book Antiqua"/>
              </a:rPr>
              <a:t>Z</a:t>
            </a:r>
            <a:r>
              <a:rPr dirty="0" sz="700" spc="-30">
                <a:latin typeface="Calibri"/>
                <a:cs typeface="Calibri"/>
              </a:rPr>
              <a:t>-</a:t>
            </a:r>
            <a:r>
              <a:rPr dirty="0" sz="700">
                <a:latin typeface="Calibri"/>
                <a:cs typeface="Calibri"/>
              </a:rPr>
              <a:t>scores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on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41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multimeric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targets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for</a:t>
            </a:r>
            <a:r>
              <a:rPr dirty="0" sz="700" spc="10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the</a:t>
            </a:r>
            <a:r>
              <a:rPr dirty="0" sz="700" spc="10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87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registered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CASP15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assembly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groups,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with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data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taken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from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CASP15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webpage.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DMFold-Multimer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(registered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as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55">
                <a:latin typeface="Calibri"/>
                <a:cs typeface="Calibri"/>
              </a:rPr>
              <a:t>Zheng)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public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March-</a:t>
            </a:r>
            <a:r>
              <a:rPr dirty="0" sz="700" spc="30">
                <a:latin typeface="Calibri"/>
                <a:cs typeface="Calibri"/>
              </a:rPr>
              <a:t>2022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version</a:t>
            </a:r>
            <a:r>
              <a:rPr dirty="0" sz="700" spc="-15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of</a:t>
            </a:r>
            <a:r>
              <a:rPr dirty="0" sz="700" spc="500">
                <a:latin typeface="Calibri"/>
                <a:cs typeface="Calibri"/>
              </a:rPr>
              <a:t>  </a:t>
            </a:r>
            <a:r>
              <a:rPr dirty="0" sz="700" spc="30">
                <a:latin typeface="Calibri"/>
                <a:cs typeface="Calibri"/>
              </a:rPr>
              <a:t>the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AlphaFold2-Multimer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server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(registered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as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NBIS-AF2-multimer)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are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marked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in</a:t>
            </a:r>
            <a:r>
              <a:rPr dirty="0" sz="700" spc="50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red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and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yellow,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respectively.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20">
                <a:latin typeface="Calibri"/>
                <a:cs typeface="Calibri"/>
              </a:rPr>
              <a:t>r.m.s.d.,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root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mean</a:t>
            </a:r>
            <a:r>
              <a:rPr dirty="0" sz="700" spc="-40">
                <a:latin typeface="Calibri"/>
                <a:cs typeface="Calibri"/>
              </a:rPr>
              <a:t> </a:t>
            </a:r>
            <a:r>
              <a:rPr dirty="0" sz="700" spc="30">
                <a:latin typeface="Calibri"/>
                <a:cs typeface="Calibri"/>
              </a:rPr>
              <a:t>square</a:t>
            </a:r>
            <a:r>
              <a:rPr dirty="0" sz="700" spc="-3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deviation.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299" y="261573"/>
            <a:ext cx="428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latin typeface="Arial Black"/>
                <a:cs typeface="Arial Black"/>
              </a:rPr>
              <a:t>Article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91299" y="9646267"/>
            <a:ext cx="785495" cy="1651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800" spc="-20">
                <a:solidFill>
                  <a:srgbClr val="0069A5"/>
                </a:solidFill>
                <a:latin typeface="Lucida Sans"/>
                <a:cs typeface="Lucida Sans"/>
                <a:hlinkClick r:id="rId7"/>
              </a:rPr>
              <a:t>Nature</a:t>
            </a:r>
            <a:r>
              <a:rPr dirty="0" sz="800" spc="-70">
                <a:solidFill>
                  <a:srgbClr val="0069A5"/>
                </a:solidFill>
                <a:latin typeface="Lucida Sans"/>
                <a:cs typeface="Lucida Sans"/>
                <a:hlinkClick r:id="rId7"/>
              </a:rPr>
              <a:t> </a:t>
            </a:r>
            <a:r>
              <a:rPr dirty="0" sz="800" spc="-10">
                <a:solidFill>
                  <a:srgbClr val="0069A5"/>
                </a:solidFill>
                <a:latin typeface="Lucida Sans"/>
                <a:cs typeface="Lucida Sans"/>
                <a:hlinkClick r:id="rId7"/>
              </a:rPr>
              <a:t>Methods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60800" y="286973"/>
            <a:ext cx="217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0069A5"/>
                </a:solidFill>
                <a:latin typeface="Tahoma"/>
                <a:cs typeface="Tahoma"/>
              </a:rPr>
              <a:t>https://doi.org/10.1038/s41592-023-02130-</a:t>
            </a:r>
            <a:r>
              <a:rPr dirty="0" sz="800" spc="20">
                <a:solidFill>
                  <a:srgbClr val="0069A5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1299" y="576778"/>
            <a:ext cx="3267710" cy="4803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>
              <a:lnSpc>
                <a:spcPct val="112000"/>
              </a:lnSpc>
              <a:spcBef>
                <a:spcPts val="95"/>
              </a:spcBef>
            </a:pPr>
            <a:r>
              <a:rPr dirty="0" sz="800" spc="75">
                <a:latin typeface="Calibri"/>
                <a:cs typeface="Calibri"/>
              </a:rPr>
              <a:t>improvement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DMFold-Multimer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over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AlphaFold2-</a:t>
            </a:r>
            <a:r>
              <a:rPr dirty="0" sz="800" spc="55">
                <a:latin typeface="Calibri"/>
                <a:cs typeface="Calibri"/>
              </a:rPr>
              <a:t>Multimer.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We</a:t>
            </a:r>
            <a:r>
              <a:rPr dirty="0" sz="800" spc="70">
                <a:latin typeface="Calibri"/>
                <a:cs typeface="Calibri"/>
              </a:rPr>
              <a:t> expect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that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performance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DMFold-</a:t>
            </a:r>
            <a:r>
              <a:rPr dirty="0" sz="800" spc="65">
                <a:latin typeface="Calibri"/>
                <a:cs typeface="Calibri"/>
              </a:rPr>
              <a:t>Multimer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heteromeric complexes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further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improved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future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using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more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comprehen- </a:t>
            </a:r>
            <a:r>
              <a:rPr dirty="0" sz="800" spc="40">
                <a:latin typeface="Calibri"/>
                <a:cs typeface="Calibri"/>
              </a:rPr>
              <a:t>sive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taxonomic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annotation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databases,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through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development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of </a:t>
            </a:r>
            <a:r>
              <a:rPr dirty="0" sz="800" spc="10">
                <a:latin typeface="Calibri"/>
                <a:cs typeface="Calibri"/>
              </a:rPr>
              <a:t>new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linking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algorithms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covering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metagenomic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sequences. </a:t>
            </a:r>
            <a:r>
              <a:rPr dirty="0" sz="800" spc="75">
                <a:latin typeface="Calibri"/>
                <a:cs typeface="Calibri"/>
              </a:rPr>
              <a:t>The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positive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impact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multimeric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provided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DeepMSA2 </a:t>
            </a:r>
            <a:r>
              <a:rPr dirty="0" sz="800" spc="45">
                <a:latin typeface="Calibri"/>
                <a:cs typeface="Calibri"/>
              </a:rPr>
              <a:t>manifests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itself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mainly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interchain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orientation/distance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map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pre-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dictions.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case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study,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Fig.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5c</a:t>
            </a:r>
            <a:r>
              <a:rPr dirty="0" sz="800" spc="3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present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example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from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T0988o, which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homo-</a:t>
            </a:r>
            <a:r>
              <a:rPr dirty="0" sz="800" spc="50">
                <a:latin typeface="Calibri"/>
                <a:cs typeface="Calibri"/>
              </a:rPr>
              <a:t>trimer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containing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three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chains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612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resi-</a:t>
            </a:r>
            <a:r>
              <a:rPr dirty="0" sz="800" spc="60">
                <a:latin typeface="Calibri"/>
                <a:cs typeface="Calibri"/>
              </a:rPr>
              <a:t> dues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total.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creates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incorrect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-50">
                <a:latin typeface="Calibri"/>
                <a:cs typeface="Calibri"/>
              </a:rPr>
              <a:t>a</a:t>
            </a:r>
            <a:r>
              <a:rPr dirty="0" sz="800" spc="50">
                <a:latin typeface="Calibri"/>
                <a:cs typeface="Calibri"/>
              </a:rPr>
              <a:t> low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TM-</a:t>
            </a:r>
            <a:r>
              <a:rPr dirty="0" sz="800" spc="50">
                <a:latin typeface="Calibri"/>
                <a:cs typeface="Calibri"/>
              </a:rPr>
              <a:t>score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0.18.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likely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cause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AlphaFold2-</a:t>
            </a:r>
            <a:r>
              <a:rPr dirty="0" sz="800" spc="50">
                <a:latin typeface="Calibri"/>
                <a:cs typeface="Calibri"/>
              </a:rPr>
              <a:t>Multimer default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MSA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pipeline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only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detects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eight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homologous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for </a:t>
            </a:r>
            <a:r>
              <a:rPr dirty="0" sz="800" spc="65">
                <a:latin typeface="Calibri"/>
                <a:cs typeface="Calibri"/>
              </a:rPr>
              <a:t>each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component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protein,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leading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to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poor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prediction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intra- </a:t>
            </a:r>
            <a:r>
              <a:rPr dirty="0" sz="800" spc="60">
                <a:latin typeface="Calibri"/>
                <a:cs typeface="Calibri"/>
              </a:rPr>
              <a:t>chain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distance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map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(MAE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=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5.93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Å)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used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monomer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struc- </a:t>
            </a:r>
            <a:r>
              <a:rPr dirty="0" sz="800" spc="50">
                <a:latin typeface="Calibri"/>
                <a:cs typeface="Calibri"/>
              </a:rPr>
              <a:t>ture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inference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(Fig.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5d</a:t>
            </a:r>
            <a:r>
              <a:rPr dirty="0" sz="800" spc="20">
                <a:latin typeface="Calibri"/>
                <a:cs typeface="Calibri"/>
              </a:rPr>
              <a:t>),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thus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resulting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poor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monomer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structure </a:t>
            </a:r>
            <a:r>
              <a:rPr dirty="0" sz="800" spc="80">
                <a:latin typeface="Calibri"/>
                <a:cs typeface="Calibri"/>
              </a:rPr>
              <a:t>model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monomer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TM-</a:t>
            </a:r>
            <a:r>
              <a:rPr dirty="0" sz="800" spc="65">
                <a:latin typeface="Calibri"/>
                <a:cs typeface="Calibri"/>
              </a:rPr>
              <a:t>score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0.20.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By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contrast,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DeepMSA2 </a:t>
            </a:r>
            <a:r>
              <a:rPr dirty="0" sz="800" spc="55">
                <a:latin typeface="Calibri"/>
                <a:cs typeface="Calibri"/>
              </a:rPr>
              <a:t>detects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71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homologous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sequences,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results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>
                <a:latin typeface="Calibri"/>
                <a:cs typeface="Calibri"/>
              </a:rPr>
              <a:t> 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accurate </a:t>
            </a:r>
            <a:r>
              <a:rPr dirty="0" sz="800" spc="65">
                <a:latin typeface="Calibri"/>
                <a:cs typeface="Calibri"/>
              </a:rPr>
              <a:t>distance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map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(MAE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0.81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Å,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Fig.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5e</a:t>
            </a:r>
            <a:r>
              <a:rPr dirty="0" sz="800" spc="50">
                <a:latin typeface="Calibri"/>
                <a:cs typeface="Calibri"/>
              </a:rPr>
              <a:t>)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 </a:t>
            </a:r>
            <a:r>
              <a:rPr dirty="0" sz="800" spc="75">
                <a:latin typeface="Calibri"/>
                <a:cs typeface="Calibri"/>
              </a:rPr>
              <a:t>more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accurate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 </a:t>
            </a:r>
            <a:r>
              <a:rPr dirty="0" sz="800" spc="50">
                <a:latin typeface="Calibri"/>
                <a:cs typeface="Calibri"/>
              </a:rPr>
              <a:t>model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(monomer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TM-score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=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0.95)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each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chain.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At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complex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level,</a:t>
            </a:r>
            <a:r>
              <a:rPr dirty="0" sz="800" spc="60">
                <a:latin typeface="Calibri"/>
                <a:cs typeface="Calibri"/>
              </a:rPr>
              <a:t> DMFold-Multimer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generates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high-quality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 </a:t>
            </a:r>
            <a:r>
              <a:rPr dirty="0" sz="800" spc="50">
                <a:latin typeface="Calibri"/>
                <a:cs typeface="Calibri"/>
              </a:rPr>
              <a:t>for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T0988o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with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TM-</a:t>
            </a:r>
            <a:r>
              <a:rPr dirty="0" sz="800">
                <a:latin typeface="Calibri"/>
                <a:cs typeface="Calibri"/>
              </a:rPr>
              <a:t>score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of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0.96.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Figure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5f</a:t>
            </a:r>
            <a:r>
              <a:rPr dirty="0" sz="800" spc="40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shows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another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illustrative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case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from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T1038o,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which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is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homo-</a:t>
            </a:r>
            <a:r>
              <a:rPr dirty="0" sz="800" spc="55">
                <a:latin typeface="Calibri"/>
                <a:cs typeface="Calibri"/>
              </a:rPr>
              <a:t>dimeric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with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796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residues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total.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Although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AlphaFold2-</a:t>
            </a:r>
            <a:r>
              <a:rPr dirty="0" sz="800" spc="65">
                <a:latin typeface="Calibri"/>
                <a:cs typeface="Calibri"/>
              </a:rPr>
              <a:t>Multimer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generates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good-</a:t>
            </a:r>
            <a:r>
              <a:rPr dirty="0" sz="800" spc="55">
                <a:latin typeface="Calibri"/>
                <a:cs typeface="Calibri"/>
              </a:rPr>
              <a:t>quality </a:t>
            </a:r>
            <a:r>
              <a:rPr dirty="0" sz="800" spc="90">
                <a:latin typeface="Calibri"/>
                <a:cs typeface="Calibri"/>
              </a:rPr>
              <a:t>monomer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model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TM-</a:t>
            </a:r>
            <a:r>
              <a:rPr dirty="0" sz="800" spc="65">
                <a:latin typeface="Calibri"/>
                <a:cs typeface="Calibri"/>
              </a:rPr>
              <a:t>score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0.91,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quaternary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orienta- </a:t>
            </a:r>
            <a:r>
              <a:rPr dirty="0" sz="800" spc="55">
                <a:latin typeface="Calibri"/>
                <a:cs typeface="Calibri"/>
              </a:rPr>
              <a:t>tion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completely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wrong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resulting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poor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0.53.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This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mainly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due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poor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MSA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constructed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by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AlphaFold2-</a:t>
            </a:r>
            <a:r>
              <a:rPr dirty="0" sz="800" spc="65">
                <a:latin typeface="Calibri"/>
                <a:cs typeface="Calibri"/>
              </a:rPr>
              <a:t>Multimer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pipeline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(with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Neff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0.2),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which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results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 </a:t>
            </a:r>
            <a:r>
              <a:rPr dirty="0" sz="800" spc="65">
                <a:latin typeface="Calibri"/>
                <a:cs typeface="Calibri"/>
              </a:rPr>
              <a:t>very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low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interchain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distance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prediction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accuracy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(MAE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4.11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Å; </a:t>
            </a:r>
            <a:r>
              <a:rPr dirty="0" sz="800" spc="60">
                <a:latin typeface="Calibri"/>
                <a:cs typeface="Calibri"/>
              </a:rPr>
              <a:t>Fig.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5g</a:t>
            </a:r>
            <a:r>
              <a:rPr dirty="0" sz="800" spc="50">
                <a:latin typeface="Calibri"/>
                <a:cs typeface="Calibri"/>
              </a:rPr>
              <a:t>).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this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example,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DeepMSA2-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creates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deeper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MSA </a:t>
            </a:r>
            <a:r>
              <a:rPr dirty="0" sz="800" spc="55">
                <a:latin typeface="Calibri"/>
                <a:cs typeface="Calibri"/>
              </a:rPr>
              <a:t>with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1.4,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which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results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 </a:t>
            </a:r>
            <a:r>
              <a:rPr dirty="0" sz="800" spc="55">
                <a:latin typeface="Calibri"/>
                <a:cs typeface="Calibri"/>
              </a:rPr>
              <a:t>high-</a:t>
            </a:r>
            <a:r>
              <a:rPr dirty="0" sz="800" spc="70">
                <a:latin typeface="Calibri"/>
                <a:cs typeface="Calibri"/>
              </a:rPr>
              <a:t>accuracy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prediction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both </a:t>
            </a:r>
            <a:r>
              <a:rPr dirty="0" sz="800" spc="55">
                <a:latin typeface="Calibri"/>
                <a:cs typeface="Calibri"/>
              </a:rPr>
              <a:t>intrachain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(MAE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=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45">
                <a:latin typeface="Calibri"/>
                <a:cs typeface="Calibri"/>
              </a:rPr>
              <a:t>1.11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Å)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interchain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(MAE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=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1.80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Å)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distance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maps </a:t>
            </a:r>
            <a:r>
              <a:rPr dirty="0" sz="800" spc="65">
                <a:latin typeface="Calibri"/>
                <a:cs typeface="Calibri"/>
              </a:rPr>
              <a:t>(Fig.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solidFill>
                  <a:srgbClr val="0069A5"/>
                </a:solidFill>
                <a:latin typeface="Calibri"/>
                <a:cs typeface="Calibri"/>
                <a:hlinkClick r:id="rId2" action="ppaction://hlinksldjump"/>
              </a:rPr>
              <a:t>5h</a:t>
            </a:r>
            <a:r>
              <a:rPr dirty="0" sz="800" spc="40">
                <a:latin typeface="Calibri"/>
                <a:cs typeface="Calibri"/>
              </a:rPr>
              <a:t>).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result,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DMFold-Multimer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creates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much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more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accurate </a:t>
            </a:r>
            <a:r>
              <a:rPr dirty="0" sz="800" spc="85">
                <a:latin typeface="Calibri"/>
                <a:cs typeface="Calibri"/>
              </a:rPr>
              <a:t>complex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structure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model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complex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TM-</a:t>
            </a:r>
            <a:r>
              <a:rPr dirty="0" sz="800" spc="65">
                <a:latin typeface="Calibri"/>
                <a:cs typeface="Calibri"/>
              </a:rPr>
              <a:t>score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0.91.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These </a:t>
            </a:r>
            <a:r>
              <a:rPr dirty="0" sz="800" spc="50">
                <a:latin typeface="Calibri"/>
                <a:cs typeface="Calibri"/>
              </a:rPr>
              <a:t>results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show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correct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construction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multimeric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critical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800" spc="55">
                <a:latin typeface="Calibri"/>
                <a:cs typeface="Calibri"/>
              </a:rPr>
              <a:t>to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both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quaternary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restraints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final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predictions.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5899" y="5496123"/>
            <a:ext cx="3317875" cy="398017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just" marL="38100" marR="523875">
              <a:lnSpc>
                <a:spcPct val="105400"/>
              </a:lnSpc>
              <a:spcBef>
                <a:spcPts val="70"/>
              </a:spcBef>
            </a:pPr>
            <a:r>
              <a:rPr dirty="0" sz="850" spc="70" b="1">
                <a:latin typeface="Calibri"/>
                <a:cs typeface="Calibri"/>
              </a:rPr>
              <a:t>Blind</a:t>
            </a:r>
            <a:r>
              <a:rPr dirty="0" sz="850" spc="-20" b="1">
                <a:latin typeface="Calibri"/>
                <a:cs typeface="Calibri"/>
              </a:rPr>
              <a:t> </a:t>
            </a:r>
            <a:r>
              <a:rPr dirty="0" sz="850" spc="45" b="1">
                <a:latin typeface="Calibri"/>
                <a:cs typeface="Calibri"/>
              </a:rPr>
              <a:t>test</a:t>
            </a:r>
            <a:r>
              <a:rPr dirty="0" sz="850" spc="-20" b="1">
                <a:latin typeface="Calibri"/>
                <a:cs typeface="Calibri"/>
              </a:rPr>
              <a:t> </a:t>
            </a:r>
            <a:r>
              <a:rPr dirty="0" sz="850" spc="50" b="1">
                <a:latin typeface="Calibri"/>
                <a:cs typeface="Calibri"/>
              </a:rPr>
              <a:t>of</a:t>
            </a:r>
            <a:r>
              <a:rPr dirty="0" sz="850" spc="-20" b="1">
                <a:latin typeface="Calibri"/>
                <a:cs typeface="Calibri"/>
              </a:rPr>
              <a:t> </a:t>
            </a:r>
            <a:r>
              <a:rPr dirty="0" sz="850" spc="65" b="1">
                <a:latin typeface="Calibri"/>
                <a:cs typeface="Calibri"/>
              </a:rPr>
              <a:t>DeepMSA2/DMFold-</a:t>
            </a:r>
            <a:r>
              <a:rPr dirty="0" sz="850" spc="70" b="1">
                <a:latin typeface="Calibri"/>
                <a:cs typeface="Calibri"/>
              </a:rPr>
              <a:t>Multimer</a:t>
            </a:r>
            <a:r>
              <a:rPr dirty="0" sz="850" spc="-20" b="1">
                <a:latin typeface="Calibri"/>
                <a:cs typeface="Calibri"/>
              </a:rPr>
              <a:t> </a:t>
            </a:r>
            <a:r>
              <a:rPr dirty="0" sz="850" spc="60" b="1">
                <a:latin typeface="Calibri"/>
                <a:cs typeface="Calibri"/>
              </a:rPr>
              <a:t>in</a:t>
            </a:r>
            <a:r>
              <a:rPr dirty="0" sz="850" spc="-15" b="1">
                <a:latin typeface="Calibri"/>
                <a:cs typeface="Calibri"/>
              </a:rPr>
              <a:t> </a:t>
            </a:r>
            <a:r>
              <a:rPr dirty="0" sz="850" spc="60" b="1">
                <a:latin typeface="Calibri"/>
                <a:cs typeface="Calibri"/>
              </a:rPr>
              <a:t>CASP15 </a:t>
            </a:r>
            <a:r>
              <a:rPr dirty="0" sz="850" spc="65" b="1">
                <a:latin typeface="Calibri"/>
                <a:cs typeface="Calibri"/>
              </a:rPr>
              <a:t>experiment</a:t>
            </a:r>
            <a:endParaRPr sz="850">
              <a:latin typeface="Calibri"/>
              <a:cs typeface="Calibri"/>
            </a:endParaRPr>
          </a:p>
          <a:p>
            <a:pPr algn="just" marL="38100" marR="30480">
              <a:lnSpc>
                <a:spcPts val="1080"/>
              </a:lnSpc>
              <a:spcBef>
                <a:spcPts val="40"/>
              </a:spcBef>
            </a:pPr>
            <a:r>
              <a:rPr dirty="0" sz="800" spc="55">
                <a:latin typeface="Calibri"/>
                <a:cs typeface="Calibri"/>
              </a:rPr>
              <a:t>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blind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test,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DeepMSA2/DMFold-Multimer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pipeline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participated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community-</a:t>
            </a:r>
            <a:r>
              <a:rPr dirty="0" sz="800" spc="50">
                <a:latin typeface="Calibri"/>
                <a:cs typeface="Calibri"/>
              </a:rPr>
              <a:t>wide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CASP15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experiment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held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2022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prediction.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This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experiment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contained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47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targets,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each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2–27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component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chains.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Fig.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6a</a:t>
            </a:r>
            <a:r>
              <a:rPr dirty="0" sz="800" spc="60">
                <a:latin typeface="Calibri"/>
                <a:cs typeface="Calibri"/>
              </a:rPr>
              <a:t>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we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show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histogram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of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TM-</a:t>
            </a:r>
            <a:r>
              <a:rPr dirty="0" sz="800" spc="75">
                <a:latin typeface="Calibri"/>
                <a:cs typeface="Calibri"/>
              </a:rPr>
              <a:t>scores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for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the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structural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models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by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DMFold-Multimer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for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38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complexes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that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have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experimental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structure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released,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where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DMFold-Multimer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created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models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average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0.83,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36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38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complexes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have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TM-</a:t>
            </a:r>
            <a:r>
              <a:rPr dirty="0" sz="800" spc="65">
                <a:latin typeface="Calibri"/>
                <a:cs typeface="Calibri"/>
              </a:rPr>
              <a:t>score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above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0.5.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Despite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promising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result,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TM-</a:t>
            </a:r>
            <a:r>
              <a:rPr dirty="0" sz="800" spc="70">
                <a:latin typeface="Calibri"/>
                <a:cs typeface="Calibri"/>
              </a:rPr>
              <a:t>score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of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complex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models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still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con-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siderably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lower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than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that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for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corresponding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90">
                <a:latin typeface="Calibri"/>
                <a:cs typeface="Calibri"/>
              </a:rPr>
              <a:t>monomer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(TM-</a:t>
            </a:r>
            <a:r>
              <a:rPr dirty="0" sz="800" spc="45">
                <a:latin typeface="Calibri"/>
                <a:cs typeface="Calibri"/>
              </a:rPr>
              <a:t>score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=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0.89),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suggesting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that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interchain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orientation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still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chal-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lenging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issue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quaternary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prediction.</a:t>
            </a:r>
            <a:endParaRPr sz="800">
              <a:latin typeface="Calibri"/>
              <a:cs typeface="Calibri"/>
            </a:endParaRPr>
          </a:p>
          <a:p>
            <a:pPr algn="just" marL="254000">
              <a:lnSpc>
                <a:spcPct val="100000"/>
              </a:lnSpc>
              <a:spcBef>
                <a:spcPts val="5"/>
              </a:spcBef>
            </a:pP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Fig.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6b</a:t>
            </a:r>
            <a:r>
              <a:rPr dirty="0" sz="800" spc="55">
                <a:latin typeface="Calibri"/>
                <a:cs typeface="Calibri"/>
              </a:rPr>
              <a:t>,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present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superposition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</a:t>
            </a:r>
            <a:r>
              <a:rPr dirty="0" sz="800" spc="50">
                <a:latin typeface="Calibri"/>
                <a:cs typeface="Calibri"/>
              </a:rPr>
              <a:t>Multimer</a:t>
            </a:r>
            <a:endParaRPr sz="800">
              <a:latin typeface="Calibri"/>
              <a:cs typeface="Calibri"/>
            </a:endParaRPr>
          </a:p>
          <a:p>
            <a:pPr algn="just" marL="38100" marR="30480">
              <a:lnSpc>
                <a:spcPct val="112000"/>
              </a:lnSpc>
            </a:pPr>
            <a:r>
              <a:rPr dirty="0" sz="800" spc="70">
                <a:latin typeface="Calibri"/>
                <a:cs typeface="Calibri"/>
              </a:rPr>
              <a:t>models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experimentally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solved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structures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>
                <a:latin typeface="Calibri"/>
                <a:cs typeface="Calibri"/>
              </a:rPr>
              <a:t> 27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complex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tar-</a:t>
            </a:r>
            <a:r>
              <a:rPr dirty="0" sz="800" spc="60">
                <a:latin typeface="Calibri"/>
                <a:cs typeface="Calibri"/>
              </a:rPr>
              <a:t> gets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which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predictions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have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 </a:t>
            </a:r>
            <a:r>
              <a:rPr dirty="0" sz="800" spc="70">
                <a:latin typeface="Calibri"/>
                <a:cs typeface="Calibri"/>
              </a:rPr>
              <a:t>TM-</a:t>
            </a:r>
            <a:r>
              <a:rPr dirty="0" sz="800" spc="60">
                <a:latin typeface="Calibri"/>
                <a:cs typeface="Calibri"/>
              </a:rPr>
              <a:t>score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&gt;0.8.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These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include seven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large-</a:t>
            </a:r>
            <a:r>
              <a:rPr dirty="0" sz="800">
                <a:latin typeface="Calibri"/>
                <a:cs typeface="Calibri"/>
              </a:rPr>
              <a:t>size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complexes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from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H1111,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H1114,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H1137,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T1170o,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H1171,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H1172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T1181o,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which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contain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8,460,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7,988,</a:t>
            </a:r>
            <a:r>
              <a:rPr dirty="0" sz="800" spc="-10">
                <a:latin typeface="Calibri"/>
                <a:cs typeface="Calibri"/>
              </a:rPr>
              <a:t> 4,592,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1,908,</a:t>
            </a:r>
            <a:r>
              <a:rPr dirty="0" sz="800" spc="10">
                <a:latin typeface="Calibri"/>
                <a:cs typeface="Calibri"/>
              </a:rPr>
              <a:t> 1,956,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2,004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2,064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residues,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where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con- </a:t>
            </a:r>
            <a:r>
              <a:rPr dirty="0" sz="800" spc="70">
                <a:latin typeface="Calibri"/>
                <a:cs typeface="Calibri"/>
              </a:rPr>
              <a:t>structed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impressive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complex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with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TM-</a:t>
            </a:r>
            <a:r>
              <a:rPr dirty="0" sz="800" spc="65">
                <a:latin typeface="Calibri"/>
                <a:cs typeface="Calibri"/>
              </a:rPr>
              <a:t>scores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0.98,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0.91,</a:t>
            </a:r>
            <a:r>
              <a:rPr dirty="0" sz="800" spc="60">
                <a:latin typeface="Calibri"/>
                <a:cs typeface="Calibri"/>
              </a:rPr>
              <a:t> 0.94,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0.93,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0.93,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0.91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0.85,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respectively.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Notably,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three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larg- </a:t>
            </a:r>
            <a:r>
              <a:rPr dirty="0" sz="800" spc="55">
                <a:latin typeface="Calibri"/>
                <a:cs typeface="Calibri"/>
              </a:rPr>
              <a:t>est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targets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are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all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heteromeric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complexes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with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stoichiometry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vari- </a:t>
            </a:r>
            <a:r>
              <a:rPr dirty="0" sz="800" spc="55">
                <a:latin typeface="Calibri"/>
                <a:cs typeface="Calibri"/>
              </a:rPr>
              <a:t>able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‘</a:t>
            </a:r>
            <a:r>
              <a:rPr dirty="0" sz="800" spc="55">
                <a:solidFill>
                  <a:srgbClr val="0069A5"/>
                </a:solidFill>
                <a:latin typeface="Calibri"/>
                <a:cs typeface="Calibri"/>
                <a:hlinkClick r:id="rId4"/>
              </a:rPr>
              <a:t>A9B9C9</a:t>
            </a:r>
            <a:r>
              <a:rPr dirty="0" sz="800" spc="55">
                <a:latin typeface="Calibri"/>
                <a:cs typeface="Calibri"/>
              </a:rPr>
              <a:t>’,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‘</a:t>
            </a:r>
            <a:r>
              <a:rPr dirty="0" sz="800" spc="65">
                <a:solidFill>
                  <a:srgbClr val="0069A5"/>
                </a:solidFill>
                <a:latin typeface="Calibri"/>
                <a:cs typeface="Calibri"/>
                <a:hlinkClick r:id="rId5"/>
              </a:rPr>
              <a:t>A4B8C8</a:t>
            </a:r>
            <a:r>
              <a:rPr dirty="0" sz="800" spc="65">
                <a:latin typeface="Calibri"/>
                <a:cs typeface="Calibri"/>
              </a:rPr>
              <a:t>’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‘A1B1C1D1E1F1G2H1I1’,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respectively, </a:t>
            </a:r>
            <a:r>
              <a:rPr dirty="0" sz="800" spc="60">
                <a:latin typeface="Calibri"/>
                <a:cs typeface="Calibri"/>
              </a:rPr>
              <a:t>where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DMFold-Multimer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constructed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high-</a:t>
            </a:r>
            <a:r>
              <a:rPr dirty="0" sz="800" spc="80">
                <a:latin typeface="Calibri"/>
                <a:cs typeface="Calibri"/>
              </a:rPr>
              <a:t>accuracy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models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 </a:t>
            </a:r>
            <a:r>
              <a:rPr dirty="0" sz="800" spc="55">
                <a:latin typeface="Calibri"/>
                <a:cs typeface="Calibri"/>
              </a:rPr>
              <a:t>TM-</a:t>
            </a:r>
            <a:r>
              <a:rPr dirty="0" sz="800" spc="40">
                <a:latin typeface="Calibri"/>
                <a:cs typeface="Calibri"/>
              </a:rPr>
              <a:t>score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&gt;0.9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for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all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them.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These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results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demonstrate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ability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of </a:t>
            </a:r>
            <a:r>
              <a:rPr dirty="0" sz="800" spc="60">
                <a:latin typeface="Calibri"/>
                <a:cs typeface="Calibri"/>
              </a:rPr>
              <a:t>DMFold-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large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complexes,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has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been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long-</a:t>
            </a:r>
            <a:r>
              <a:rPr dirty="0" sz="800" spc="55">
                <a:latin typeface="Calibri"/>
                <a:cs typeface="Calibri"/>
              </a:rPr>
              <a:t>term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challenge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traditional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quaternary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modeling </a:t>
            </a:r>
            <a:r>
              <a:rPr dirty="0" sz="800" spc="35">
                <a:latin typeface="Calibri"/>
                <a:cs typeface="Calibri"/>
              </a:rPr>
              <a:t>approaches</a:t>
            </a:r>
            <a:r>
              <a:rPr dirty="0" baseline="38888" sz="750" spc="52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23</a:t>
            </a:r>
            <a:r>
              <a:rPr dirty="0" sz="800" spc="35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49899" y="576778"/>
            <a:ext cx="3319145" cy="8899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 indent="215900">
              <a:lnSpc>
                <a:spcPct val="112000"/>
              </a:lnSpc>
              <a:spcBef>
                <a:spcPts val="95"/>
              </a:spcBef>
            </a:pP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Fig.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80">
                <a:solidFill>
                  <a:srgbClr val="0069A5"/>
                </a:solidFill>
                <a:latin typeface="Calibri"/>
                <a:cs typeface="Calibri"/>
                <a:hlinkClick r:id="rId3" action="ppaction://hlinksldjump"/>
              </a:rPr>
              <a:t>6c</a:t>
            </a:r>
            <a:r>
              <a:rPr dirty="0" sz="800" spc="-75">
                <a:solidFill>
                  <a:srgbClr val="0069A5"/>
                </a:solidFill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Supplementary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Table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9,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we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also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list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comparison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DMFold-Multimer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(named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Zheng)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86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other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methods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participated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CASP15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Multimeric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Section.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DMFold-Multimer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out-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performed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all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other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groups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terms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sum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-20" i="1">
                <a:latin typeface="Book Antiqua"/>
                <a:cs typeface="Book Antiqua"/>
              </a:rPr>
              <a:t>Z</a:t>
            </a:r>
            <a:r>
              <a:rPr dirty="0" sz="800" spc="-20">
                <a:latin typeface="Calibri"/>
                <a:cs typeface="Calibri"/>
              </a:rPr>
              <a:t>-</a:t>
            </a:r>
            <a:r>
              <a:rPr dirty="0" sz="800" spc="45">
                <a:latin typeface="Calibri"/>
                <a:cs typeface="Calibri"/>
              </a:rPr>
              <a:t>score,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was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calculated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by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CASP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assessors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based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combination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TM-</a:t>
            </a:r>
            <a:r>
              <a:rPr dirty="0" sz="800" spc="40">
                <a:latin typeface="Calibri"/>
                <a:cs typeface="Calibri"/>
              </a:rPr>
              <a:t>score,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LDDT,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ICS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Interface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Patch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Score;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where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TM-</a:t>
            </a:r>
            <a:r>
              <a:rPr dirty="0" sz="800" spc="50">
                <a:latin typeface="Calibri"/>
                <a:cs typeface="Calibri"/>
              </a:rPr>
              <a:t>score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LDDT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meas-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global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fold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quality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ICS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Interface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Patch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Score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assess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interface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modeling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quality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complexes.</a:t>
            </a:r>
            <a:r>
              <a:rPr dirty="0" sz="800" spc="-7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Overall,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DMFold-Multimer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achieved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cumulative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-10" i="1">
                <a:latin typeface="Book Antiqua"/>
                <a:cs typeface="Book Antiqua"/>
              </a:rPr>
              <a:t>Z</a:t>
            </a:r>
            <a:r>
              <a:rPr dirty="0" sz="800" spc="-10">
                <a:latin typeface="Calibri"/>
                <a:cs typeface="Calibri"/>
              </a:rPr>
              <a:t>-</a:t>
            </a:r>
            <a:r>
              <a:rPr dirty="0" sz="800" spc="60">
                <a:latin typeface="Calibri"/>
                <a:cs typeface="Calibri"/>
              </a:rPr>
              <a:t>score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35.30,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which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is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nearly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three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times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higher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than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‘NBIS-</a:t>
            </a:r>
            <a:r>
              <a:rPr dirty="0" sz="800" spc="55">
                <a:latin typeface="Calibri"/>
                <a:cs typeface="Calibri"/>
              </a:rPr>
              <a:t>AF2-</a:t>
            </a:r>
            <a:r>
              <a:rPr dirty="0" sz="800" spc="50">
                <a:latin typeface="Calibri"/>
                <a:cs typeface="Calibri"/>
              </a:rPr>
              <a:t>multimer’</a:t>
            </a:r>
            <a:r>
              <a:rPr dirty="0" sz="800" spc="-5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group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(that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public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March-</a:t>
            </a:r>
            <a:r>
              <a:rPr dirty="0" sz="800" spc="75">
                <a:latin typeface="Calibri"/>
                <a:cs typeface="Calibri"/>
              </a:rPr>
              <a:t>2022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v.2.2.0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AlphaFold2-</a:t>
            </a:r>
            <a:r>
              <a:rPr dirty="0" sz="800" spc="65">
                <a:latin typeface="Calibri"/>
                <a:cs typeface="Calibri"/>
              </a:rPr>
              <a:t>Multimer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server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run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Elofsson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Lab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CASP15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targets,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which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achieved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cumulative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-40" i="1">
                <a:latin typeface="Book Antiqua"/>
                <a:cs typeface="Book Antiqua"/>
              </a:rPr>
              <a:t>Z</a:t>
            </a:r>
            <a:r>
              <a:rPr dirty="0" sz="800" spc="-40">
                <a:latin typeface="Calibri"/>
                <a:cs typeface="Calibri"/>
              </a:rPr>
              <a:t>-</a:t>
            </a:r>
            <a:r>
              <a:rPr dirty="0" sz="800" spc="45">
                <a:latin typeface="Calibri"/>
                <a:cs typeface="Calibri"/>
              </a:rPr>
              <a:t>score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12.27)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21.1%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higher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than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second-</a:t>
            </a:r>
            <a:r>
              <a:rPr dirty="0" sz="800" spc="45">
                <a:latin typeface="Calibri"/>
                <a:cs typeface="Calibri"/>
              </a:rPr>
              <a:t>best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per-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forming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group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(29.15).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breakdown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component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score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compari-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sons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between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DMFold-</a:t>
            </a:r>
            <a:r>
              <a:rPr dirty="0" sz="800" spc="45">
                <a:latin typeface="Calibri"/>
                <a:cs typeface="Calibri"/>
              </a:rPr>
              <a:t>Multimer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AlphaFold2-</a:t>
            </a:r>
            <a:r>
              <a:rPr dirty="0" sz="800" spc="45">
                <a:latin typeface="Calibri"/>
                <a:cs typeface="Calibri"/>
              </a:rPr>
              <a:t>Multimer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shown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Supplementary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Table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10.</a:t>
            </a:r>
            <a:endParaRPr sz="800">
              <a:latin typeface="Calibri"/>
              <a:cs typeface="Calibri"/>
            </a:endParaRPr>
          </a:p>
          <a:p>
            <a:pPr algn="just" marL="38100" marR="30480" indent="215900">
              <a:lnSpc>
                <a:spcPct val="112000"/>
              </a:lnSpc>
            </a:pPr>
            <a:r>
              <a:rPr dirty="0" sz="800" spc="50">
                <a:latin typeface="Calibri"/>
                <a:cs typeface="Calibri"/>
              </a:rPr>
              <a:t>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Supplementary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Fig.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7,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we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show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three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illustrative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examples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from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targets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H1140,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H1141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H1144,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which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all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nanobody–antigen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com-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plexes.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Nanobodies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single-</a:t>
            </a:r>
            <a:r>
              <a:rPr dirty="0" sz="800" spc="65">
                <a:latin typeface="Calibri"/>
                <a:cs typeface="Calibri"/>
              </a:rPr>
              <a:t>domain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antibodies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that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initiate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critical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immune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reactions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by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interacting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antigens</a:t>
            </a:r>
            <a:r>
              <a:rPr dirty="0" baseline="38888" sz="750" spc="67">
                <a:solidFill>
                  <a:srgbClr val="0069A5"/>
                </a:solidFill>
                <a:latin typeface="Calibri"/>
                <a:cs typeface="Calibri"/>
                <a:hlinkClick r:id="rId6" action="ppaction://hlinksldjump"/>
              </a:rPr>
              <a:t>24</a:t>
            </a:r>
            <a:r>
              <a:rPr dirty="0" sz="800" spc="45">
                <a:latin typeface="Calibri"/>
                <a:cs typeface="Calibri"/>
              </a:rPr>
              <a:t>,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where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these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targets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represent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three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typical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interaction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modes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nanobodies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with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the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same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mouse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2',3'-</a:t>
            </a:r>
            <a:r>
              <a:rPr dirty="0" sz="800" spc="50">
                <a:latin typeface="Calibri"/>
                <a:cs typeface="Calibri"/>
              </a:rPr>
              <a:t>Cyclic-</a:t>
            </a:r>
            <a:r>
              <a:rPr dirty="0" sz="800" spc="55">
                <a:latin typeface="Calibri"/>
                <a:cs typeface="Calibri"/>
              </a:rPr>
              <a:t>nucleotide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3'-</a:t>
            </a:r>
            <a:r>
              <a:rPr dirty="0" sz="800" spc="50">
                <a:latin typeface="Calibri"/>
                <a:cs typeface="Calibri"/>
              </a:rPr>
              <a:t>phosphodiesterase.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shown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Supplementary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Fig.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7,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models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AlphaFold2-</a:t>
            </a:r>
            <a:r>
              <a:rPr dirty="0" sz="800" spc="40">
                <a:latin typeface="Calibri"/>
                <a:cs typeface="Calibri"/>
              </a:rPr>
              <a:t>Multimer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NBIS-</a:t>
            </a:r>
            <a:r>
              <a:rPr dirty="0" sz="800" spc="55">
                <a:latin typeface="Calibri"/>
                <a:cs typeface="Calibri"/>
              </a:rPr>
              <a:t>AF2-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group)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have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relatively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low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TM-</a:t>
            </a:r>
            <a:r>
              <a:rPr dirty="0" sz="800" spc="50">
                <a:latin typeface="Calibri"/>
                <a:cs typeface="Calibri"/>
              </a:rPr>
              <a:t>scores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(&lt;0.7),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whereas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DMFold-Multimer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created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excellent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predictions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for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three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complexes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with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TM-</a:t>
            </a:r>
            <a:r>
              <a:rPr dirty="0" sz="800" spc="45">
                <a:latin typeface="Calibri"/>
                <a:cs typeface="Calibri"/>
              </a:rPr>
              <a:t>scores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0.92,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0.95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0.99,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respectively.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Accord-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ingly,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ICS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F1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scores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DMFold-Multimer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models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(0.51,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0.79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0.74)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much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higher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those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AlphaFold2-</a:t>
            </a:r>
            <a:r>
              <a:rPr dirty="0" sz="800" spc="50">
                <a:latin typeface="Calibri"/>
                <a:cs typeface="Calibri"/>
              </a:rPr>
              <a:t>Multimer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(0.02,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0.06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0.09),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suggesting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that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correct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construction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Deep-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MSA2-Multimer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MSAs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has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largely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enhanced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modeling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quater-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nary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chain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interactions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these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immune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protein–antigen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complex</a:t>
            </a:r>
            <a:r>
              <a:rPr dirty="0" sz="800" spc="50">
                <a:latin typeface="Calibri"/>
                <a:cs typeface="Calibri"/>
              </a:rPr>
              <a:t> targets.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Supplementary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Fig.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8,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we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investigate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target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H1144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further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examine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difference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two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programs.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this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example,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DMFold-Multimer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utilizes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multi-</a:t>
            </a:r>
            <a:r>
              <a:rPr dirty="0" sz="800" spc="80">
                <a:latin typeface="Calibri"/>
                <a:cs typeface="Calibri"/>
              </a:rPr>
              <a:t>MSA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pairing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strategy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to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create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25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paired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MSAs,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with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best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model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TM-</a:t>
            </a:r>
            <a:r>
              <a:rPr dirty="0" sz="800" spc="55">
                <a:latin typeface="Calibri"/>
                <a:cs typeface="Calibri"/>
              </a:rPr>
              <a:t>score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(0.99)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coming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from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MSA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highest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(16.3).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By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contrast,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AlphaFold2-</a:t>
            </a:r>
            <a:r>
              <a:rPr dirty="0" sz="800" spc="55">
                <a:latin typeface="Calibri"/>
                <a:cs typeface="Calibri"/>
              </a:rPr>
              <a:t>Multimer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uses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single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MSA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Neff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=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8.1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which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resulted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no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TM-</a:t>
            </a:r>
            <a:r>
              <a:rPr dirty="0" sz="800" spc="65">
                <a:latin typeface="Calibri"/>
                <a:cs typeface="Calibri"/>
              </a:rPr>
              <a:t>score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&gt;0.8.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Nevertheless,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DMFold-Multimer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could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not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fold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all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nanobody–antigen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complexes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CASP15.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Supplementary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Fig.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9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presents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a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failed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nanobody–antigen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case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from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target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H1142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2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no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correct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model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was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created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by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DMFold-</a:t>
            </a:r>
            <a:r>
              <a:rPr dirty="0" sz="800" spc="55">
                <a:latin typeface="Calibri"/>
                <a:cs typeface="Calibri"/>
              </a:rPr>
              <a:t>Multimer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despite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use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multiple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MSAs.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A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detailed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discussion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failure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success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DMFold-Multimer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the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nanobody–antigen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complex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structure</a:t>
            </a:r>
            <a:r>
              <a:rPr dirty="0" sz="800" spc="-7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mod-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eling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is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summarized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Supplementary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Discussion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Text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2.</a:t>
            </a:r>
            <a:endParaRPr sz="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940"/>
              </a:spcBef>
            </a:pPr>
            <a:r>
              <a:rPr dirty="0" sz="1050" spc="90" b="1">
                <a:latin typeface="Calibri"/>
                <a:cs typeface="Calibri"/>
              </a:rPr>
              <a:t>Discussion</a:t>
            </a:r>
            <a:endParaRPr sz="1050">
              <a:latin typeface="Calibri"/>
              <a:cs typeface="Calibri"/>
            </a:endParaRPr>
          </a:p>
          <a:p>
            <a:pPr algn="r" marL="38100" marR="32384">
              <a:lnSpc>
                <a:spcPts val="1080"/>
              </a:lnSpc>
            </a:pPr>
            <a:r>
              <a:rPr dirty="0" sz="800" spc="55">
                <a:latin typeface="Calibri"/>
                <a:cs typeface="Calibri"/>
              </a:rPr>
              <a:t>With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rapid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progress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deep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machine-</a:t>
            </a:r>
            <a:r>
              <a:rPr dirty="0" sz="800" spc="50">
                <a:latin typeface="Calibri"/>
                <a:cs typeface="Calibri"/>
              </a:rPr>
              <a:t>learning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techniques,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MSAs </a:t>
            </a:r>
            <a:r>
              <a:rPr dirty="0" sz="800" spc="30">
                <a:latin typeface="Calibri"/>
                <a:cs typeface="Calibri"/>
              </a:rPr>
              <a:t>have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become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increasingly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essential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to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modern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protein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structure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predic-</a:t>
            </a:r>
            <a:r>
              <a:rPr dirty="0" sz="800" spc="50">
                <a:latin typeface="Calibri"/>
                <a:cs typeface="Calibri"/>
              </a:rPr>
              <a:t> tions.</a:t>
            </a:r>
            <a:r>
              <a:rPr dirty="0" sz="800" spc="-6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Built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on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iterative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alignment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searches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through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multiple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genome </a:t>
            </a:r>
            <a:r>
              <a:rPr dirty="0" sz="800" spc="70">
                <a:latin typeface="Calibri"/>
                <a:cs typeface="Calibri"/>
              </a:rPr>
              <a:t>and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metagenome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sequence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databases,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we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have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developed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a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hierar- </a:t>
            </a:r>
            <a:r>
              <a:rPr dirty="0" sz="800" spc="60">
                <a:latin typeface="Calibri"/>
                <a:cs typeface="Calibri"/>
              </a:rPr>
              <a:t>chical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pipeline,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DeepMSA2,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for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monomer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multimer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MSA </a:t>
            </a:r>
            <a:r>
              <a:rPr dirty="0" sz="800" spc="65">
                <a:latin typeface="Calibri"/>
                <a:cs typeface="Calibri"/>
              </a:rPr>
              <a:t>construction.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Large-</a:t>
            </a:r>
            <a:r>
              <a:rPr dirty="0" sz="800" spc="50">
                <a:latin typeface="Calibri"/>
                <a:cs typeface="Calibri"/>
              </a:rPr>
              <a:t>scale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tests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show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that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DeepMSA2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can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used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to </a:t>
            </a:r>
            <a:r>
              <a:rPr dirty="0" sz="800" spc="50">
                <a:latin typeface="Calibri"/>
                <a:cs typeface="Calibri"/>
              </a:rPr>
              <a:t>substantially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improve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accuracy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of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protein</a:t>
            </a:r>
            <a:r>
              <a:rPr dirty="0" sz="800" spc="-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structure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predictions.</a:t>
            </a:r>
            <a:endParaRPr sz="800">
              <a:latin typeface="Calibri"/>
              <a:cs typeface="Calibri"/>
            </a:endParaRPr>
          </a:p>
          <a:p>
            <a:pPr algn="just" marL="254000">
              <a:lnSpc>
                <a:spcPct val="100000"/>
              </a:lnSpc>
              <a:spcBef>
                <a:spcPts val="30"/>
              </a:spcBef>
            </a:pPr>
            <a:r>
              <a:rPr dirty="0" sz="800" spc="95">
                <a:latin typeface="Calibri"/>
                <a:cs typeface="Calibri"/>
              </a:rPr>
              <a:t>Compared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with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existing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MSA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construction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methods,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one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of</a:t>
            </a:r>
            <a:endParaRPr sz="800">
              <a:latin typeface="Calibri"/>
              <a:cs typeface="Calibri"/>
            </a:endParaRPr>
          </a:p>
          <a:p>
            <a:pPr algn="just" marL="38100" marR="31750">
              <a:lnSpc>
                <a:spcPct val="112000"/>
              </a:lnSpc>
            </a:pP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major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advantages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DeepMSA2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lies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iterative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search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and </a:t>
            </a:r>
            <a:r>
              <a:rPr dirty="0" sz="800" spc="70">
                <a:latin typeface="Calibri"/>
                <a:cs typeface="Calibri"/>
              </a:rPr>
              <a:t>model-</a:t>
            </a:r>
            <a:r>
              <a:rPr dirty="0" sz="800" spc="60">
                <a:latin typeface="Calibri"/>
                <a:cs typeface="Calibri"/>
              </a:rPr>
              <a:t>based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preselection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strategy,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which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can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result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MSAs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with </a:t>
            </a:r>
            <a:r>
              <a:rPr dirty="0" sz="800" spc="70">
                <a:latin typeface="Calibri"/>
                <a:cs typeface="Calibri"/>
              </a:rPr>
              <a:t>more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balanced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alignment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coverage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and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homologous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diversity.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The </a:t>
            </a:r>
            <a:r>
              <a:rPr dirty="0" sz="800" spc="30">
                <a:latin typeface="Calibri"/>
                <a:cs typeface="Calibri"/>
              </a:rPr>
              <a:t>iterative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searching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strategy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also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allows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for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the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exploration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of</a:t>
            </a:r>
            <a:r>
              <a:rPr dirty="0" sz="800" spc="-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multiple in-</a:t>
            </a:r>
            <a:r>
              <a:rPr dirty="0" sz="800" spc="45">
                <a:latin typeface="Calibri"/>
                <a:cs typeface="Calibri"/>
              </a:rPr>
              <a:t>house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metagenome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sequence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databases,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which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helps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increase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25">
                <a:latin typeface="Calibri"/>
                <a:cs typeface="Calibri"/>
              </a:rPr>
              <a:t>the</a:t>
            </a:r>
            <a:r>
              <a:rPr dirty="0" sz="800" spc="40">
                <a:latin typeface="Calibri"/>
                <a:cs typeface="Calibri"/>
              </a:rPr>
              <a:t> diversity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and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coverage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0">
                <a:latin typeface="Calibri"/>
                <a:cs typeface="Calibri"/>
              </a:rPr>
              <a:t>of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resulting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MSA.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Detailed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benchmark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 spc="-20">
                <a:latin typeface="Calibri"/>
                <a:cs typeface="Calibri"/>
              </a:rPr>
              <a:t>data</a:t>
            </a:r>
            <a:r>
              <a:rPr dirty="0" sz="800" spc="40">
                <a:latin typeface="Calibri"/>
                <a:cs typeface="Calibri"/>
              </a:rPr>
              <a:t> show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that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the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evolutionary/coevolutionary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45">
                <a:latin typeface="Calibri"/>
                <a:cs typeface="Calibri"/>
              </a:rPr>
              <a:t>information</a:t>
            </a:r>
            <a:r>
              <a:rPr dirty="0" sz="800" spc="7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derived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from </a:t>
            </a:r>
            <a:r>
              <a:rPr dirty="0" sz="800" spc="75">
                <a:latin typeface="Calibri"/>
                <a:cs typeface="Calibri"/>
              </a:rPr>
              <a:t>such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MSAs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can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clearly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improve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accuracy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of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structure</a:t>
            </a:r>
            <a:r>
              <a:rPr dirty="0" sz="80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template </a:t>
            </a:r>
            <a:r>
              <a:rPr dirty="0" sz="800" spc="60">
                <a:latin typeface="Calibri"/>
                <a:cs typeface="Calibri"/>
              </a:rPr>
              <a:t>recognition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and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deep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learning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distance/orientation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restraint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predic- </a:t>
            </a:r>
            <a:r>
              <a:rPr dirty="0" sz="800" spc="50">
                <a:latin typeface="Calibri"/>
                <a:cs typeface="Calibri"/>
              </a:rPr>
              <a:t>tions.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By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integrating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DeepMSA2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with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state-of-the-art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AlphaFold2 </a:t>
            </a:r>
            <a:r>
              <a:rPr dirty="0" sz="800" spc="60">
                <a:latin typeface="Calibri"/>
                <a:cs typeface="Calibri"/>
              </a:rPr>
              <a:t>modeling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approach,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DMFold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can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improve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20">
                <a:latin typeface="Calibri"/>
                <a:cs typeface="Calibri"/>
              </a:rPr>
              <a:t>the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TM-</a:t>
            </a:r>
            <a:r>
              <a:rPr dirty="0" sz="800" spc="40">
                <a:latin typeface="Calibri"/>
                <a:cs typeface="Calibri"/>
              </a:rPr>
              <a:t>score</a:t>
            </a:r>
            <a:r>
              <a:rPr dirty="0" sz="800" spc="-6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of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AlphaFold2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69A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Wei Zheng</dc:creator>
  <dc:subject>Nature Methods, doi:10.1038/s41592-023-02130-4</dc:subject>
  <dc:title>Improving deep learning protein monomer and complex structure prediction using DeepMSA2 with huge metagenomics data</dc:title>
  <dcterms:created xsi:type="dcterms:W3CDTF">2024-01-09T02:18:42Z</dcterms:created>
  <dcterms:modified xsi:type="dcterms:W3CDTF">2024-01-09T02:18:42Z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2023-12-06T00:00:00Z</vt:filetime>
  </property>
  <property fmtid="{D5CDD505-2E9C-101B-9397-08002B2CF9AE}" pid="3" name="Creator">
    <vt:lpwstr>Springer</vt:lpwstr>
  </property>
  <property fmtid="{D5CDD505-2E9C-101B-9397-08002B2CF9AE}" pid="4" name="LastSaved">
    <vt:filetime>2024-01-09T00:00:00Z</vt:filetime>
  </property>
</Properties>
</file>